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6858000" cx="12192000"/>
  <p:notesSz cx="6858000" cy="9144000"/>
  <p:embeddedFontLst>
    <p:embeddedFont>
      <p:font typeface="Helvetica Neue"/>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D4F856-330A-4E1E-9800-8F510079B10A}">
  <a:tblStyle styleId="{2ED4F856-330A-4E1E-9800-8F510079B10A}" styleName="Table_0">
    <a:wholeTbl>
      <a:tcTxStyle b="off" i="off">
        <a:font>
          <a:latin typeface="Amazon Ember Light"/>
          <a:ea typeface="Amazon Ember Light"/>
          <a:cs typeface="Amazon Ember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8"/>
          </a:solidFill>
        </a:fill>
      </a:tcStyle>
    </a:wholeTbl>
    <a:band1H>
      <a:tcTxStyle/>
      <a:tcStyle>
        <a:fill>
          <a:solidFill>
            <a:srgbClr val="CBCCCD"/>
          </a:solidFill>
        </a:fill>
      </a:tcStyle>
    </a:band1H>
    <a:band2H>
      <a:tcTxStyle/>
    </a:band2H>
    <a:band1V>
      <a:tcTxStyle/>
      <a:tcStyle>
        <a:fill>
          <a:solidFill>
            <a:srgbClr val="CBCCCD"/>
          </a:solidFill>
        </a:fill>
      </a:tcStyle>
    </a:band1V>
    <a:band2V>
      <a:tcTxStyle/>
    </a:band2V>
    <a:lastCol>
      <a:tcTxStyle b="on" i="off">
        <a:font>
          <a:latin typeface="Amazon Ember Light"/>
          <a:ea typeface="Amazon Ember Light"/>
          <a:cs typeface="Amazon Ember Light"/>
        </a:font>
        <a:schemeClr val="lt1"/>
      </a:tcTxStyle>
      <a:tcStyle>
        <a:fill>
          <a:solidFill>
            <a:schemeClr val="accent1"/>
          </a:solidFill>
        </a:fill>
      </a:tcStyle>
    </a:lastCol>
    <a:firstCol>
      <a:tcTxStyle b="on" i="off">
        <a:font>
          <a:latin typeface="Amazon Ember Light"/>
          <a:ea typeface="Amazon Ember Light"/>
          <a:cs typeface="Amazon Ember Light"/>
        </a:font>
        <a:schemeClr val="lt1"/>
      </a:tcTxStyle>
      <a:tcStyle>
        <a:fill>
          <a:solidFill>
            <a:schemeClr val="accent1"/>
          </a:solidFill>
        </a:fill>
      </a:tcStyle>
    </a:firstCol>
    <a:lastRow>
      <a:tcTxStyle b="on" i="off">
        <a:font>
          <a:latin typeface="Amazon Ember Light"/>
          <a:ea typeface="Amazon Ember Light"/>
          <a:cs typeface="Amazon Ember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Light"/>
          <a:ea typeface="Amazon Ember Light"/>
          <a:cs typeface="Amazon Ember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EDAB892-12C3-425D-817D-0ACB7B00822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05692D-D540-4076-84A0-AF5C40C78004}" styleName="Table_2">
    <a:wholeTbl>
      <a:tcTxStyle b="off" i="off">
        <a:font>
          <a:latin typeface="Amazon Ember Light"/>
          <a:ea typeface="Amazon Ember Light"/>
          <a:cs typeface="Amazon Ember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4F2"/>
          </a:solidFill>
        </a:fill>
      </a:tcStyle>
    </a:wholeTbl>
    <a:band1H>
      <a:tcTxStyle/>
      <a:tcStyle>
        <a:fill>
          <a:solidFill>
            <a:srgbClr val="CCE9E4"/>
          </a:solidFill>
        </a:fill>
      </a:tcStyle>
    </a:band1H>
    <a:band2H>
      <a:tcTxStyle/>
    </a:band2H>
    <a:band1V>
      <a:tcTxStyle/>
      <a:tcStyle>
        <a:fill>
          <a:solidFill>
            <a:srgbClr val="CCE9E4"/>
          </a:solidFill>
        </a:fill>
      </a:tcStyle>
    </a:band1V>
    <a:band2V>
      <a:tcTxStyle/>
    </a:band2V>
    <a:lastCol>
      <a:tcTxStyle b="on" i="off">
        <a:font>
          <a:latin typeface="Amazon Ember Light"/>
          <a:ea typeface="Amazon Ember Light"/>
          <a:cs typeface="Amazon Ember Light"/>
        </a:font>
        <a:schemeClr val="lt1"/>
      </a:tcTxStyle>
      <a:tcStyle>
        <a:fill>
          <a:solidFill>
            <a:schemeClr val="accent3"/>
          </a:solidFill>
        </a:fill>
      </a:tcStyle>
    </a:lastCol>
    <a:firstCol>
      <a:tcTxStyle b="on" i="off">
        <a:font>
          <a:latin typeface="Amazon Ember Light"/>
          <a:ea typeface="Amazon Ember Light"/>
          <a:cs typeface="Amazon Ember Light"/>
        </a:font>
        <a:schemeClr val="lt1"/>
      </a:tcTxStyle>
      <a:tcStyle>
        <a:fill>
          <a:solidFill>
            <a:schemeClr val="accent3"/>
          </a:solidFill>
        </a:fill>
      </a:tcStyle>
    </a:firstCol>
    <a:lastRow>
      <a:tcTxStyle b="on" i="off">
        <a:font>
          <a:latin typeface="Amazon Ember Light"/>
          <a:ea typeface="Amazon Ember Light"/>
          <a:cs typeface="Amazon Ember Light"/>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mazon Ember Light"/>
          <a:ea typeface="Amazon Ember Light"/>
          <a:cs typeface="Amazon Ember Light"/>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HelveticaNeue-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HelveticaNeue-italic.fntdata"/><Relationship Id="rId10" Type="http://schemas.openxmlformats.org/officeDocument/2006/relationships/slide" Target="slides/slide4.xml"/><Relationship Id="rId98" Type="http://schemas.openxmlformats.org/officeDocument/2006/relationships/font" Target="fonts/HelveticaNeu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instance-typ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UserGuide/placement-groups.html" TargetMode="External"/><Relationship Id="rId3"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WindowsGuide/ec2-windows-user-data.html#user-data-scripts" TargetMode="External"/><Relationship Id="rId3"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nswers/account-management/aws-tagging-strategies/" TargetMode="External"/><Relationship Id="rId3" Type="http://schemas.openxmlformats.org/officeDocument/2006/relationships/hyperlink" Target="https://aws.amazon.com/answers/account-management/aws-tagging-strategies/" TargetMode="External"/><Relationship Id="rId4" Type="http://schemas.openxmlformats.org/officeDocument/2006/relationships/hyperlink" Target="https://aws.amazon.com/answers/account-management/aws-tagging-strategies/" TargetMode="External"/><Relationship Id="rId5" Type="http://schemas.openxmlformats.org/officeDocument/2006/relationships/hyperlink" Target="https://aws.amazon.com/answers/account-management/aws-tagging-strategies/" TargetMode="External"/><Relationship Id="rId6" Type="http://schemas.openxmlformats.org/officeDocument/2006/relationships/hyperlink" Target="https://d1.awsstatic.com/whitepapers/aws-tagging-best-practices.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UserGuide/Hibernate.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EC2/latest/UserGuide/using-cloudwatch-new.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6_EC2+v2.0.mp4"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UYy-UeQ29jo&amp;did=ta_card&amp;trk=ta_card" TargetMode="External"/><Relationship Id="rId3" Type="http://schemas.openxmlformats.org/officeDocument/2006/relationships/hyperlink" Target="https://aws.amazon.com/quickstart/architecture/sql/" TargetMode="External"/><Relationship Id="rId4" Type="http://schemas.openxmlformats.org/officeDocument/2006/relationships/hyperlink" Target="https://aws.amazon.com/blogs/publicsector/the-scoop-on-moving-your-microsoft-sql-server-to-aw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fre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ECR/latest/userguide/ECR_on_EKS.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zr3Kib0i-OQ&amp;feature=youtu.be&amp;did=ta_card&amp;trk=ta_card"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lambda-services.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configuration-console.html"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lambda/latest/dg/gettingstarted-limits.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ec2/" TargetMode="External"/><Relationship Id="rId3" Type="http://schemas.openxmlformats.org/officeDocument/2006/relationships/hyperlink" Target="https://docs.aws.amazon.com/ec2/" TargetMode="External"/><Relationship Id="rId4" Type="http://schemas.openxmlformats.org/officeDocument/2006/relationships/hyperlink" Target="https://aws.amazon.com/ec2/pricing/" TargetMode="External"/><Relationship Id="rId10" Type="http://schemas.openxmlformats.org/officeDocument/2006/relationships/hyperlink" Target="https://d1.awsstatic.com/pricing/AWS_CO_Playbook_Final.pdf" TargetMode="External"/><Relationship Id="rId9" Type="http://schemas.openxmlformats.org/officeDocument/2006/relationships/hyperlink" Target="https://docs.aws.amazon.com/elastic-beanstalk/" TargetMode="External"/><Relationship Id="rId5" Type="http://schemas.openxmlformats.org/officeDocument/2006/relationships/hyperlink" Target="https://ecsworkshop.com/" TargetMode="External"/><Relationship Id="rId6" Type="http://schemas.openxmlformats.org/officeDocument/2006/relationships/hyperlink" Target="https://containersonaws.com/" TargetMode="External"/><Relationship Id="rId7" Type="http://schemas.openxmlformats.org/officeDocument/2006/relationships/hyperlink" Target="https://www.eksworkshop.com/" TargetMode="External"/><Relationship Id="rId8" Type="http://schemas.openxmlformats.org/officeDocument/2006/relationships/hyperlink" Target="https://docs.aws.amazon.com/lambd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Welcome to Module 6: Compute</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10:notes"/>
          <p:cNvSpPr txBox="1"/>
          <p:nvPr>
            <p:ph idx="1" type="body"/>
          </p:nvPr>
        </p:nvSpPr>
        <p:spPr>
          <a:xfrm>
            <a:off x="685800" y="4400550"/>
            <a:ext cx="5486400" cy="43594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The </a:t>
            </a:r>
            <a:r>
              <a:rPr b="1" i="0" lang="en-US" sz="1100">
                <a:solidFill>
                  <a:schemeClr val="dk1"/>
                </a:solidFill>
              </a:rPr>
              <a:t>EC2 </a:t>
            </a:r>
            <a:r>
              <a:rPr b="0" i="0" lang="en-US" sz="1100">
                <a:solidFill>
                  <a:schemeClr val="dk1"/>
                </a:solidFill>
              </a:rPr>
              <a:t>in Amazon EC2 </a:t>
            </a:r>
            <a:r>
              <a:rPr lang="en-US" sz="1100">
                <a:solidFill>
                  <a:schemeClr val="dk1"/>
                </a:solidFill>
              </a:rPr>
              <a:t>stands for </a:t>
            </a:r>
            <a:r>
              <a:rPr b="1" i="0" lang="en-US" sz="1100">
                <a:solidFill>
                  <a:schemeClr val="dk1"/>
                </a:solidFill>
              </a:rPr>
              <a:t>Elastic Compute Cloud</a:t>
            </a:r>
            <a:r>
              <a:rPr b="0" i="1" lang="en-US" sz="1100">
                <a:solidFill>
                  <a:schemeClr val="dk1"/>
                </a:solidFill>
              </a:rPr>
              <a:t>:</a:t>
            </a:r>
            <a:endParaRPr sz="1100">
              <a:solidFill>
                <a:schemeClr val="dk1"/>
              </a:solidFill>
            </a:endParaRPr>
          </a:p>
          <a:p>
            <a:pPr indent="-171450" lvl="0" marL="171450" marR="0" rtl="0" algn="l">
              <a:lnSpc>
                <a:spcPct val="100000"/>
              </a:lnSpc>
              <a:spcBef>
                <a:spcPts val="0"/>
              </a:spcBef>
              <a:spcAft>
                <a:spcPts val="0"/>
              </a:spcAft>
              <a:buClr>
                <a:schemeClr val="dk1"/>
              </a:buClr>
              <a:buSzPts val="1100"/>
              <a:buFont typeface="Arial"/>
              <a:buChar char="•"/>
            </a:pPr>
            <a:r>
              <a:rPr b="1" i="0" lang="en-US" sz="1100">
                <a:solidFill>
                  <a:schemeClr val="dk1"/>
                </a:solidFill>
              </a:rPr>
              <a:t>Elastic</a:t>
            </a:r>
            <a:r>
              <a:rPr i="0" lang="en-US" sz="1100">
                <a:solidFill>
                  <a:schemeClr val="dk1"/>
                </a:solidFill>
              </a:rPr>
              <a:t> refers to the fact that you can easily increase or decrease the number of servers you run to support an application automatically, and you can also increase or decrease the size of existing servers.</a:t>
            </a:r>
            <a:endParaRPr/>
          </a:p>
          <a:p>
            <a:pPr indent="-171450" lvl="0" marL="171450" marR="0" rtl="0" algn="l">
              <a:lnSpc>
                <a:spcPct val="100000"/>
              </a:lnSpc>
              <a:spcBef>
                <a:spcPts val="0"/>
              </a:spcBef>
              <a:spcAft>
                <a:spcPts val="0"/>
              </a:spcAft>
              <a:buClr>
                <a:schemeClr val="dk1"/>
              </a:buClr>
              <a:buSzPts val="1100"/>
              <a:buFont typeface="Arial"/>
              <a:buChar char="•"/>
            </a:pPr>
            <a:r>
              <a:rPr b="1" i="0" lang="en-US" sz="1100">
                <a:solidFill>
                  <a:schemeClr val="dk1"/>
                </a:solidFill>
              </a:rPr>
              <a:t>Compute</a:t>
            </a:r>
            <a:r>
              <a:rPr i="0" lang="en-US" sz="1100">
                <a:solidFill>
                  <a:schemeClr val="dk1"/>
                </a:solidFill>
              </a:rPr>
              <a:t> refers to reason why most users run servers in the first place, which is to host running applications or process data—actions that require compute resources, including processing power (CPU) and memory (RAM). </a:t>
            </a:r>
            <a:endParaRPr/>
          </a:p>
          <a:p>
            <a:pPr indent="-171450" lvl="0" marL="171450" marR="0" rtl="0" algn="l">
              <a:lnSpc>
                <a:spcPct val="100000"/>
              </a:lnSpc>
              <a:spcBef>
                <a:spcPts val="0"/>
              </a:spcBef>
              <a:spcAft>
                <a:spcPts val="0"/>
              </a:spcAft>
              <a:buClr>
                <a:schemeClr val="dk1"/>
              </a:buClr>
              <a:buSzPts val="1100"/>
              <a:buFont typeface="Arial"/>
              <a:buChar char="•"/>
            </a:pPr>
            <a:r>
              <a:rPr b="1" i="0" lang="en-US" sz="1100">
                <a:solidFill>
                  <a:schemeClr val="dk1"/>
                </a:solidFill>
              </a:rPr>
              <a:t>Cloud</a:t>
            </a:r>
            <a:r>
              <a:rPr i="0" lang="en-US" sz="1100">
                <a:solidFill>
                  <a:schemeClr val="dk1"/>
                </a:solidFill>
              </a:rPr>
              <a:t> refers to the fact that the EC2 instances that you run are hosted in the cloud. </a:t>
            </a:r>
            <a:endParaRPr/>
          </a:p>
          <a:p>
            <a:pPr indent="-101600" lvl="0" marL="171450" marR="0" rtl="0" algn="l">
              <a:lnSpc>
                <a:spcPct val="100000"/>
              </a:lnSpc>
              <a:spcBef>
                <a:spcPts val="0"/>
              </a:spcBef>
              <a:spcAft>
                <a:spcPts val="0"/>
              </a:spcAft>
              <a:buClr>
                <a:schemeClr val="dk1"/>
              </a:buClr>
              <a:buSzPts val="1100"/>
              <a:buFont typeface="Arial"/>
              <a:buNone/>
            </a:pPr>
            <a:r>
              <a:t/>
            </a:r>
            <a:endParaRPr i="0"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Amazon EC2 provides virtual machines in the cloud and gives you full administrative control over the Windows or Linux operating system that runs on the instance. Most server operating systems are supported, including: Windows 2008, 2012, 2016, and 2019, Red Hat, SuSE, Ubuntu, and Amazon Linux.</a:t>
            </a:r>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An operating system that runs on a virtual machine is often called </a:t>
            </a:r>
            <a:r>
              <a:rPr i="1" lang="en-US" sz="1100">
                <a:solidFill>
                  <a:schemeClr val="dk1"/>
                </a:solidFill>
              </a:rPr>
              <a:t>a guest operating system </a:t>
            </a:r>
            <a:r>
              <a:rPr lang="en-US" sz="1100">
                <a:solidFill>
                  <a:schemeClr val="dk1"/>
                </a:solidFill>
              </a:rPr>
              <a:t>to distinguish it from the </a:t>
            </a:r>
            <a:r>
              <a:rPr i="1" lang="en-US" sz="1100">
                <a:solidFill>
                  <a:schemeClr val="dk1"/>
                </a:solidFill>
              </a:rPr>
              <a:t>host</a:t>
            </a:r>
            <a:r>
              <a:rPr lang="en-US" sz="1100">
                <a:solidFill>
                  <a:schemeClr val="dk1"/>
                </a:solidFill>
              </a:rPr>
              <a:t> operating system. The host operating system is directly installed on any server hardware that hosts one or more virtual machines.</a:t>
            </a:r>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US" sz="1100"/>
              <a:t>With Amazon EC2, you can launch any number of instances of any size into any Availability Zone anywhere in the world in a matter of minutes. Instances launch from </a:t>
            </a:r>
            <a:r>
              <a:rPr b="1" lang="en-US" sz="1100"/>
              <a:t>Amazon Machine Images (AMIs)</a:t>
            </a:r>
            <a:r>
              <a:rPr b="0" lang="en-US" sz="1100"/>
              <a:t>, which are effectively virtual machine </a:t>
            </a:r>
            <a:r>
              <a:rPr b="0" i="1" lang="en-US" sz="1100"/>
              <a:t>templates</a:t>
            </a:r>
            <a:r>
              <a:rPr b="0" lang="en-US" sz="1100"/>
              <a:t>. AMIs are discussed in more detail later in this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can control traffic to and from instances by using security groups. </a:t>
            </a:r>
            <a:r>
              <a:rPr lang="en-US" sz="1100">
                <a:solidFill>
                  <a:schemeClr val="dk1"/>
                </a:solidFill>
              </a:rPr>
              <a:t>Also, because </a:t>
            </a:r>
            <a:r>
              <a:rPr lang="en-US" sz="1100"/>
              <a:t>the servers run in the AWS Cloud</a:t>
            </a:r>
            <a:r>
              <a:rPr lang="en-US" sz="1100">
                <a:solidFill>
                  <a:schemeClr val="dk1"/>
                </a:solidFill>
              </a:rPr>
              <a:t>, </a:t>
            </a:r>
            <a:r>
              <a:rPr lang="en-US" sz="1100"/>
              <a:t>you can build solutions that take use multiple AWS services.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first time you launch an Amazon EC2 instance, you will likely use the AWS Management Console Launch Instance Wizard. You will have the opportunity to experience using the Launch Wizard in the </a:t>
            </a:r>
            <a:r>
              <a:rPr b="1" lang="en-US" sz="1100"/>
              <a:t>lab</a:t>
            </a:r>
            <a:r>
              <a:rPr lang="en-US" sz="1100"/>
              <a:t> that is in this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a:t>
            </a:r>
            <a:r>
              <a:rPr b="1" lang="en-US" sz="1100"/>
              <a:t>Launch Instance Wizard </a:t>
            </a:r>
            <a:r>
              <a:rPr lang="en-US" sz="1100"/>
              <a:t>makes it easy to launch an instance. For example, if you choose to accept all the default settings, you can skip most of the steps that are provided by the wizard and launch an EC2 instance in as few as six clicks. An example of this process is shown in the </a:t>
            </a:r>
            <a:r>
              <a:rPr b="1" lang="en-US" sz="1100"/>
              <a:t>demonstration</a:t>
            </a:r>
            <a:r>
              <a:rPr lang="en-US" sz="1100"/>
              <a:t> at the end of this section.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However, for most deployments you will want to modify the default settings so that the servers you launch are deployed in a way that matches your specific needs.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next series of slides introduce you to the essential choices that you must make when you launch an instance. The slides cover essential concepts that are good to know when you make these choices. These concepts are described to help you understand the options that are available, and the effects of the decisions that you will make.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2:notes"/>
          <p:cNvSpPr txBox="1"/>
          <p:nvPr>
            <p:ph idx="1" type="body"/>
          </p:nvPr>
        </p:nvSpPr>
        <p:spPr>
          <a:xfrm>
            <a:off x="685800" y="4400550"/>
            <a:ext cx="5486400" cy="33078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An </a:t>
            </a:r>
            <a:r>
              <a:rPr b="1" i="0" lang="en-US" sz="1100">
                <a:solidFill>
                  <a:schemeClr val="dk1"/>
                </a:solidFill>
                <a:latin typeface="Calibri"/>
                <a:ea typeface="Calibri"/>
                <a:cs typeface="Calibri"/>
                <a:sym typeface="Calibri"/>
              </a:rPr>
              <a:t>Amazon Machine Image (AMI)</a:t>
            </a:r>
            <a:r>
              <a:rPr b="0" i="0" lang="en-US" sz="1100">
                <a:solidFill>
                  <a:schemeClr val="dk1"/>
                </a:solidFill>
                <a:latin typeface="Calibri"/>
                <a:ea typeface="Calibri"/>
                <a:cs typeface="Calibri"/>
                <a:sym typeface="Calibri"/>
              </a:rPr>
              <a:t> provides information that is required to launch an </a:t>
            </a:r>
            <a:r>
              <a:rPr b="1" i="0" lang="en-US" sz="1100">
                <a:solidFill>
                  <a:schemeClr val="dk1"/>
                </a:solidFill>
                <a:latin typeface="Calibri"/>
                <a:ea typeface="Calibri"/>
                <a:cs typeface="Calibri"/>
                <a:sym typeface="Calibri"/>
              </a:rPr>
              <a:t>EC2</a:t>
            </a:r>
            <a:r>
              <a:rPr b="0" i="0" lang="en-US" sz="1100">
                <a:solidFill>
                  <a:schemeClr val="dk1"/>
                </a:solidFill>
                <a:latin typeface="Calibri"/>
                <a:ea typeface="Calibri"/>
                <a:cs typeface="Calibri"/>
                <a:sym typeface="Calibri"/>
              </a:rPr>
              <a:t> </a:t>
            </a:r>
            <a:r>
              <a:rPr b="1" i="0" lang="en-US" sz="1100">
                <a:solidFill>
                  <a:schemeClr val="dk1"/>
                </a:solidFill>
                <a:latin typeface="Calibri"/>
                <a:ea typeface="Calibri"/>
                <a:cs typeface="Calibri"/>
                <a:sym typeface="Calibri"/>
              </a:rPr>
              <a:t>instance</a:t>
            </a:r>
            <a:r>
              <a:rPr b="0" i="0" lang="en-US" sz="1100">
                <a:solidFill>
                  <a:schemeClr val="dk1"/>
                </a:solidFill>
                <a:latin typeface="Calibri"/>
                <a:ea typeface="Calibri"/>
                <a:cs typeface="Calibri"/>
                <a:sym typeface="Calibri"/>
              </a:rPr>
              <a:t>. You must specify a source AMI when you launch an instance. You can use different AMIs to launch different types of instances. For example, you can choose one AMI to launch an instance that will become a web server and another AMI to deploy an instance that will host an application server. </a:t>
            </a:r>
            <a:r>
              <a:rPr lang="en-US" sz="1100">
                <a:latin typeface="Calibri"/>
                <a:ea typeface="Calibri"/>
                <a:cs typeface="Calibri"/>
                <a:sym typeface="Calibri"/>
              </a:rPr>
              <a:t>You can also launch multiple instances from a single AMI.</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An AMI includes the following components:</a:t>
            </a:r>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 </a:t>
            </a:r>
            <a:r>
              <a:rPr b="1" i="0" lang="en-US" sz="1100">
                <a:solidFill>
                  <a:schemeClr val="dk1"/>
                </a:solidFill>
                <a:latin typeface="Calibri"/>
                <a:ea typeface="Calibri"/>
                <a:cs typeface="Calibri"/>
                <a:sym typeface="Calibri"/>
              </a:rPr>
              <a:t>template for the root volume </a:t>
            </a:r>
            <a:r>
              <a:rPr b="0" i="0" lang="en-US" sz="1100">
                <a:solidFill>
                  <a:schemeClr val="dk1"/>
                </a:solidFill>
                <a:latin typeface="Calibri"/>
                <a:ea typeface="Calibri"/>
                <a:cs typeface="Calibri"/>
                <a:sym typeface="Calibri"/>
              </a:rPr>
              <a:t>of the instance. A root volume typically contains a</a:t>
            </a:r>
            <a:r>
              <a:rPr lang="en-US" sz="1100">
                <a:latin typeface="Calibri"/>
                <a:ea typeface="Calibri"/>
                <a:cs typeface="Calibri"/>
                <a:sym typeface="Calibri"/>
              </a:rPr>
              <a:t>n </a:t>
            </a:r>
            <a:r>
              <a:rPr b="0" i="0" lang="en-US" sz="1100">
                <a:solidFill>
                  <a:schemeClr val="dk1"/>
                </a:solidFill>
                <a:latin typeface="Calibri"/>
                <a:ea typeface="Calibri"/>
                <a:cs typeface="Calibri"/>
                <a:sym typeface="Calibri"/>
              </a:rPr>
              <a:t>operating system (OS) and everything that was installed in that OS (applications, libraries, etc.). Amazon EC2 copies the template to the root volume of a new EC2 instance, and then starts it.</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1" i="0" lang="en-US" sz="1100">
                <a:solidFill>
                  <a:schemeClr val="dk1"/>
                </a:solidFill>
                <a:latin typeface="Calibri"/>
                <a:ea typeface="Calibri"/>
                <a:cs typeface="Calibri"/>
                <a:sym typeface="Calibri"/>
              </a:rPr>
              <a:t>Launch permissions </a:t>
            </a:r>
            <a:r>
              <a:rPr b="0" i="0" lang="en-US" sz="1100">
                <a:solidFill>
                  <a:schemeClr val="dk1"/>
                </a:solidFill>
                <a:latin typeface="Calibri"/>
                <a:ea typeface="Calibri"/>
                <a:cs typeface="Calibri"/>
                <a:sym typeface="Calibri"/>
              </a:rPr>
              <a:t>that control which AWS accounts can use the AMI.</a:t>
            </a:r>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 </a:t>
            </a:r>
            <a:r>
              <a:rPr b="1" i="0" lang="en-US" sz="1100">
                <a:solidFill>
                  <a:schemeClr val="dk1"/>
                </a:solidFill>
                <a:latin typeface="Calibri"/>
                <a:ea typeface="Calibri"/>
                <a:cs typeface="Calibri"/>
                <a:sym typeface="Calibri"/>
              </a:rPr>
              <a:t>block device mapping</a:t>
            </a:r>
            <a:r>
              <a:rPr b="0" i="0" lang="en-US" sz="1100">
                <a:solidFill>
                  <a:schemeClr val="dk1"/>
                </a:solidFill>
                <a:latin typeface="Calibri"/>
                <a:ea typeface="Calibri"/>
                <a:cs typeface="Calibri"/>
                <a:sym typeface="Calibri"/>
              </a:rPr>
              <a:t> that specifies the volumes to attach to the instance (if any) when it is launched.</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0" i="0" lang="en-US" sz="1100">
                <a:solidFill>
                  <a:schemeClr val="dk1"/>
                </a:solidFill>
                <a:latin typeface="Calibri"/>
                <a:ea typeface="Calibri"/>
                <a:cs typeface="Calibri"/>
                <a:sym typeface="Calibri"/>
              </a:rPr>
              <a:t>You can choose many AMIs:</a:t>
            </a:r>
            <a:endParaRPr b="1"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Quick Start – </a:t>
            </a:r>
            <a:r>
              <a:rPr lang="en-US" sz="1100">
                <a:solidFill>
                  <a:schemeClr val="dk1"/>
                </a:solidFill>
                <a:latin typeface="Calibri"/>
                <a:ea typeface="Calibri"/>
                <a:cs typeface="Calibri"/>
                <a:sym typeface="Calibri"/>
              </a:rPr>
              <a:t>AWS offers a number of pre-built AMIs for launching your instances. These AMIs include many Linux and Windows options.</a:t>
            </a:r>
            <a:endParaRPr/>
          </a:p>
          <a:p>
            <a:pPr indent="-171450" lvl="0" marL="17145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My AMIs – </a:t>
            </a:r>
            <a:r>
              <a:rPr b="0" lang="en-US" sz="1100">
                <a:solidFill>
                  <a:schemeClr val="dk1"/>
                </a:solidFill>
                <a:latin typeface="Calibri"/>
                <a:ea typeface="Calibri"/>
                <a:cs typeface="Calibri"/>
                <a:sym typeface="Calibri"/>
              </a:rPr>
              <a:t>These AMIs are AMIs that you created. </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AWS Marketplace – </a:t>
            </a:r>
            <a:r>
              <a:rPr lang="en-US" sz="1100">
                <a:solidFill>
                  <a:schemeClr val="dk1"/>
                </a:solidFill>
                <a:latin typeface="Calibri"/>
                <a:ea typeface="Calibri"/>
                <a:cs typeface="Calibri"/>
                <a:sym typeface="Calibri"/>
              </a:rPr>
              <a:t>The AWS Marketplace offers a digital catalog that lists thousands of software solutions. These AMIs can offer specific use cases to help you get started quickly.</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C</a:t>
            </a:r>
            <a:r>
              <a:rPr b="1" lang="en-US" sz="1100">
                <a:solidFill>
                  <a:schemeClr val="dk1"/>
                </a:solidFill>
                <a:latin typeface="Calibri"/>
                <a:ea typeface="Calibri"/>
                <a:cs typeface="Calibri"/>
                <a:sym typeface="Calibri"/>
              </a:rPr>
              <a:t>ommunity AMIs – </a:t>
            </a:r>
            <a:r>
              <a:rPr b="0" lang="en-US" sz="1100">
                <a:solidFill>
                  <a:schemeClr val="dk1"/>
                </a:solidFill>
                <a:latin typeface="Calibri"/>
                <a:ea typeface="Calibri"/>
                <a:cs typeface="Calibri"/>
                <a:sym typeface="Calibri"/>
              </a:rPr>
              <a:t>These AMIs are </a:t>
            </a:r>
            <a:r>
              <a:rPr lang="en-US" sz="1100">
                <a:solidFill>
                  <a:schemeClr val="dk1"/>
                </a:solidFill>
                <a:latin typeface="Calibri"/>
                <a:ea typeface="Calibri"/>
                <a:cs typeface="Calibri"/>
                <a:sym typeface="Calibri"/>
              </a:rPr>
              <a:t>created by people all around the world. These AMIs are not checked by AWS, so use them at your own risk. Community AMIs can offer many different solutions to various problems, but use them with care. Avoid using them in any production or corporate environment.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0" lang="en-US" sz="1100">
                <a:solidFill>
                  <a:schemeClr val="dk1"/>
                </a:solidFill>
                <a:latin typeface="Calibri"/>
                <a:ea typeface="Calibri"/>
                <a:cs typeface="Calibri"/>
                <a:sym typeface="Calibri"/>
              </a:rPr>
              <a:t>An AMI is created from an EC2 instance. You can </a:t>
            </a:r>
            <a:r>
              <a:rPr b="1" lang="en-US" sz="1100">
                <a:solidFill>
                  <a:schemeClr val="dk1"/>
                </a:solidFill>
                <a:latin typeface="Calibri"/>
                <a:ea typeface="Calibri"/>
                <a:cs typeface="Calibri"/>
                <a:sym typeface="Calibri"/>
              </a:rPr>
              <a:t>import</a:t>
            </a:r>
            <a:r>
              <a:rPr b="0" lang="en-US" sz="1100">
                <a:solidFill>
                  <a:schemeClr val="dk1"/>
                </a:solidFill>
                <a:latin typeface="Calibri"/>
                <a:ea typeface="Calibri"/>
                <a:cs typeface="Calibri"/>
                <a:sym typeface="Calibri"/>
              </a:rPr>
              <a:t> a </a:t>
            </a:r>
            <a:r>
              <a:rPr lang="en-US" sz="1100">
                <a:latin typeface="Calibri"/>
                <a:ea typeface="Calibri"/>
                <a:cs typeface="Calibri"/>
                <a:sym typeface="Calibri"/>
              </a:rPr>
              <a:t>virtual machine so that it becomes an EC2 instance, and then save the EC2 instance as an AMI. You can then launch an EC2 instance from that AMI. Alternatively, you can start with an </a:t>
            </a:r>
            <a:r>
              <a:rPr b="1" lang="en-US" sz="1100">
                <a:latin typeface="Calibri"/>
                <a:ea typeface="Calibri"/>
                <a:cs typeface="Calibri"/>
                <a:sym typeface="Calibri"/>
              </a:rPr>
              <a:t>existing AMI</a:t>
            </a:r>
            <a:r>
              <a:rPr b="0" lang="en-US" sz="1100">
                <a:latin typeface="Calibri"/>
                <a:ea typeface="Calibri"/>
                <a:cs typeface="Calibri"/>
                <a:sym typeface="Calibri"/>
              </a:rPr>
              <a:t>—</a:t>
            </a:r>
            <a:r>
              <a:rPr lang="en-US" sz="1100">
                <a:latin typeface="Calibri"/>
                <a:ea typeface="Calibri"/>
                <a:cs typeface="Calibri"/>
                <a:sym typeface="Calibri"/>
              </a:rPr>
              <a:t>such as of the Quick Start AMIs provided by AWS—and create an EC2 instance from it. </a:t>
            </a:r>
            <a:endParaRPr/>
          </a:p>
          <a:p>
            <a:pPr indent="0" lvl="0" marL="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latin typeface="Calibri"/>
                <a:ea typeface="Calibri"/>
                <a:cs typeface="Calibri"/>
                <a:sym typeface="Calibri"/>
              </a:rPr>
              <a:t>Regardless of which options you chose (step 1), you will have what the diagram refers to as </a:t>
            </a:r>
            <a:r>
              <a:rPr i="1" lang="en-US" sz="1100">
                <a:latin typeface="Calibri"/>
                <a:ea typeface="Calibri"/>
                <a:cs typeface="Calibri"/>
                <a:sym typeface="Calibri"/>
              </a:rPr>
              <a:t>an unmodified instance</a:t>
            </a:r>
            <a:r>
              <a:rPr lang="en-US" sz="1100">
                <a:latin typeface="Calibri"/>
                <a:ea typeface="Calibri"/>
                <a:cs typeface="Calibri"/>
                <a:sym typeface="Calibri"/>
              </a:rPr>
              <a:t>. From that instance, y</a:t>
            </a:r>
            <a:r>
              <a:rPr b="0" lang="en-US" sz="1100">
                <a:solidFill>
                  <a:schemeClr val="dk1"/>
                </a:solidFill>
                <a:latin typeface="Calibri"/>
                <a:ea typeface="Calibri"/>
                <a:cs typeface="Calibri"/>
                <a:sym typeface="Calibri"/>
              </a:rPr>
              <a:t>ou might then create a </a:t>
            </a:r>
            <a:r>
              <a:rPr i="1" lang="en-US" sz="1100">
                <a:solidFill>
                  <a:schemeClr val="dk1"/>
                </a:solidFill>
                <a:latin typeface="Calibri"/>
                <a:ea typeface="Calibri"/>
                <a:cs typeface="Calibri"/>
                <a:sym typeface="Calibri"/>
              </a:rPr>
              <a:t>golden instance</a:t>
            </a:r>
            <a:r>
              <a:rPr lang="en-US" sz="1100">
                <a:solidFill>
                  <a:schemeClr val="dk1"/>
                </a:solidFill>
                <a:latin typeface="Calibri"/>
                <a:ea typeface="Calibri"/>
                <a:cs typeface="Calibri"/>
                <a:sym typeface="Calibri"/>
              </a:rPr>
              <a:t>—that is, a virtual machine that you configured with the specific OS and application settings that you want (step 2)—and then capture that as a new AMI (step 3). When you create an AMI, Amazon EC2 stops the instance, creates a snapshot of its root volume, and finally registers the snapshot as an AMI.</a:t>
            </a:r>
            <a:endParaRPr/>
          </a:p>
          <a:p>
            <a:pPr indent="0" lvl="0" marL="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0" i="0" lang="en-US" sz="1100">
                <a:solidFill>
                  <a:schemeClr val="dk1"/>
                </a:solidFill>
                <a:latin typeface="Calibri"/>
                <a:ea typeface="Calibri"/>
                <a:cs typeface="Calibri"/>
                <a:sym typeface="Calibri"/>
              </a:rPr>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100">
                <a:solidFill>
                  <a:schemeClr val="dk1"/>
                </a:solidFill>
                <a:latin typeface="Calibri"/>
                <a:ea typeface="Calibri"/>
                <a:cs typeface="Calibri"/>
                <a:sym typeface="Calibri"/>
              </a:rPr>
              <a:t>After you choose the AMI for launching </a:t>
            </a:r>
            <a:r>
              <a:rPr lang="en-US" sz="1100"/>
              <a:t>the instance</a:t>
            </a:r>
            <a:r>
              <a:rPr i="0" lang="en-US" sz="1100">
                <a:solidFill>
                  <a:schemeClr val="dk1"/>
                </a:solidFill>
                <a:latin typeface="Calibri"/>
                <a:ea typeface="Calibri"/>
                <a:cs typeface="Calibri"/>
                <a:sym typeface="Calibri"/>
              </a:rPr>
              <a:t>, you must choose on an instance type.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EC2 provides a selection of </a:t>
            </a:r>
            <a:r>
              <a:rPr b="1" lang="en-US" sz="1100"/>
              <a:t>instance types </a:t>
            </a:r>
            <a:r>
              <a:rPr b="0" lang="en-US" sz="1100"/>
              <a:t>that </a:t>
            </a:r>
            <a:r>
              <a:rPr lang="en-US" sz="1100"/>
              <a:t>optimized to fit different use cases. Instance types comprise varying combinations of CPU, memory, storage, and networking capacity. The different instance types give you the flexibility to choose the appropriate mix of resources for your applications. Each instance type includes one or more instance sizes, which enable you to scale your resources to the requirements of your target workload.</a:t>
            </a:r>
            <a:endParaRPr/>
          </a:p>
          <a:p>
            <a:pPr indent="0" lvl="0" marL="0" rtl="0" algn="l">
              <a:spcBef>
                <a:spcPts val="0"/>
              </a:spcBef>
              <a:spcAft>
                <a:spcPts val="0"/>
              </a:spcAft>
              <a:buNone/>
            </a:pPr>
            <a:r>
              <a:t/>
            </a:r>
            <a:endParaRPr i="0" sz="1100">
              <a:solidFill>
                <a:schemeClr val="dk1"/>
              </a:solidFill>
              <a:latin typeface="Calibri"/>
              <a:ea typeface="Calibri"/>
              <a:cs typeface="Calibri"/>
              <a:sym typeface="Calibri"/>
            </a:endParaRPr>
          </a:p>
          <a:p>
            <a:pPr indent="0" lvl="0" marL="0" rtl="0" algn="l">
              <a:spcBef>
                <a:spcPts val="0"/>
              </a:spcBef>
              <a:spcAft>
                <a:spcPts val="0"/>
              </a:spcAft>
              <a:buNone/>
            </a:pPr>
            <a:r>
              <a:rPr b="1" lang="en-US" sz="1100"/>
              <a:t>Instance type categories </a:t>
            </a:r>
            <a:r>
              <a:rPr lang="en-US" sz="1100"/>
              <a:t>include general purpose, compute optimized, memory optimized, storage optimized, and accelerated computing instances. Each instance type category offers many instance types to choose from. </a:t>
            </a:r>
            <a:endParaRPr i="0" sz="11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When you look at an EC2 instance type, you will see that its name has several parts. For example, consider the T type.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T</a:t>
            </a:r>
            <a:r>
              <a:rPr lang="en-US" sz="1100">
                <a:solidFill>
                  <a:schemeClr val="dk1"/>
                </a:solidFill>
                <a:latin typeface="Calibri"/>
                <a:ea typeface="Calibri"/>
                <a:cs typeface="Calibri"/>
                <a:sym typeface="Calibri"/>
              </a:rPr>
              <a:t> is the </a:t>
            </a:r>
            <a:r>
              <a:rPr b="1" lang="en-US" sz="1100">
                <a:solidFill>
                  <a:schemeClr val="dk1"/>
                </a:solidFill>
                <a:latin typeface="Calibri"/>
                <a:ea typeface="Calibri"/>
                <a:cs typeface="Calibri"/>
                <a:sym typeface="Calibri"/>
              </a:rPr>
              <a:t>family</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name</a:t>
            </a:r>
            <a:r>
              <a:rPr lang="en-US" sz="1100">
                <a:solidFill>
                  <a:schemeClr val="dk1"/>
                </a:solidFill>
                <a:latin typeface="Calibri"/>
                <a:ea typeface="Calibri"/>
                <a:cs typeface="Calibri"/>
                <a:sym typeface="Calibri"/>
              </a:rPr>
              <a:t>, which is then followed by a number. Here, that number is 3.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number is the </a:t>
            </a:r>
            <a:r>
              <a:rPr b="1" lang="en-US" sz="1100">
                <a:solidFill>
                  <a:schemeClr val="dk1"/>
                </a:solidFill>
                <a:latin typeface="Calibri"/>
                <a:ea typeface="Calibri"/>
                <a:cs typeface="Calibri"/>
                <a:sym typeface="Calibri"/>
              </a:rPr>
              <a:t>generation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number</a:t>
            </a:r>
            <a:r>
              <a:rPr lang="en-US" sz="1100">
                <a:solidFill>
                  <a:schemeClr val="dk1"/>
                </a:solidFill>
                <a:latin typeface="Calibri"/>
                <a:ea typeface="Calibri"/>
                <a:cs typeface="Calibri"/>
                <a:sym typeface="Calibri"/>
              </a:rPr>
              <a:t> of that type. So, a t3 instance is the third generation of the T family. In general, instance types that are of a higher generation are more powerful and provide a better value for the price.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next part of the name is the </a:t>
            </a:r>
            <a:r>
              <a:rPr b="1" lang="en-US" sz="1100">
                <a:solidFill>
                  <a:schemeClr val="dk1"/>
                </a:solidFill>
                <a:latin typeface="Calibri"/>
                <a:ea typeface="Calibri"/>
                <a:cs typeface="Calibri"/>
                <a:sym typeface="Calibri"/>
              </a:rPr>
              <a:t>size</a:t>
            </a:r>
            <a:r>
              <a:rPr lang="en-US" sz="1100">
                <a:solidFill>
                  <a:schemeClr val="dk1"/>
                </a:solidFill>
                <a:latin typeface="Calibri"/>
                <a:ea typeface="Calibri"/>
                <a:cs typeface="Calibri"/>
                <a:sym typeface="Calibri"/>
              </a:rPr>
              <a:t> portion of the instance. When you compare sizes, it is important to look at the coefficient portion of the size category.</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example, a </a:t>
            </a:r>
            <a:r>
              <a:rPr b="1" lang="en-US" sz="1100">
                <a:solidFill>
                  <a:schemeClr val="dk1"/>
                </a:solidFill>
                <a:latin typeface="Calibri"/>
                <a:ea typeface="Calibri"/>
                <a:cs typeface="Calibri"/>
                <a:sym typeface="Calibri"/>
              </a:rPr>
              <a:t>t3.2xlarge</a:t>
            </a:r>
            <a:r>
              <a:rPr lang="en-US" sz="1100">
                <a:solidFill>
                  <a:schemeClr val="dk1"/>
                </a:solidFill>
                <a:latin typeface="Calibri"/>
                <a:ea typeface="Calibri"/>
                <a:cs typeface="Calibri"/>
                <a:sym typeface="Calibri"/>
              </a:rPr>
              <a:t> has twice the vCPU and memory of a </a:t>
            </a:r>
            <a:r>
              <a:rPr b="1" lang="en-US" sz="1100">
                <a:solidFill>
                  <a:schemeClr val="dk1"/>
                </a:solidFill>
                <a:latin typeface="Calibri"/>
                <a:ea typeface="Calibri"/>
                <a:cs typeface="Calibri"/>
                <a:sym typeface="Calibri"/>
              </a:rPr>
              <a:t>t3.xlarge</a:t>
            </a:r>
            <a:r>
              <a:rPr lang="en-US" sz="1100">
                <a:solidFill>
                  <a:schemeClr val="dk1"/>
                </a:solidFill>
                <a:latin typeface="Calibri"/>
                <a:ea typeface="Calibri"/>
                <a:cs typeface="Calibri"/>
                <a:sym typeface="Calibri"/>
              </a:rPr>
              <a:t>. The t3.xlarge has, in turn, twice the vCPU and memory of a t3.large.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It is also important to note that </a:t>
            </a:r>
            <a:r>
              <a:rPr b="1" lang="en-US" sz="1100">
                <a:solidFill>
                  <a:schemeClr val="dk1"/>
                </a:solidFill>
                <a:latin typeface="Calibri"/>
                <a:ea typeface="Calibri"/>
                <a:cs typeface="Calibri"/>
                <a:sym typeface="Calibri"/>
              </a:rPr>
              <a:t>network bandwidth </a:t>
            </a:r>
            <a:r>
              <a:rPr lang="en-US" sz="1100">
                <a:solidFill>
                  <a:schemeClr val="dk1"/>
                </a:solidFill>
                <a:latin typeface="Calibri"/>
                <a:ea typeface="Calibri"/>
                <a:cs typeface="Calibri"/>
                <a:sym typeface="Calibri"/>
              </a:rPr>
              <a:t>is also tied to the size of the Amazon EC2 instance. If you will run jobs that will be very network-intensive, you might be required to increase the instance specifications to meet your needs.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7741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Instance types </a:t>
            </a:r>
            <a:r>
              <a:rPr lang="en-US" sz="1100"/>
              <a:t>vary in several ways, </a:t>
            </a:r>
            <a:r>
              <a:rPr lang="en-US" sz="1100">
                <a:solidFill>
                  <a:schemeClr val="dk1"/>
                </a:solidFill>
              </a:rPr>
              <a:t>including: CPU type, CPU or </a:t>
            </a:r>
            <a:r>
              <a:rPr lang="en-US" sz="1100"/>
              <a:t>c</a:t>
            </a:r>
            <a:r>
              <a:rPr lang="en-US" sz="1100">
                <a:solidFill>
                  <a:schemeClr val="dk1"/>
                </a:solidFill>
              </a:rPr>
              <a:t>ore count, storage type, storage amount, memory amount, and network performance.</a:t>
            </a:r>
            <a:r>
              <a:rPr lang="en-US" sz="1100"/>
              <a:t> </a:t>
            </a:r>
            <a:r>
              <a:rPr lang="en-US" sz="1100">
                <a:solidFill>
                  <a:schemeClr val="dk1"/>
                </a:solidFill>
              </a:rPr>
              <a:t>The chart provides a high-level view of the different instance categories, and which instance type families and </a:t>
            </a:r>
            <a:r>
              <a:rPr lang="en-US" sz="1100"/>
              <a:t>generation numbers</a:t>
            </a:r>
            <a:r>
              <a:rPr lang="en-US" sz="1100">
                <a:solidFill>
                  <a:schemeClr val="dk1"/>
                </a:solidFill>
              </a:rPr>
              <a:t> fit into each category type. Consider a few of the instance types in more detail:</a:t>
            </a:r>
            <a:endParaRPr sz="1100"/>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b="1" lang="en-US" sz="1100">
                <a:solidFill>
                  <a:schemeClr val="dk1"/>
                </a:solidFill>
              </a:rPr>
              <a:t>T3 </a:t>
            </a:r>
            <a:r>
              <a:rPr lang="en-US" sz="1100">
                <a:solidFill>
                  <a:schemeClr val="dk1"/>
                </a:solidFill>
              </a:rPr>
              <a:t>instances </a:t>
            </a:r>
            <a:r>
              <a:rPr lang="en-US" sz="1100"/>
              <a:t>provide</a:t>
            </a:r>
            <a:r>
              <a:rPr lang="en-US" sz="1100">
                <a:solidFill>
                  <a:schemeClr val="dk1"/>
                </a:solidFill>
              </a:rPr>
              <a:t> burstable performance </a:t>
            </a:r>
            <a:r>
              <a:rPr b="1" lang="en-US" sz="1100">
                <a:solidFill>
                  <a:schemeClr val="dk1"/>
                </a:solidFill>
              </a:rPr>
              <a:t>general purpose</a:t>
            </a:r>
            <a:r>
              <a:rPr lang="en-US" sz="1100">
                <a:solidFill>
                  <a:schemeClr val="dk1"/>
                </a:solidFill>
              </a:rPr>
              <a:t> instances that provide a baseline level of CPU performance with the ability to burst above the baseline. Use cases for this type of instance include websites and web applications, development environments, build servers, code repositories, microservices, test and staging environments, and line-of-business applications.</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C5</a:t>
            </a:r>
            <a:r>
              <a:rPr lang="en-US" sz="1100">
                <a:solidFill>
                  <a:schemeClr val="dk1"/>
                </a:solidFill>
              </a:rPr>
              <a:t> instances are optimized for </a:t>
            </a:r>
            <a:r>
              <a:rPr b="1" lang="en-US" sz="1100">
                <a:solidFill>
                  <a:schemeClr val="dk1"/>
                </a:solidFill>
              </a:rPr>
              <a:t>compute-intensive</a:t>
            </a:r>
            <a:r>
              <a:rPr lang="en-US" sz="1100">
                <a:solidFill>
                  <a:schemeClr val="dk1"/>
                </a:solidFill>
              </a:rPr>
              <a:t> workloads, and deliver cost-effective high performance at a low price per compute ratio. Use cases include scientific modeling, batch processing, ad serving, highly scalable multiplayer gaming, and video encoding.</a:t>
            </a:r>
            <a:endParaRPr/>
          </a:p>
          <a:p>
            <a:pPr indent="-101600" lvl="0" marL="171450" rtl="0" algn="l">
              <a:spcBef>
                <a:spcPts val="0"/>
              </a:spcBef>
              <a:spcAft>
                <a:spcPts val="0"/>
              </a:spcAft>
              <a:buClr>
                <a:schemeClr val="dk1"/>
              </a:buClr>
              <a:buSzPts val="1100"/>
              <a:buFont typeface="Arial"/>
              <a:buNone/>
            </a:pPr>
            <a:r>
              <a:t/>
            </a:r>
            <a:endParaRPr b="0" i="0" sz="1100" u="none" strike="noStrike">
              <a:solidFill>
                <a:schemeClr val="dk1"/>
              </a:solidFill>
            </a:endParaRPr>
          </a:p>
          <a:p>
            <a:pPr indent="-171450" lvl="0" marL="171450" rtl="0" algn="l">
              <a:spcBef>
                <a:spcPts val="0"/>
              </a:spcBef>
              <a:spcAft>
                <a:spcPts val="0"/>
              </a:spcAft>
              <a:buClr>
                <a:schemeClr val="dk1"/>
              </a:buClr>
              <a:buSzPts val="1100"/>
              <a:buFont typeface="Arial"/>
              <a:buChar char="•"/>
            </a:pPr>
            <a:r>
              <a:rPr b="1" lang="en-US" sz="1100">
                <a:solidFill>
                  <a:schemeClr val="dk1"/>
                </a:solidFill>
              </a:rPr>
              <a:t>R5</a:t>
            </a:r>
            <a:r>
              <a:rPr lang="en-US" sz="1100">
                <a:solidFill>
                  <a:schemeClr val="dk1"/>
                </a:solidFill>
              </a:rPr>
              <a:t> instances are optimized for memory-intensive applications. Use cases include high-performance databases, data mining and analysis, in-memory databases, distributed web-scale in-memory caches, applications that perform real-time processing of unstructured big data, Apache Hadoop or Apache Spark clusters, and other enterprise applications.</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To learn more about each instance type, see the </a:t>
            </a:r>
            <a:r>
              <a:rPr lang="en-US" sz="1100" u="sng">
                <a:solidFill>
                  <a:schemeClr val="hlink"/>
                </a:solidFill>
                <a:hlinkClick r:id="rId2"/>
              </a:rPr>
              <a:t>Amazon EC2 Instance Types</a:t>
            </a:r>
            <a:r>
              <a:rPr lang="en-US" sz="1100"/>
              <a:t> documentation.</a:t>
            </a:r>
            <a:endParaRPr sz="1100">
              <a:solidFill>
                <a:schemeClr val="dk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addition to considering the CPU, RAM, and storage needs of your workloads, it is also important to consider your network bandwidth requirements.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Each instance type provides a documented network performance level. For example, an a1.medium instance will provide up to 10 Gbps, but a p3dn.24xlarge instance provides up to 100 Gbps. Choose an instance type that meets your requirements.</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b="1" lang="en-US" sz="1100"/>
              <a:t>placement groups </a:t>
            </a:r>
            <a:r>
              <a:rPr lang="en-US" sz="1100"/>
              <a:t>to influence the placement of a group of </a:t>
            </a:r>
            <a:r>
              <a:rPr b="1" lang="en-US" sz="1100"/>
              <a:t>interdependent </a:t>
            </a:r>
            <a:r>
              <a:rPr lang="en-US" sz="1100"/>
              <a:t>instances to meet the needs of your workload. For example, you might specify that three instances should all be deployed in the same Availability Zone to ensure lower network latency and higher network throughput between instances. See the </a:t>
            </a:r>
            <a:r>
              <a:rPr lang="en-US" sz="1100" u="sng">
                <a:solidFill>
                  <a:schemeClr val="hlink"/>
                </a:solidFill>
                <a:hlinkClick r:id="rId2"/>
              </a:rPr>
              <a:t>Placement Group</a:t>
            </a:r>
            <a:r>
              <a:rPr lang="en-US" sz="1100"/>
              <a:t> documentation for details.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Many instance types also enable you to configure enhanced networking to get significantly higher packet per second (PPS) performance, lower delay variation in the arrival of packets over the network (network jitter), and lower latencies. See the </a:t>
            </a:r>
            <a:r>
              <a:rPr lang="en-US" sz="1100" u="sng">
                <a:solidFill>
                  <a:schemeClr val="hlink"/>
                </a:solidFill>
                <a:hlinkClick r:id="rId3"/>
              </a:rPr>
              <a:t>Elastic Network Adapter (ENA)</a:t>
            </a:r>
            <a:r>
              <a:rPr lang="en-US" sz="1100"/>
              <a:t> documentation for details.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After you have choose an AMI and an instance type, you must specify the network location where the EC2 instance will be deployed. The choice of </a:t>
            </a:r>
            <a:r>
              <a:rPr b="1" lang="en-US" sz="1100"/>
              <a:t>Region</a:t>
            </a:r>
            <a:r>
              <a:rPr lang="en-US" sz="1100"/>
              <a:t> must be made before you start the Launch Instance Wizard. Verify that you are in the correct Region page of the Amazon EC2 console before you choose </a:t>
            </a:r>
            <a:r>
              <a:rPr b="1" lang="en-US" sz="1100"/>
              <a:t>Launch Instance</a:t>
            </a:r>
            <a:r>
              <a:rPr lang="en-US" sz="1100"/>
              <a:t>.</a:t>
            </a:r>
            <a:endParaRPr/>
          </a:p>
          <a:p>
            <a:pPr indent="0" lvl="0" marL="0" rtl="0" algn="l">
              <a:spcBef>
                <a:spcPts val="0"/>
              </a:spcBef>
              <a:spcAft>
                <a:spcPts val="0"/>
              </a:spcAft>
              <a:buNone/>
            </a:pPr>
            <a:r>
              <a:t/>
            </a:r>
            <a:endParaRPr sz="1100"/>
          </a:p>
          <a:p>
            <a:pPr indent="0" lvl="0" marL="0" rtl="0" algn="l">
              <a:spcBef>
                <a:spcPts val="0"/>
              </a:spcBef>
              <a:spcAft>
                <a:spcPts val="0"/>
              </a:spcAft>
              <a:buNone/>
            </a:pPr>
            <a:r>
              <a:rPr b="0" i="0" lang="en-US" sz="1100">
                <a:solidFill>
                  <a:schemeClr val="dk1"/>
                </a:solidFill>
                <a:latin typeface="Calibri"/>
                <a:ea typeface="Calibri"/>
                <a:cs typeface="Calibri"/>
                <a:sym typeface="Calibri"/>
              </a:rPr>
              <a:t>When you launch an instance in a </a:t>
            </a:r>
            <a:r>
              <a:rPr b="1" i="0" lang="en-US" sz="1100">
                <a:solidFill>
                  <a:schemeClr val="dk1"/>
                </a:solidFill>
                <a:latin typeface="Calibri"/>
                <a:ea typeface="Calibri"/>
                <a:cs typeface="Calibri"/>
                <a:sym typeface="Calibri"/>
              </a:rPr>
              <a:t>default VPC</a:t>
            </a:r>
            <a:r>
              <a:rPr b="0" i="0" lang="en-US" sz="1100">
                <a:solidFill>
                  <a:schemeClr val="dk1"/>
                </a:solidFill>
                <a:latin typeface="Calibri"/>
                <a:ea typeface="Calibri"/>
                <a:cs typeface="Calibri"/>
                <a:sym typeface="Calibri"/>
              </a:rPr>
              <a:t>, AWS will assign it a </a:t>
            </a:r>
            <a:r>
              <a:rPr b="1" i="0" lang="en-US" sz="1100">
                <a:solidFill>
                  <a:schemeClr val="dk1"/>
                </a:solidFill>
                <a:latin typeface="Calibri"/>
                <a:ea typeface="Calibri"/>
                <a:cs typeface="Calibri"/>
                <a:sym typeface="Calibri"/>
              </a:rPr>
              <a:t>public IP</a:t>
            </a:r>
            <a:r>
              <a:rPr b="0" i="0" lang="en-US" sz="1100">
                <a:solidFill>
                  <a:schemeClr val="dk1"/>
                </a:solidFill>
                <a:latin typeface="Calibri"/>
                <a:ea typeface="Calibri"/>
                <a:cs typeface="Calibri"/>
                <a:sym typeface="Calibri"/>
              </a:rPr>
              <a:t> </a:t>
            </a:r>
            <a:r>
              <a:rPr b="1" i="0" lang="en-US" sz="1100">
                <a:solidFill>
                  <a:schemeClr val="dk1"/>
                </a:solidFill>
                <a:latin typeface="Calibri"/>
                <a:ea typeface="Calibri"/>
                <a:cs typeface="Calibri"/>
                <a:sym typeface="Calibri"/>
              </a:rPr>
              <a:t>address</a:t>
            </a:r>
            <a:r>
              <a:rPr b="0" i="0" lang="en-US" sz="1100">
                <a:solidFill>
                  <a:schemeClr val="dk1"/>
                </a:solidFill>
                <a:latin typeface="Calibri"/>
                <a:ea typeface="Calibri"/>
                <a:cs typeface="Calibri"/>
                <a:sym typeface="Calibri"/>
              </a:rPr>
              <a:t> by default. When you launch an instance into a </a:t>
            </a:r>
            <a:r>
              <a:rPr b="1" i="0" lang="en-US" sz="1100">
                <a:solidFill>
                  <a:schemeClr val="dk1"/>
                </a:solidFill>
                <a:latin typeface="Calibri"/>
                <a:ea typeface="Calibri"/>
                <a:cs typeface="Calibri"/>
                <a:sym typeface="Calibri"/>
              </a:rPr>
              <a:t>nondefault VPC</a:t>
            </a:r>
            <a:r>
              <a:rPr b="0" i="0" lang="en-US" sz="1100">
                <a:solidFill>
                  <a:schemeClr val="dk1"/>
                </a:solidFill>
                <a:latin typeface="Calibri"/>
                <a:ea typeface="Calibri"/>
                <a:cs typeface="Calibri"/>
                <a:sym typeface="Calibri"/>
              </a:rPr>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 (which overrides the subnet's public IP addressing attribute). </a:t>
            </a:r>
            <a:endParaRPr/>
          </a:p>
          <a:p>
            <a:pPr indent="0" lvl="0" marL="0" rtl="0" algn="l">
              <a:spcBef>
                <a:spcPts val="0"/>
              </a:spcBef>
              <a:spcAft>
                <a:spcPts val="0"/>
              </a:spcAft>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9:notes"/>
          <p:cNvSpPr txBox="1"/>
          <p:nvPr>
            <p:ph idx="1" type="body"/>
          </p:nvPr>
        </p:nvSpPr>
        <p:spPr>
          <a:xfrm>
            <a:off x="685800" y="4400550"/>
            <a:ext cx="5486400" cy="34358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 is common to use EC2 instances to run an application that must make secure API calls to other AWS services. To support these use cases, AWS enables you to </a:t>
            </a:r>
            <a:r>
              <a:rPr b="1" lang="en-US" sz="1100"/>
              <a:t>attach an AWS Identity and Access Management (IAM) role to an EC2 instance</a:t>
            </a:r>
            <a:r>
              <a:rPr lang="en-US" sz="1100"/>
              <a:t>. Without this feature, you might be tempted to place AWS credentials on an EC2 instance so an application that runs on that instance to use. However, you should never store AWS credentials on an EC2 instance. It is highly insecure. Instead, attach an IAM role to the EC2 instance. The IAM role then grants permission to make application programming interface (API) requests to the applications that run on the EC2 instance.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An </a:t>
            </a:r>
            <a:r>
              <a:rPr b="1" lang="en-US" sz="1100"/>
              <a:t>instance profile</a:t>
            </a:r>
            <a:r>
              <a:rPr lang="en-US" sz="1100"/>
              <a:t> is a container for an IAM role. If you use the AWS Management Console to create a role for Amazon EC2, the console automatically creates an instance profile and gives it the same name as the role. When you then use the Amazon EC2 console to launch an instance with an IAM role, you can select a role to associate with the instance. In the console, the list that displays is actually a list of instance profile names.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In the</a:t>
            </a:r>
            <a:r>
              <a:rPr lang="en-US" sz="1100"/>
              <a:t> </a:t>
            </a:r>
            <a:r>
              <a:rPr b="1" lang="en-US" sz="1100"/>
              <a:t>example</a:t>
            </a:r>
            <a:r>
              <a:rPr lang="en-US" sz="1100"/>
              <a:t>, you see that an IAM role is used to grant permissions to an application that runs on an EC2 instance. The application must access a bucket in Amazon S3.</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This module will address the following topics: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Compute </a:t>
            </a:r>
            <a:r>
              <a:rPr lang="en-US" sz="1100">
                <a:latin typeface="Calibri"/>
                <a:ea typeface="Calibri"/>
                <a:cs typeface="Calibri"/>
                <a:sym typeface="Calibri"/>
              </a:rPr>
              <a:t>services overview</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Amazon EC2</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Amazon EC2 cost optimization</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Container services</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Introduction to AWS Lambda</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Introduction to AWS Elastic Beanstalk</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Section 2 includes a recorded </a:t>
            </a:r>
            <a:r>
              <a:rPr b="1" lang="en-US" sz="1100">
                <a:solidFill>
                  <a:schemeClr val="dk1"/>
                </a:solidFill>
                <a:latin typeface="Calibri"/>
                <a:ea typeface="Calibri"/>
                <a:cs typeface="Calibri"/>
                <a:sym typeface="Calibri"/>
              </a:rPr>
              <a:t>Amazon EC2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demonstration. </a:t>
            </a:r>
            <a:r>
              <a:rPr b="0" lang="en-US" sz="1100">
                <a:solidFill>
                  <a:schemeClr val="dk1"/>
                </a:solidFill>
                <a:latin typeface="Calibri"/>
                <a:ea typeface="Calibri"/>
                <a:cs typeface="Calibri"/>
                <a:sym typeface="Calibri"/>
              </a:rPr>
              <a:t>T</a:t>
            </a:r>
            <a:r>
              <a:rPr lang="en-US" sz="1100"/>
              <a:t>he end of this same section includes </a:t>
            </a:r>
            <a:r>
              <a:rPr lang="en-US" sz="1100">
                <a:solidFill>
                  <a:schemeClr val="dk1"/>
                </a:solidFill>
                <a:latin typeface="Calibri"/>
                <a:ea typeface="Calibri"/>
                <a:cs typeface="Calibri"/>
                <a:sym typeface="Calibri"/>
              </a:rPr>
              <a:t>a</a:t>
            </a:r>
            <a:r>
              <a:rPr b="1" lang="en-US" sz="1100">
                <a:solidFill>
                  <a:schemeClr val="dk1"/>
                </a:solidFill>
                <a:latin typeface="Calibri"/>
                <a:ea typeface="Calibri"/>
                <a:cs typeface="Calibri"/>
                <a:sym typeface="Calibri"/>
              </a:rPr>
              <a:t> hands-on lab</a:t>
            </a:r>
            <a:r>
              <a:rPr b="0" lang="en-US" sz="1100">
                <a:solidFill>
                  <a:schemeClr val="dk1"/>
                </a:solidFill>
                <a:latin typeface="Calibri"/>
                <a:ea typeface="Calibri"/>
                <a:cs typeface="Calibri"/>
                <a:sym typeface="Calibri"/>
              </a:rPr>
              <a:t>, where </a:t>
            </a:r>
            <a:r>
              <a:rPr lang="en-US" sz="1100">
                <a:solidFill>
                  <a:schemeClr val="dk1"/>
                </a:solidFill>
                <a:latin typeface="Calibri"/>
                <a:ea typeface="Calibri"/>
                <a:cs typeface="Calibri"/>
                <a:sym typeface="Calibri"/>
              </a:rPr>
              <a:t>you will practice launching an EC2 instance by using the AWS Management Console. There is also an activity in this section that has you compare the advantages and disadvantages of running a database deployment on Amazon EC2, versus running it on Amazon Relational Database Service (RDS).</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Section 5 includes a hands-on AWS Lambda activity and section 6 includes a hands-on Elastic Beanstalk activity.</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Finally, you will be asked to complete a </a:t>
            </a:r>
            <a:r>
              <a:rPr b="1" lang="en-US" sz="1100">
                <a:solidFill>
                  <a:schemeClr val="dk1"/>
                </a:solidFill>
                <a:latin typeface="Calibri"/>
                <a:ea typeface="Calibri"/>
                <a:cs typeface="Calibri"/>
                <a:sym typeface="Calibri"/>
              </a:rPr>
              <a:t>knowledge check </a:t>
            </a:r>
            <a:r>
              <a:rPr b="0" lang="en-US" sz="1100">
                <a:solidFill>
                  <a:schemeClr val="dk1"/>
                </a:solidFill>
                <a:latin typeface="Calibri"/>
                <a:ea typeface="Calibri"/>
                <a:cs typeface="Calibri"/>
                <a:sym typeface="Calibri"/>
              </a:rPr>
              <a:t>that </a:t>
            </a:r>
            <a:r>
              <a:rPr lang="en-US" sz="1100">
                <a:solidFill>
                  <a:schemeClr val="dk1"/>
                </a:solidFill>
                <a:latin typeface="Calibri"/>
                <a:ea typeface="Calibri"/>
                <a:cs typeface="Calibri"/>
                <a:sym typeface="Calibri"/>
              </a:rPr>
              <a:t>will test your understanding of the key concepts that are covered in this module.</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0:notes"/>
          <p:cNvSpPr txBox="1"/>
          <p:nvPr>
            <p:ph idx="1" type="body"/>
          </p:nvPr>
        </p:nvSpPr>
        <p:spPr>
          <a:xfrm>
            <a:off x="685800" y="4400550"/>
            <a:ext cx="5486400" cy="345414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Calibri"/>
                <a:ea typeface="Calibri"/>
                <a:cs typeface="Calibri"/>
                <a:sym typeface="Calibri"/>
              </a:rPr>
              <a:t>When you create your EC2 instances, you have the option of passing </a:t>
            </a:r>
            <a:r>
              <a:rPr b="1" lang="en-US" sz="1100">
                <a:latin typeface="Calibri"/>
                <a:ea typeface="Calibri"/>
                <a:cs typeface="Calibri"/>
                <a:sym typeface="Calibri"/>
              </a:rPr>
              <a:t>user data </a:t>
            </a:r>
            <a:r>
              <a:rPr lang="en-US" sz="1100">
                <a:latin typeface="Calibri"/>
                <a:ea typeface="Calibri"/>
                <a:cs typeface="Calibri"/>
                <a:sym typeface="Calibri"/>
              </a:rPr>
              <a:t>to the instance. User data can automate the completion of installations and configurations at instance launch. For example, a user data script might patch and update the instance's operating system, fetch and install software license keys, or install additional software.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the example user data script, you see a simple three-line </a:t>
            </a:r>
            <a:r>
              <a:rPr b="1" lang="en-US" sz="1100"/>
              <a:t>Linux</a:t>
            </a:r>
            <a:r>
              <a:rPr lang="en-US" sz="1100"/>
              <a:t> Bash shell script. The first line indicates that the script should be run by the Bash shell. The second line invokes the Yellowdog Updater, Modified (</a:t>
            </a:r>
            <a:r>
              <a:rPr lang="en-US" sz="1100">
                <a:latin typeface="Droid Sans Mono"/>
                <a:ea typeface="Droid Sans Mono"/>
                <a:cs typeface="Droid Sans Mono"/>
                <a:sym typeface="Droid Sans Mono"/>
              </a:rPr>
              <a:t>YUM)</a:t>
            </a:r>
            <a:r>
              <a:rPr lang="en-US" sz="1100"/>
              <a:t>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 indicates that the </a:t>
            </a:r>
            <a:r>
              <a:rPr lang="en-US" sz="1100">
                <a:latin typeface="Droid Sans Mono"/>
                <a:ea typeface="Droid Sans Mono"/>
                <a:cs typeface="Droid Sans Mono"/>
                <a:sym typeface="Droid Sans Mono"/>
              </a:rPr>
              <a:t>Wget</a:t>
            </a:r>
            <a:r>
              <a:rPr lang="en-US" sz="1100"/>
              <a:t> utility should be installed. Wget is a common utility for downloading files from the web.</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For a </a:t>
            </a:r>
            <a:r>
              <a:rPr b="1" lang="en-US" sz="1100"/>
              <a:t>Windows</a:t>
            </a:r>
            <a:r>
              <a:rPr lang="en-US" sz="1100"/>
              <a:t> instance, the user data script should be written in a format that is compatible with a Command Prompt window (batch commands) or with Windows PowerShell. See the </a:t>
            </a:r>
            <a:r>
              <a:rPr lang="en-US" sz="1100" u="sng">
                <a:solidFill>
                  <a:schemeClr val="hlink"/>
                </a:solidFill>
                <a:hlinkClick r:id="rId2"/>
              </a:rPr>
              <a:t>Windows User Data Scripts</a:t>
            </a:r>
            <a:r>
              <a:rPr lang="en-US" sz="1100"/>
              <a:t> documentation for details.</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When the EC2 instance is created</a:t>
            </a:r>
            <a:r>
              <a:rPr b="1" lang="en-US" sz="1100"/>
              <a:t>, the user data script will run with root privileges </a:t>
            </a:r>
            <a:r>
              <a:rPr lang="en-US" sz="1100"/>
              <a:t>during the final phases of the boot process. On Linux instances, it is run by the cloud-init service. On Windows instances, it is run by the EC2Config or EC2Launch utility. </a:t>
            </a:r>
            <a:r>
              <a:rPr b="1" lang="en-US" sz="1100"/>
              <a:t>By default, user data only runs the first time that the instance starts up</a:t>
            </a:r>
            <a:r>
              <a:rPr lang="en-US" sz="1100"/>
              <a:t>. However, if you would like your user data script to run every time the instance is booted, you can create a </a:t>
            </a:r>
            <a:r>
              <a:rPr lang="en-US" sz="1100" u="sng">
                <a:solidFill>
                  <a:schemeClr val="hlink"/>
                </a:solidFill>
                <a:latin typeface="Calibri"/>
                <a:ea typeface="Calibri"/>
                <a:cs typeface="Calibri"/>
                <a:sym typeface="Calibri"/>
                <a:hlinkClick r:id="rId3"/>
              </a:rPr>
              <a:t>Multipurpose Internet Mail Extensions (MIME) multipart file</a:t>
            </a:r>
            <a:r>
              <a:rPr lang="en-US" sz="1100">
                <a:solidFill>
                  <a:schemeClr val="dk1"/>
                </a:solidFill>
                <a:latin typeface="Calibri"/>
                <a:ea typeface="Calibri"/>
                <a:cs typeface="Calibri"/>
                <a:sym typeface="Calibri"/>
              </a:rPr>
              <a:t> </a:t>
            </a:r>
            <a:r>
              <a:rPr lang="en-US" sz="1100"/>
              <a:t>user data script (this process is not commonly done).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 that is separate from the root volume.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For each volume that your instance will have, you can specify the size of the disks, the volume types, and whether the storage will be retained if the instance is terminated. You can also specify if encryption should be used.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22:notes"/>
          <p:cNvSpPr txBox="1"/>
          <p:nvPr>
            <p:ph idx="1" type="body"/>
          </p:nvPr>
        </p:nvSpPr>
        <p:spPr>
          <a:xfrm>
            <a:off x="685800" y="4400550"/>
            <a:ext cx="5486400" cy="345414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Amazon Elastic Block Store (Amazon EBS) </a:t>
            </a:r>
            <a:r>
              <a:rPr lang="en-US" sz="1100"/>
              <a:t>is an easy-to-use, high-performance </a:t>
            </a:r>
            <a:r>
              <a:rPr b="1" lang="en-US" sz="1100"/>
              <a:t>durable block storage </a:t>
            </a:r>
            <a:r>
              <a:rPr lang="en-US" sz="1100"/>
              <a:t>service that is designed to be used with Amazon EC2 for both throughput- and transaction-intensive workloads. With Amazon EBS, you can choose from four different volume types to balance the optimal price and performance. You can change volume types or increase volume size without disrupting your critical applications, so you can have cost-effective storage when you need it.</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Amazon EC2 Instance Store </a:t>
            </a:r>
            <a:r>
              <a:rPr lang="en-US" sz="110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 You can also use Instance Store for data that is replicated across a fleet of instances, such as a load balanced pool of web servers. If the instances are stopped—either because of user error or a malfunction—the data on the instance store will be deleted.</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Amazon Elastic File System (Amazon EFS)</a:t>
            </a:r>
            <a:r>
              <a:rPr lang="en-US" sz="1100"/>
              <a:t> provides a simple, scalable, fully managed elastic Network File System (NFS) file system for use with AWS Cloud services and on-premises resources. It is built to scale on-demand to petabytes without disrupting applications. It grows and shrinks automatically as you add and remove files, which reduces the need to provision and manage capacity to accommodate growth.</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Amazon Simple Storage Service (Amazon S3) </a:t>
            </a:r>
            <a:r>
              <a:rPr lang="en-US" sz="1100"/>
              <a:t>is an object storage service that offers scalability, data availability, security, and performance. You can store and protect any amount of data for a variety of use cases, such as websites, mobile apps, backup and restore, archive, enterprise applications, Internet of Things (IoT) devices, and big data analytics.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3:notes"/>
          <p:cNvSpPr txBox="1"/>
          <p:nvPr>
            <p:ph idx="1" type="body"/>
          </p:nvPr>
        </p:nvSpPr>
        <p:spPr>
          <a:xfrm>
            <a:off x="685800" y="4400550"/>
            <a:ext cx="5486400" cy="4066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Here, you see two examples of how storage options could be configured for EC2 instances.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a:t>
            </a:r>
            <a:r>
              <a:rPr b="1" lang="en-US" sz="1100"/>
              <a:t> Instance 1 </a:t>
            </a:r>
            <a:r>
              <a:rPr lang="en-US" sz="1100"/>
              <a:t>example shows that the root volume—which contains the OS and possibly other data—is stored on Amazon EBS. This instance also has two attached volumes. One volume is a 500-GB Amazon EBS storage volume, and the other volume is an Instance Store volume. </a:t>
            </a:r>
            <a:r>
              <a:rPr b="1" lang="en-US" sz="1100"/>
              <a:t>If this instance was stopped and then started again</a:t>
            </a:r>
            <a:r>
              <a:rPr lang="en-US" sz="1100"/>
              <a:t>, the OS would survive and any data that was stored on either the 20-GB Amazon EBS volume or the 500-GB Amazon EBS volume would remain intact. However, any data that was stored on Ephemeral volume 1 would be permanently lost. </a:t>
            </a:r>
            <a:r>
              <a:rPr b="0" i="0" lang="en-US" sz="1100">
                <a:solidFill>
                  <a:schemeClr val="dk1"/>
                </a:solidFill>
                <a:latin typeface="Calibri"/>
                <a:ea typeface="Calibri"/>
                <a:cs typeface="Calibri"/>
                <a:sym typeface="Calibri"/>
              </a:rPr>
              <a:t>Instance Store works well for temporarily storing information that changes frequently, such as buffers, caches, scratch data, and other temporary content.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a:t>
            </a:r>
            <a:r>
              <a:rPr b="1" lang="en-US" sz="1100"/>
              <a:t> Instance 2 </a:t>
            </a:r>
            <a:r>
              <a:rPr lang="en-US" sz="1100"/>
              <a:t>example shows that the root volume is on an instance store (Ephemeral volume 2). </a:t>
            </a:r>
            <a:r>
              <a:rPr b="1" lang="en-US" sz="1100"/>
              <a:t>An instance with an Instance Store root volume cannot be stopped by an Amazon EC2 API call. It can only be terminated. </a:t>
            </a:r>
            <a:r>
              <a:rPr lang="en-US" sz="1100"/>
              <a:t>However, it could be stopped from within the instance's OS (for example, by issuing a shutdown command)—or it could stop because of OS or disk failure—which would cause the instance to be terminated. If the instance was terminated,</a:t>
            </a:r>
            <a:r>
              <a:rPr b="0" lang="en-US" sz="1100"/>
              <a:t> </a:t>
            </a:r>
            <a:r>
              <a:rPr lang="en-US" sz="1100"/>
              <a:t>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If </a:t>
            </a:r>
            <a:r>
              <a:rPr b="0" i="0" lang="en-US" sz="1100">
                <a:solidFill>
                  <a:schemeClr val="dk1"/>
                </a:solidFill>
                <a:latin typeface="Calibri"/>
                <a:ea typeface="Calibri"/>
                <a:cs typeface="Calibri"/>
                <a:sym typeface="Calibri"/>
              </a:rPr>
              <a:t>an instance </a:t>
            </a:r>
            <a:r>
              <a:rPr b="0" i="1" lang="en-US" sz="1100">
                <a:solidFill>
                  <a:schemeClr val="dk1"/>
                </a:solidFill>
                <a:latin typeface="Calibri"/>
                <a:ea typeface="Calibri"/>
                <a:cs typeface="Calibri"/>
                <a:sym typeface="Calibri"/>
              </a:rPr>
              <a:t>reboots</a:t>
            </a:r>
            <a:r>
              <a:rPr b="0" i="0" lang="en-US" sz="1100">
                <a:solidFill>
                  <a:schemeClr val="dk1"/>
                </a:solidFill>
                <a:latin typeface="Calibri"/>
                <a:ea typeface="Calibri"/>
                <a:cs typeface="Calibri"/>
                <a:sym typeface="Calibri"/>
              </a:rPr>
              <a:t> (intentionally or unintentionally), data on the instance store root volume does persist.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 tag is a label that you assign to an AWS resource. Each tag consists of a </a:t>
            </a:r>
            <a:r>
              <a:rPr i="1" lang="en-US" sz="1100"/>
              <a:t>key</a:t>
            </a:r>
            <a:r>
              <a:rPr lang="en-US" sz="1100"/>
              <a:t> and an optional </a:t>
            </a:r>
            <a:r>
              <a:rPr i="1" lang="en-US" sz="1100"/>
              <a:t>value</a:t>
            </a:r>
            <a:r>
              <a:rPr lang="en-US" sz="1100"/>
              <a:t>, both of which you define. Tags enable you to categorize AWS resources, such as EC2 instances, in different ways. For example, you might tag instances by purpose, owner, or environment. </a:t>
            </a:r>
            <a:endParaRPr/>
          </a:p>
          <a:p>
            <a:pPr indent="0" lvl="0" marL="0" rtl="0" algn="l">
              <a:spcBef>
                <a:spcPts val="0"/>
              </a:spcBef>
              <a:spcAft>
                <a:spcPts val="0"/>
              </a:spcAft>
              <a:buNone/>
            </a:pPr>
            <a:r>
              <a:t/>
            </a:r>
            <a:endParaRPr sz="1100" u="sng">
              <a:solidFill>
                <a:schemeClr val="hlink"/>
              </a:solidFill>
              <a:hlinkClick r:id="rId2"/>
            </a:endParaRPr>
          </a:p>
          <a:p>
            <a:pPr indent="0" lvl="0" marL="0" marR="0" rtl="0" algn="l">
              <a:lnSpc>
                <a:spcPct val="100000"/>
              </a:lnSpc>
              <a:spcBef>
                <a:spcPts val="0"/>
              </a:spcBef>
              <a:spcAft>
                <a:spcPts val="0"/>
              </a:spcAft>
              <a:buClr>
                <a:schemeClr val="dk1"/>
              </a:buClr>
              <a:buSzPts val="1100"/>
              <a:buFont typeface="Calibri"/>
              <a:buNone/>
            </a:pPr>
            <a:r>
              <a:rPr lang="en-US" sz="1100"/>
              <a:t>Tagging is how you can attach metadata to an EC2 instance. </a:t>
            </a:r>
            <a:endParaRPr/>
          </a:p>
          <a:p>
            <a:pPr indent="0" lvl="0" marL="0" rtl="0" algn="l">
              <a:spcBef>
                <a:spcPts val="0"/>
              </a:spcBef>
              <a:spcAft>
                <a:spcPts val="0"/>
              </a:spcAft>
              <a:buNone/>
            </a:pPr>
            <a:r>
              <a:t/>
            </a:r>
            <a:endParaRPr sz="1100" u="sng">
              <a:solidFill>
                <a:schemeClr val="hlink"/>
              </a:solidFill>
              <a:hlinkClick r:id="rId3"/>
            </a:endParaRPr>
          </a:p>
          <a:p>
            <a:pPr indent="0" lvl="0" marL="0" marR="0" rtl="0" algn="l">
              <a:lnSpc>
                <a:spcPct val="100000"/>
              </a:lnSpc>
              <a:spcBef>
                <a:spcPts val="0"/>
              </a:spcBef>
              <a:spcAft>
                <a:spcPts val="0"/>
              </a:spcAft>
              <a:buClr>
                <a:schemeClr val="dk1"/>
              </a:buClr>
              <a:buSzPts val="1100"/>
              <a:buFont typeface="Calibri"/>
              <a:buNone/>
            </a:pPr>
            <a:r>
              <a:rPr lang="en-US" sz="1100"/>
              <a:t>Tag keys and tag values are case-sensitive. For example, a commonly used tag for EC2 instances is a tag key that is called </a:t>
            </a:r>
            <a:r>
              <a:rPr i="1" lang="en-US" sz="1100"/>
              <a:t>Name</a:t>
            </a:r>
            <a:r>
              <a:rPr lang="en-US" sz="1100"/>
              <a:t> and a tag value that describes the instance, such as </a:t>
            </a:r>
            <a:r>
              <a:rPr i="1" lang="en-US" sz="1100"/>
              <a:t>My Web Server</a:t>
            </a:r>
            <a:r>
              <a:rPr lang="en-US" sz="1100"/>
              <a:t>. The </a:t>
            </a:r>
            <a:r>
              <a:rPr i="1" lang="en-US" sz="1100"/>
              <a:t>Name</a:t>
            </a:r>
            <a:r>
              <a:rPr lang="en-US" sz="1100"/>
              <a:t> tag is exposed by default in the Amazon EC2 console </a:t>
            </a:r>
            <a:r>
              <a:rPr b="1" lang="en-US" sz="1100"/>
              <a:t>Instances</a:t>
            </a:r>
            <a:r>
              <a:rPr lang="en-US" sz="1100"/>
              <a:t> page. However, if you create a key that is called </a:t>
            </a:r>
            <a:r>
              <a:rPr i="1" lang="en-US" sz="1100"/>
              <a:t>name</a:t>
            </a:r>
            <a:r>
              <a:rPr lang="en-US" sz="1100"/>
              <a:t> (with lower-case </a:t>
            </a:r>
            <a:r>
              <a:rPr i="1" lang="en-US" sz="1100"/>
              <a:t>n</a:t>
            </a:r>
            <a:r>
              <a:rPr lang="en-US" sz="1100"/>
              <a:t>), it will not appear in the </a:t>
            </a:r>
            <a:r>
              <a:rPr b="1" lang="en-US" sz="1100"/>
              <a:t>Name</a:t>
            </a:r>
            <a:r>
              <a:rPr lang="en-US" sz="1100"/>
              <a:t> column for the list of instances (though it will still appear in the instance details panel in the </a:t>
            </a:r>
            <a:r>
              <a:rPr b="1" i="0" lang="en-US" sz="1100"/>
              <a:t>Tags</a:t>
            </a:r>
            <a:r>
              <a:rPr lang="en-US" sz="1100"/>
              <a:t> tab).</a:t>
            </a:r>
            <a:endParaRPr sz="1100" u="sng">
              <a:solidFill>
                <a:schemeClr val="hlink"/>
              </a:solidFill>
              <a:hlinkClick r:id="rId4"/>
            </a:endParaRPr>
          </a:p>
          <a:p>
            <a:pPr indent="0" lvl="0" marL="0" rtl="0" algn="l">
              <a:spcBef>
                <a:spcPts val="0"/>
              </a:spcBef>
              <a:spcAft>
                <a:spcPts val="0"/>
              </a:spcAft>
              <a:buNone/>
            </a:pPr>
            <a:r>
              <a:t/>
            </a:r>
            <a:endParaRPr sz="1100" u="sng">
              <a:solidFill>
                <a:schemeClr val="hlink"/>
              </a:solidFill>
              <a:hlinkClick r:id="rId5"/>
            </a:endParaRPr>
          </a:p>
          <a:p>
            <a:pPr indent="0" lvl="0" marL="0" marR="0" rtl="0" algn="l">
              <a:lnSpc>
                <a:spcPct val="100000"/>
              </a:lnSpc>
              <a:spcBef>
                <a:spcPts val="0"/>
              </a:spcBef>
              <a:spcAft>
                <a:spcPts val="0"/>
              </a:spcAft>
              <a:buClr>
                <a:schemeClr val="dk1"/>
              </a:buClr>
              <a:buSzPts val="1100"/>
              <a:buFont typeface="Calibri"/>
              <a:buNone/>
            </a:pPr>
            <a:r>
              <a:rPr lang="en-US" sz="1100"/>
              <a:t>It is a best practice to develop </a:t>
            </a:r>
            <a:r>
              <a:rPr lang="en-US" sz="1100" u="sng">
                <a:solidFill>
                  <a:schemeClr val="hlink"/>
                </a:solidFill>
                <a:latin typeface="Arial"/>
                <a:ea typeface="Arial"/>
                <a:cs typeface="Arial"/>
                <a:sym typeface="Arial"/>
                <a:hlinkClick r:id="rId6"/>
              </a:rPr>
              <a:t>tagging strategies</a:t>
            </a:r>
            <a:r>
              <a:rPr lang="en-US" sz="1100"/>
              <a:t>. Using a consistent set of tag keys makes it easier for you to manage your resources. You can also search and filter the resources based on the tags that you add.</a:t>
            </a:r>
            <a:endParaRPr/>
          </a:p>
          <a:p>
            <a:pPr indent="0" lvl="0" marL="0" rtl="0" algn="l">
              <a:spcBef>
                <a:spcPts val="0"/>
              </a:spcBef>
              <a:spcAft>
                <a:spcPts val="0"/>
              </a:spcAft>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5:notes"/>
          <p:cNvSpPr txBox="1"/>
          <p:nvPr>
            <p:ph idx="1" type="body"/>
          </p:nvPr>
        </p:nvSpPr>
        <p:spPr>
          <a:xfrm>
            <a:off x="685800" y="4400550"/>
            <a:ext cx="5486400" cy="38107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 </a:t>
            </a:r>
            <a:r>
              <a:rPr b="1" lang="en-US" sz="1100">
                <a:solidFill>
                  <a:schemeClr val="dk1"/>
                </a:solidFill>
                <a:latin typeface="Calibri"/>
                <a:ea typeface="Calibri"/>
                <a:cs typeface="Calibri"/>
                <a:sym typeface="Calibri"/>
              </a:rPr>
              <a:t>security group </a:t>
            </a:r>
            <a:r>
              <a:rPr b="0" i="0" lang="en-US" sz="1100">
                <a:solidFill>
                  <a:schemeClr val="dk1"/>
                </a:solidFill>
                <a:latin typeface="Calibri"/>
                <a:ea typeface="Calibri"/>
                <a:cs typeface="Calibri"/>
                <a:sym typeface="Calibri"/>
              </a:rPr>
              <a:t>acts as a virtual firewall that controls network traffic for one or more instances. When you launch an instance, you can specify one or more security groups; otherwise, the default security group is used.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0" i="0" lang="en-US" sz="1100">
                <a:solidFill>
                  <a:schemeClr val="dk1"/>
                </a:solidFill>
                <a:latin typeface="Calibri"/>
                <a:ea typeface="Calibri"/>
                <a:cs typeface="Calibri"/>
                <a:sym typeface="Calibri"/>
              </a:rPr>
              <a:t>You can add </a:t>
            </a:r>
            <a:r>
              <a:rPr b="1" i="0" lang="en-US" sz="1100">
                <a:solidFill>
                  <a:schemeClr val="dk1"/>
                </a:solidFill>
                <a:latin typeface="Calibri"/>
                <a:ea typeface="Calibri"/>
                <a:cs typeface="Calibri"/>
                <a:sym typeface="Calibri"/>
              </a:rPr>
              <a:t>rules</a:t>
            </a:r>
            <a:r>
              <a:rPr b="0" i="0" lang="en-US" sz="1100">
                <a:solidFill>
                  <a:schemeClr val="dk1"/>
                </a:solidFill>
                <a:latin typeface="Calibri"/>
                <a:ea typeface="Calibri"/>
                <a:cs typeface="Calibri"/>
                <a:sym typeface="Calibri"/>
              </a:rPr>
              <a:t> to each security group</a:t>
            </a:r>
            <a:r>
              <a:rPr lang="en-US" sz="1100"/>
              <a:t>. R</a:t>
            </a:r>
            <a:r>
              <a:rPr b="0" i="0" lang="en-US" sz="1100">
                <a:solidFill>
                  <a:schemeClr val="dk1"/>
                </a:solidFill>
                <a:latin typeface="Calibri"/>
                <a:ea typeface="Calibri"/>
                <a:cs typeface="Calibri"/>
                <a:sym typeface="Calibri"/>
              </a:rPr>
              <a:t>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t>When you </a:t>
            </a:r>
            <a:r>
              <a:rPr b="1" lang="en-US" sz="1100"/>
              <a:t>define a rule</a:t>
            </a:r>
            <a:r>
              <a:rPr lang="en-US" sz="1100"/>
              <a:t>, you can specify the allowable source of the network communication (inbound rules) or destination (outbound rules). The </a:t>
            </a:r>
            <a:r>
              <a:rPr b="1" lang="en-US" sz="1100"/>
              <a:t>source</a:t>
            </a:r>
            <a:r>
              <a:rPr lang="en-US" sz="1100"/>
              <a:t> can be an IP address, an IP address range, another security group, a gateway VPC endpoint, or anywhere (which means that all sources will be allowed). By default, a </a:t>
            </a:r>
            <a:r>
              <a:rPr b="1" lang="en-US" sz="1100"/>
              <a:t>security group</a:t>
            </a:r>
            <a:r>
              <a:rPr lang="en-US" sz="1100"/>
              <a:t> includes an </a:t>
            </a:r>
            <a:r>
              <a:rPr b="1" lang="en-US" sz="1100"/>
              <a:t>outbound rule</a:t>
            </a:r>
            <a:r>
              <a:rPr lang="en-US" sz="1100"/>
              <a:t> that allows all </a:t>
            </a:r>
            <a:r>
              <a:rPr b="1" lang="en-US" sz="1100"/>
              <a:t>outbound</a:t>
            </a:r>
            <a:r>
              <a:rPr lang="en-US" sz="1100"/>
              <a:t> traffic. You can remove the </a:t>
            </a:r>
            <a:r>
              <a:rPr b="1" lang="en-US" sz="1100"/>
              <a:t>rule</a:t>
            </a:r>
            <a:r>
              <a:rPr lang="en-US" sz="1100"/>
              <a:t> and add </a:t>
            </a:r>
            <a:r>
              <a:rPr b="1" lang="en-US" sz="1100"/>
              <a:t>outbound rules</a:t>
            </a:r>
            <a:r>
              <a:rPr lang="en-US" sz="1100"/>
              <a:t> that only allow specific </a:t>
            </a:r>
            <a:r>
              <a:rPr b="1" lang="en-US" sz="1100"/>
              <a:t>outbound</a:t>
            </a:r>
            <a:r>
              <a:rPr lang="en-US" sz="1100"/>
              <a:t> traffic. If your </a:t>
            </a:r>
            <a:r>
              <a:rPr b="1" lang="en-US" sz="1100"/>
              <a:t>security group</a:t>
            </a:r>
            <a:r>
              <a:rPr lang="en-US" sz="1100"/>
              <a:t> has no </a:t>
            </a:r>
            <a:r>
              <a:rPr b="1" lang="en-US" sz="1100"/>
              <a:t>outbound rules</a:t>
            </a:r>
            <a:r>
              <a:rPr lang="en-US" sz="1100"/>
              <a:t>, no </a:t>
            </a:r>
            <a:r>
              <a:rPr b="1" lang="en-US" sz="1100"/>
              <a:t>outbound</a:t>
            </a:r>
            <a:r>
              <a:rPr lang="en-US" sz="1100"/>
              <a:t> traffic that originates from your instance is allowed.</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1" i="0" lang="en-US" sz="1100">
                <a:solidFill>
                  <a:schemeClr val="dk1"/>
                </a:solidFill>
                <a:latin typeface="Calibri"/>
                <a:ea typeface="Calibri"/>
                <a:cs typeface="Calibri"/>
                <a:sym typeface="Calibri"/>
              </a:rPr>
              <a:t>In the example rule</a:t>
            </a:r>
            <a:r>
              <a:rPr b="0" i="0" lang="en-US" sz="1100">
                <a:solidFill>
                  <a:schemeClr val="dk1"/>
                </a:solidFill>
                <a:latin typeface="Calibri"/>
                <a:ea typeface="Calibri"/>
                <a:cs typeface="Calibri"/>
                <a:sym typeface="Calibri"/>
              </a:rPr>
              <a:t>, the rule allows Secure Shell (SSH) traffic over Transmission Control Protocol (TCP) port 22 if the source of the request is </a:t>
            </a:r>
            <a:r>
              <a:rPr b="0" i="1" lang="en-US" sz="1100">
                <a:solidFill>
                  <a:schemeClr val="dk1"/>
                </a:solidFill>
                <a:latin typeface="Calibri"/>
                <a:ea typeface="Calibri"/>
                <a:cs typeface="Calibri"/>
                <a:sym typeface="Calibri"/>
              </a:rPr>
              <a:t>My IP</a:t>
            </a:r>
            <a:r>
              <a:rPr b="0" i="0" lang="en-US" sz="1100">
                <a:solidFill>
                  <a:schemeClr val="dk1"/>
                </a:solidFill>
                <a:latin typeface="Calibri"/>
                <a:ea typeface="Calibri"/>
                <a:cs typeface="Calibri"/>
                <a:sym typeface="Calibri"/>
              </a:rPr>
              <a:t>. The </a:t>
            </a:r>
            <a:r>
              <a:rPr b="0" i="1" lang="en-US" sz="1100">
                <a:solidFill>
                  <a:schemeClr val="dk1"/>
                </a:solidFill>
                <a:latin typeface="Calibri"/>
                <a:ea typeface="Calibri"/>
                <a:cs typeface="Calibri"/>
                <a:sym typeface="Calibri"/>
              </a:rPr>
              <a:t>My IP </a:t>
            </a:r>
            <a:r>
              <a:rPr b="0" i="0" lang="en-US" sz="1100">
                <a:solidFill>
                  <a:schemeClr val="dk1"/>
                </a:solidFill>
                <a:latin typeface="Calibri"/>
                <a:ea typeface="Calibri"/>
                <a:cs typeface="Calibri"/>
                <a:sym typeface="Calibri"/>
              </a:rPr>
              <a:t>IP address is calculated by determining what IP address you are currently connected to the AWS Cloud from when you define the rule.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Network access control lists (network ACLs) can also be used are firewalls to protect subnets in a VPC.</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26:notes"/>
          <p:cNvSpPr txBox="1"/>
          <p:nvPr>
            <p:ph idx="1" type="body"/>
          </p:nvPr>
        </p:nvSpPr>
        <p:spPr>
          <a:xfrm>
            <a:off x="685800" y="4400550"/>
            <a:ext cx="5486400" cy="34815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After you specify all the required configurations to launch an EC2 instance, and after you customize any optional EC2 launch wizard configuration settings, you are presented with a </a:t>
            </a:r>
            <a:r>
              <a:rPr b="1" lang="en-US" sz="1100"/>
              <a:t>Review Instance Launch </a:t>
            </a:r>
            <a:r>
              <a:rPr lang="en-US" sz="1100"/>
              <a:t>window. If you then choose </a:t>
            </a:r>
            <a:r>
              <a:rPr b="1" lang="en-US" sz="1100"/>
              <a:t>Launch</a:t>
            </a:r>
            <a:r>
              <a:rPr lang="en-US" sz="1100"/>
              <a:t>, a dialog asks you to choose an existing key pair, proceed without a key pair, or create a new key pair before you can choose </a:t>
            </a:r>
            <a:r>
              <a:rPr b="1" lang="en-US" sz="1100"/>
              <a:t>Launch Instances </a:t>
            </a:r>
            <a:r>
              <a:rPr b="0" lang="en-US" sz="1100"/>
              <a:t>and</a:t>
            </a:r>
            <a:r>
              <a:rPr lang="en-US" sz="1100"/>
              <a:t> create the EC2 instance.</a:t>
            </a:r>
            <a:endParaRPr/>
          </a:p>
          <a:p>
            <a:pPr indent="0" lvl="0" marL="0" rtl="0" algn="l">
              <a:spcBef>
                <a:spcPts val="0"/>
              </a:spcBef>
              <a:spcAft>
                <a:spcPts val="0"/>
              </a:spcAft>
              <a:buNone/>
            </a:pPr>
            <a:r>
              <a:t/>
            </a:r>
            <a:endParaRPr b="0" i="0" sz="1100">
              <a:solidFill>
                <a:schemeClr val="dk1"/>
              </a:solidFill>
            </a:endParaRPr>
          </a:p>
          <a:p>
            <a:pPr indent="0" lvl="0" marL="0" rtl="0" algn="l">
              <a:spcBef>
                <a:spcPts val="0"/>
              </a:spcBef>
              <a:spcAft>
                <a:spcPts val="0"/>
              </a:spcAft>
              <a:buNone/>
            </a:pPr>
            <a:r>
              <a:rPr b="0" i="0" lang="en-US" sz="1100">
                <a:solidFill>
                  <a:schemeClr val="dk1"/>
                </a:solidFill>
              </a:rPr>
              <a:t>Amazon EC2 uses public–key cryptography to encrypt and decrypt login information. The technology uses a</a:t>
            </a:r>
            <a:r>
              <a:rPr b="1" i="0" lang="en-US" sz="1100">
                <a:solidFill>
                  <a:schemeClr val="dk1"/>
                </a:solidFill>
              </a:rPr>
              <a:t> public key</a:t>
            </a:r>
            <a:r>
              <a:rPr b="0" i="0" lang="en-US" sz="1100">
                <a:solidFill>
                  <a:schemeClr val="dk1"/>
                </a:solidFill>
              </a:rPr>
              <a:t> to encrypt a piece of data, and then the recipient uses the private key to decrypt the data. The public and private keys are known as a </a:t>
            </a:r>
            <a:r>
              <a:rPr b="1" lang="en-US" sz="1100">
                <a:solidFill>
                  <a:schemeClr val="dk1"/>
                </a:solidFill>
              </a:rPr>
              <a:t>key pair</a:t>
            </a:r>
            <a:r>
              <a:rPr b="0" i="0" lang="en-US" sz="1100">
                <a:solidFill>
                  <a:schemeClr val="dk1"/>
                </a:solidFill>
              </a:rPr>
              <a:t>. Public-key cryptography enables you to securely access your instances by using a private key instead of a password.</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endParaRPr b="0" i="0" sz="1100">
              <a:solidFill>
                <a:schemeClr val="dk1"/>
              </a:solidFill>
            </a:endParaRPr>
          </a:p>
          <a:p>
            <a:pPr indent="0" lvl="0" marL="0" rtl="0" algn="l">
              <a:spcBef>
                <a:spcPts val="0"/>
              </a:spcBef>
              <a:spcAft>
                <a:spcPts val="0"/>
              </a:spcAft>
              <a:buNone/>
            </a:pPr>
            <a:r>
              <a:t/>
            </a:r>
            <a:endParaRPr b="0" i="0" sz="1100">
              <a:solidFill>
                <a:schemeClr val="dk1"/>
              </a:solidFill>
            </a:endParaRPr>
          </a:p>
          <a:p>
            <a:pPr indent="0" lvl="0" marL="0" rtl="0" algn="l">
              <a:spcBef>
                <a:spcPts val="0"/>
              </a:spcBef>
              <a:spcAft>
                <a:spcPts val="0"/>
              </a:spcAft>
              <a:buNone/>
            </a:pPr>
            <a:r>
              <a:rPr lang="en-US" sz="1100"/>
              <a:t>To connect </a:t>
            </a:r>
            <a:r>
              <a:rPr i="1" lang="en-US" sz="1100"/>
              <a:t>to</a:t>
            </a:r>
            <a:r>
              <a:rPr lang="en-US" sz="1100"/>
              <a:t> a </a:t>
            </a:r>
            <a:r>
              <a:rPr b="1" lang="en-US" sz="1100"/>
              <a:t>Windows</a:t>
            </a:r>
            <a:r>
              <a:rPr lang="en-US" sz="1100"/>
              <a:t> instance, use the private key to obtain the administrator password, and then log in to the EC2 instance's Windows Desktop by using Remote Desktop Protocol (RDP). To establish an SSH connection </a:t>
            </a:r>
            <a:r>
              <a:rPr i="1" lang="en-US" sz="1100"/>
              <a:t>from</a:t>
            </a:r>
            <a:r>
              <a:rPr lang="en-US" sz="1100"/>
              <a:t> a Windows machine to an Amazon EC2 instance, you can use a tool such as PuTTY, which will require the same private key.</a:t>
            </a:r>
            <a:endParaRPr/>
          </a:p>
          <a:p>
            <a:pPr indent="0" lvl="0" marL="0" rtl="0" algn="l">
              <a:spcBef>
                <a:spcPts val="0"/>
              </a:spcBef>
              <a:spcAft>
                <a:spcPts val="0"/>
              </a:spcAft>
              <a:buNone/>
            </a:pPr>
            <a:r>
              <a:t/>
            </a:r>
            <a:endParaRPr sz="1100"/>
          </a:p>
          <a:p>
            <a:pPr indent="0" lvl="0" marL="0" rtl="0" algn="l">
              <a:spcBef>
                <a:spcPts val="0"/>
              </a:spcBef>
              <a:spcAft>
                <a:spcPts val="0"/>
              </a:spcAft>
              <a:buNone/>
            </a:pPr>
            <a:r>
              <a:rPr b="0" i="0" lang="en-US" sz="1100">
                <a:solidFill>
                  <a:schemeClr val="dk1"/>
                </a:solidFill>
              </a:rPr>
              <a:t>With </a:t>
            </a:r>
            <a:r>
              <a:rPr b="1" i="0" lang="en-US" sz="1100">
                <a:solidFill>
                  <a:schemeClr val="dk1"/>
                </a:solidFill>
              </a:rPr>
              <a:t>Linux</a:t>
            </a:r>
            <a:r>
              <a:rPr b="0" i="0" lang="en-US" sz="1100">
                <a:solidFill>
                  <a:schemeClr val="dk1"/>
                </a:solidFill>
              </a:rPr>
              <a:t> instances, at boot time, the </a:t>
            </a:r>
            <a:r>
              <a:rPr b="1" i="0" lang="en-US" sz="1100">
                <a:solidFill>
                  <a:schemeClr val="dk1"/>
                </a:solidFill>
              </a:rPr>
              <a:t>public key</a:t>
            </a:r>
            <a:r>
              <a:rPr b="0" i="0" lang="en-US" sz="1100">
                <a:solidFill>
                  <a:schemeClr val="dk1"/>
                </a:solidFill>
              </a:rPr>
              <a:t> content is placed on the instance. </a:t>
            </a:r>
            <a:r>
              <a:rPr lang="en-US" sz="1100"/>
              <a:t>A</a:t>
            </a:r>
            <a:r>
              <a:rPr b="0" i="0" lang="en-US" sz="1100">
                <a:solidFill>
                  <a:schemeClr val="dk1"/>
                </a:solidFill>
              </a:rPr>
              <a:t>n entry is created in within </a:t>
            </a:r>
            <a:r>
              <a:rPr b="0" i="0" lang="en-US" sz="1100">
                <a:solidFill>
                  <a:schemeClr val="dk1"/>
                </a:solidFill>
                <a:latin typeface="Droid Sans Mono"/>
                <a:ea typeface="Droid Sans Mono"/>
                <a:cs typeface="Droid Sans Mono"/>
                <a:sym typeface="Droid Sans Mono"/>
              </a:rPr>
              <a:t>~/.ssh/authorized_keys</a:t>
            </a:r>
            <a:r>
              <a:rPr b="0" i="0" lang="en-US" sz="1100">
                <a:solidFill>
                  <a:schemeClr val="dk1"/>
                </a:solidFill>
              </a:rPr>
              <a:t>. To log in to your Linux instance (for example, by using SSH), you must provide the </a:t>
            </a:r>
            <a:r>
              <a:rPr b="1" i="0" lang="en-US" sz="1100">
                <a:solidFill>
                  <a:schemeClr val="dk1"/>
                </a:solidFill>
              </a:rPr>
              <a:t>private key </a:t>
            </a:r>
            <a:r>
              <a:rPr b="0" i="0" lang="en-US" sz="1100">
                <a:solidFill>
                  <a:schemeClr val="dk1"/>
                </a:solidFill>
              </a:rPr>
              <a:t>when you establish the connection. </a:t>
            </a:r>
            <a:endParaRPr/>
          </a:p>
          <a:p>
            <a:pPr indent="0" lvl="0" marL="0" rtl="0" algn="l">
              <a:spcBef>
                <a:spcPts val="0"/>
              </a:spcBef>
              <a:spcAft>
                <a:spcPts val="0"/>
              </a:spcAft>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After you choose </a:t>
            </a:r>
            <a:r>
              <a:rPr b="1" lang="en-US" sz="1100"/>
              <a:t>Launch Instances </a:t>
            </a:r>
            <a:r>
              <a:rPr lang="en-US" sz="1100"/>
              <a:t>and then choose </a:t>
            </a:r>
            <a:r>
              <a:rPr b="1" lang="en-US" sz="1100"/>
              <a:t>View Instances,</a:t>
            </a:r>
            <a:r>
              <a:rPr lang="en-US" sz="1100"/>
              <a:t> you will be presented with a screen that looks similar to the example.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Many of the settings that you specified during launch are visible in the </a:t>
            </a:r>
            <a:r>
              <a:rPr b="1" i="0" lang="en-US" sz="1100"/>
              <a:t>Description</a:t>
            </a:r>
            <a:r>
              <a:rPr lang="en-US" sz="1100"/>
              <a:t> panel.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Information about the available instance includes IP address and DNS address information, the instance type, the unique instance ID that was assigned to the instance, the AMI ID of the AMI that you used to launch the instance, the VPC ID, the subnet ID, and more.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Many of these details provide hyperlinks that you can choose to learn more information about the resources that are relevant to the EC2 instance you launched.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28:notes"/>
          <p:cNvSpPr txBox="1"/>
          <p:nvPr>
            <p:ph idx="1" type="body"/>
          </p:nvPr>
        </p:nvSpPr>
        <p:spPr>
          <a:xfrm>
            <a:off x="685800" y="4400550"/>
            <a:ext cx="5486400" cy="39387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You can also launch EC2 instances programmatically, either by using the AWS Command Line Interface (AWS CLI) or one of the AWS software development kits (SDKs).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the example AWS CLI command, you see a single command that specifies the minimal information that is needed to launch an instance. The command includes the following information:</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aws</a:t>
            </a:r>
            <a:r>
              <a:rPr lang="en-US" sz="1100"/>
              <a:t> – Specifies an invocation of the </a:t>
            </a:r>
            <a:r>
              <a:rPr i="1" lang="en-US" sz="1100"/>
              <a:t>aws</a:t>
            </a:r>
            <a:r>
              <a:rPr lang="en-US" sz="1100"/>
              <a:t> command line utility.</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ec2</a:t>
            </a:r>
            <a:r>
              <a:rPr lang="en-US" sz="1100"/>
              <a:t> – Specifies an invocation of the </a:t>
            </a:r>
            <a:r>
              <a:rPr i="1" lang="en-US" sz="1100"/>
              <a:t>ec2</a:t>
            </a:r>
            <a:r>
              <a:rPr lang="en-US" sz="1100"/>
              <a:t> service command.</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run-instances</a:t>
            </a:r>
            <a:r>
              <a:rPr lang="en-US" sz="1100"/>
              <a:t> – Is the subcommand that is being invoked.</a:t>
            </a:r>
            <a:endParaRPr b="0" i="0" sz="1100">
              <a:solidFill>
                <a:schemeClr val="dk1"/>
              </a:solidFill>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endParaRPr>
          </a:p>
          <a:p>
            <a:pPr indent="0" lvl="0" marL="0" rtl="0" algn="l">
              <a:spcBef>
                <a:spcPts val="0"/>
              </a:spcBef>
              <a:spcAft>
                <a:spcPts val="0"/>
              </a:spcAft>
              <a:buClr>
                <a:schemeClr val="dk1"/>
              </a:buClr>
              <a:buSzPts val="1100"/>
              <a:buFont typeface="Arial"/>
              <a:buNone/>
            </a:pPr>
            <a:r>
              <a:rPr b="0" i="0" lang="en-US" sz="1100">
                <a:solidFill>
                  <a:schemeClr val="dk1"/>
                </a:solidFill>
              </a:rPr>
              <a:t>The rest of the command specifies several parameters, including:</a:t>
            </a:r>
            <a:endParaRPr sz="1100"/>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image-id</a:t>
            </a:r>
            <a:r>
              <a:rPr lang="en-US" sz="1100"/>
              <a:t> – This parameter is followed by an AMI ID. All AMIs have a unique AMI ID.</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count</a:t>
            </a:r>
            <a:r>
              <a:rPr lang="en-US" sz="1100"/>
              <a:t> – You can specify more than one. </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instance-type</a:t>
            </a:r>
            <a:r>
              <a:rPr lang="en-US" sz="1100"/>
              <a:t> – You can specify the instance type to create (for example) a c3.large instance</a:t>
            </a:r>
            <a:endParaRPr sz="1100"/>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key-name</a:t>
            </a:r>
            <a:r>
              <a:rPr lang="en-US" sz="1100"/>
              <a:t> – In the example, assume that </a:t>
            </a:r>
            <a:r>
              <a:rPr i="1" lang="en-US" sz="1100"/>
              <a:t>MyKeyPair</a:t>
            </a:r>
            <a:r>
              <a:rPr lang="en-US" sz="1100"/>
              <a:t> already exists.</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security-groups</a:t>
            </a:r>
            <a:r>
              <a:rPr lang="en-US" sz="1100"/>
              <a:t> - In this example, assume that </a:t>
            </a:r>
            <a:r>
              <a:rPr i="1" lang="en-US" sz="1100"/>
              <a:t>MySecurityGroup</a:t>
            </a:r>
            <a:r>
              <a:rPr lang="en-US" sz="1100"/>
              <a:t> already exists.</a:t>
            </a:r>
            <a:endParaRPr/>
          </a:p>
          <a:p>
            <a:pPr indent="-171450" lvl="0" marL="171450" rtl="0" algn="l">
              <a:spcBef>
                <a:spcPts val="0"/>
              </a:spcBef>
              <a:spcAft>
                <a:spcPts val="0"/>
              </a:spcAft>
              <a:buClr>
                <a:schemeClr val="dk1"/>
              </a:buClr>
              <a:buSzPts val="1100"/>
              <a:buFont typeface="Arial"/>
              <a:buChar char="•"/>
            </a:pPr>
            <a:r>
              <a:rPr lang="en-US" sz="1100">
                <a:latin typeface="Droid Sans Mono"/>
                <a:ea typeface="Droid Sans Mono"/>
                <a:cs typeface="Droid Sans Mono"/>
                <a:sym typeface="Droid Sans Mono"/>
              </a:rPr>
              <a:t>region</a:t>
            </a:r>
            <a:r>
              <a:rPr lang="en-US" sz="1100"/>
              <a:t> - AMIs exist in an AWS Region, so you must specify the Region where the AWS CLI will find the AMI and launch the EC2 instance.</a:t>
            </a:r>
            <a:endParaRPr/>
          </a:p>
          <a:p>
            <a:pPr indent="-101600" lvl="0" marL="17145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The command should successfully create an EC2 instance if:</a:t>
            </a:r>
            <a:endParaRPr/>
          </a:p>
          <a:p>
            <a:pPr indent="-171450" lvl="0" marL="171450" rtl="0" algn="l">
              <a:spcBef>
                <a:spcPts val="0"/>
              </a:spcBef>
              <a:spcAft>
                <a:spcPts val="0"/>
              </a:spcAft>
              <a:buClr>
                <a:schemeClr val="dk1"/>
              </a:buClr>
              <a:buSzPts val="1100"/>
              <a:buFont typeface="Arial"/>
              <a:buChar char="•"/>
            </a:pPr>
            <a:r>
              <a:rPr lang="en-US" sz="1100"/>
              <a:t>The command is properly formed</a:t>
            </a:r>
            <a:endParaRPr/>
          </a:p>
          <a:p>
            <a:pPr indent="-171450" lvl="0" marL="171450" rtl="0" algn="l">
              <a:spcBef>
                <a:spcPts val="0"/>
              </a:spcBef>
              <a:spcAft>
                <a:spcPts val="0"/>
              </a:spcAft>
              <a:buClr>
                <a:schemeClr val="dk1"/>
              </a:buClr>
              <a:buSzPts val="1100"/>
              <a:buFont typeface="Arial"/>
              <a:buChar char="•"/>
            </a:pPr>
            <a:r>
              <a:rPr lang="en-US" sz="1100"/>
              <a:t>The resources that the command needs already exist</a:t>
            </a:r>
            <a:endParaRPr/>
          </a:p>
          <a:p>
            <a:pPr indent="-171450" lvl="0" marL="171450" rtl="0" algn="l">
              <a:spcBef>
                <a:spcPts val="0"/>
              </a:spcBef>
              <a:spcAft>
                <a:spcPts val="0"/>
              </a:spcAft>
              <a:buClr>
                <a:schemeClr val="dk1"/>
              </a:buClr>
              <a:buSzPts val="1100"/>
              <a:buFont typeface="Arial"/>
              <a:buChar char="•"/>
            </a:pPr>
            <a:r>
              <a:rPr lang="en-US" sz="1100"/>
              <a:t>You have sufficient permissions to run the command</a:t>
            </a:r>
            <a:endParaRPr/>
          </a:p>
          <a:p>
            <a:pPr indent="-171450" lvl="0" marL="171450" rtl="0" algn="l">
              <a:spcBef>
                <a:spcPts val="0"/>
              </a:spcBef>
              <a:spcAft>
                <a:spcPts val="0"/>
              </a:spcAft>
              <a:buClr>
                <a:schemeClr val="dk1"/>
              </a:buClr>
              <a:buSzPts val="1100"/>
              <a:buFont typeface="Arial"/>
              <a:buChar char="•"/>
            </a:pPr>
            <a:r>
              <a:rPr lang="en-US" sz="1100"/>
              <a:t>You have sufficient capacity in the AWS account</a:t>
            </a:r>
            <a:endParaRPr/>
          </a:p>
          <a:p>
            <a:pPr indent="0" lvl="0" marL="0" rtl="0" algn="l">
              <a:spcBef>
                <a:spcPts val="0"/>
              </a:spcBef>
              <a:spcAft>
                <a:spcPts val="0"/>
              </a:spcAft>
              <a:buClr>
                <a:schemeClr val="dk1"/>
              </a:buClr>
              <a:buSzPts val="1100"/>
              <a:buFont typeface="Arial"/>
              <a:buNone/>
            </a:pPr>
            <a:r>
              <a:rPr lang="en-US" sz="1100"/>
              <a:t>If the command is successful, the API responds to the command with the instance ID and other relevant data for your application to use in subsequent API requests.</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29:notes"/>
          <p:cNvSpPr txBox="1"/>
          <p:nvPr>
            <p:ph idx="1" type="body"/>
          </p:nvPr>
        </p:nvSpPr>
        <p:spPr>
          <a:xfrm>
            <a:off x="685801" y="4398265"/>
            <a:ext cx="5486400" cy="36027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Here, you see the lifecycle of an instance. The arrows show </a:t>
            </a:r>
            <a:r>
              <a:rPr b="1" lang="en-US" sz="1100"/>
              <a:t>actions</a:t>
            </a:r>
            <a:r>
              <a:rPr lang="en-US" sz="1100"/>
              <a:t> that you can take and the boxes show the </a:t>
            </a:r>
            <a:r>
              <a:rPr b="1" lang="en-US" sz="1100"/>
              <a:t>state</a:t>
            </a:r>
            <a:r>
              <a:rPr lang="en-US" sz="1100"/>
              <a:t> the instance will enter after that action. An instance can be in one of the following states:</a:t>
            </a:r>
            <a:endParaRPr/>
          </a:p>
          <a:p>
            <a:pPr indent="-171450" lvl="0" marL="171450" rtl="0" algn="l">
              <a:spcBef>
                <a:spcPts val="600"/>
              </a:spcBef>
              <a:spcAft>
                <a:spcPts val="0"/>
              </a:spcAft>
              <a:buClr>
                <a:schemeClr val="dk1"/>
              </a:buClr>
              <a:buSzPts val="1100"/>
              <a:buFont typeface="Arial"/>
              <a:buChar char="•"/>
            </a:pPr>
            <a:r>
              <a:rPr b="1" lang="en-US" sz="1100"/>
              <a:t>Pending</a:t>
            </a:r>
            <a:r>
              <a:rPr b="0" lang="en-US" sz="1100"/>
              <a:t> – </a:t>
            </a:r>
            <a:r>
              <a:rPr lang="en-US" sz="1100"/>
              <a:t>When an instance is first launched from an AMI, or when you start a stopped instance, it enters the </a:t>
            </a:r>
            <a:r>
              <a:rPr i="1" lang="en-US" sz="1100"/>
              <a:t>pending</a:t>
            </a:r>
            <a:r>
              <a:rPr lang="en-US" sz="1100"/>
              <a:t> state when the instance is booted and deployed to a host computer. The instance type that you specified at launch determines the hardware of the host computer for your instance.</a:t>
            </a:r>
            <a:endParaRPr/>
          </a:p>
          <a:p>
            <a:pPr indent="-171450" lvl="0" marL="171450" rtl="0" algn="l">
              <a:spcBef>
                <a:spcPts val="600"/>
              </a:spcBef>
              <a:spcAft>
                <a:spcPts val="0"/>
              </a:spcAft>
              <a:buClr>
                <a:schemeClr val="dk1"/>
              </a:buClr>
              <a:buSzPts val="1100"/>
              <a:buFont typeface="Arial"/>
              <a:buChar char="•"/>
            </a:pPr>
            <a:r>
              <a:rPr b="1" lang="en-US" sz="1100"/>
              <a:t>Running</a:t>
            </a:r>
            <a:r>
              <a:rPr b="0" lang="en-US" sz="1100"/>
              <a:t> – </a:t>
            </a:r>
            <a:r>
              <a:rPr lang="en-US" sz="1100"/>
              <a:t>When the instance is fully booted and ready, it exits the </a:t>
            </a:r>
            <a:r>
              <a:rPr i="1" lang="en-US" sz="1100"/>
              <a:t>pending</a:t>
            </a:r>
            <a:r>
              <a:rPr lang="en-US" sz="1100"/>
              <a:t> state and enters the </a:t>
            </a:r>
            <a:r>
              <a:rPr i="1" lang="en-US" sz="1100"/>
              <a:t>running</a:t>
            </a:r>
            <a:r>
              <a:rPr lang="en-US" sz="1100"/>
              <a:t> state. You can connect over the internet to your running instance. </a:t>
            </a:r>
            <a:endParaRPr/>
          </a:p>
          <a:p>
            <a:pPr indent="-171450" lvl="0" marL="171450" marR="0" rtl="0" algn="l">
              <a:lnSpc>
                <a:spcPct val="100000"/>
              </a:lnSpc>
              <a:spcBef>
                <a:spcPts val="600"/>
              </a:spcBef>
              <a:spcAft>
                <a:spcPts val="0"/>
              </a:spcAft>
              <a:buClr>
                <a:schemeClr val="dk1"/>
              </a:buClr>
              <a:buSzPts val="1100"/>
              <a:buFont typeface="Arial"/>
              <a:buChar char="•"/>
            </a:pPr>
            <a:r>
              <a:rPr b="1" lang="en-US" sz="1100"/>
              <a:t>Rebooting</a:t>
            </a:r>
            <a:r>
              <a:rPr b="0" lang="en-US" sz="1100"/>
              <a:t> –</a:t>
            </a:r>
            <a:r>
              <a:rPr lang="en-US" sz="1100"/>
              <a:t>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b="1" lang="en-US" sz="1100"/>
              <a:t>instance store </a:t>
            </a:r>
            <a:r>
              <a:rPr lang="en-US" sz="1100"/>
              <a:t>volumes, it retains the data on those volumes.</a:t>
            </a:r>
            <a:endParaRPr/>
          </a:p>
          <a:p>
            <a:pPr indent="-171450" lvl="0" marL="171450" marR="0" rtl="0" algn="l">
              <a:lnSpc>
                <a:spcPct val="100000"/>
              </a:lnSpc>
              <a:spcBef>
                <a:spcPts val="600"/>
              </a:spcBef>
              <a:spcAft>
                <a:spcPts val="0"/>
              </a:spcAft>
              <a:buClr>
                <a:schemeClr val="dk1"/>
              </a:buClr>
              <a:buSzPts val="1100"/>
              <a:buFont typeface="Arial"/>
              <a:buChar char="•"/>
            </a:pPr>
            <a:r>
              <a:rPr b="1" lang="en-US" sz="1100"/>
              <a:t>Shutting down</a:t>
            </a:r>
            <a:r>
              <a:rPr b="0" lang="en-US" sz="1100"/>
              <a:t> –</a:t>
            </a:r>
            <a:r>
              <a:rPr lang="en-US" sz="1100"/>
              <a:t> This state is an intermediary state between </a:t>
            </a:r>
            <a:r>
              <a:rPr i="1" lang="en-US" sz="1100"/>
              <a:t>running</a:t>
            </a:r>
            <a:r>
              <a:rPr lang="en-US" sz="1100"/>
              <a:t> and </a:t>
            </a:r>
            <a:r>
              <a:rPr i="1" lang="en-US" sz="1100"/>
              <a:t>terminated</a:t>
            </a:r>
            <a:r>
              <a:rPr lang="en-US" sz="1100"/>
              <a:t>. </a:t>
            </a:r>
            <a:endParaRPr/>
          </a:p>
          <a:p>
            <a:pPr indent="-171450" lvl="0" marL="171450" marR="0" rtl="0" algn="l">
              <a:lnSpc>
                <a:spcPct val="100000"/>
              </a:lnSpc>
              <a:spcBef>
                <a:spcPts val="600"/>
              </a:spcBef>
              <a:spcAft>
                <a:spcPts val="0"/>
              </a:spcAft>
              <a:buClr>
                <a:schemeClr val="dk1"/>
              </a:buClr>
              <a:buSzPts val="1100"/>
              <a:buFont typeface="Arial"/>
              <a:buChar char="•"/>
            </a:pPr>
            <a:r>
              <a:rPr b="1" lang="en-US" sz="1100"/>
              <a:t>Terminated</a:t>
            </a:r>
            <a:r>
              <a:rPr b="0" lang="en-US" sz="1100"/>
              <a:t> –</a:t>
            </a:r>
            <a:r>
              <a:rPr lang="en-US" sz="1100"/>
              <a:t> A terminated instance remains visible in the Amazon EC2 console for a while before the virtual machine is deleted. However, you can’t connect to or recover a terminated instance. </a:t>
            </a:r>
            <a:endParaRPr/>
          </a:p>
          <a:p>
            <a:pPr indent="-171450" lvl="0" marL="171450" rtl="0" algn="l">
              <a:spcBef>
                <a:spcPts val="600"/>
              </a:spcBef>
              <a:spcAft>
                <a:spcPts val="0"/>
              </a:spcAft>
              <a:buClr>
                <a:schemeClr val="dk1"/>
              </a:buClr>
              <a:buSzPts val="1100"/>
              <a:buFont typeface="Arial"/>
              <a:buChar char="•"/>
            </a:pPr>
            <a:r>
              <a:rPr b="1" lang="en-US" sz="1100"/>
              <a:t>Stopping</a:t>
            </a:r>
            <a:r>
              <a:rPr b="0" lang="en-US" sz="1100"/>
              <a:t> – Instances that are backed by Amazon</a:t>
            </a:r>
            <a:r>
              <a:rPr lang="en-US" sz="1100"/>
              <a:t> EBS can be stopped. They enter the </a:t>
            </a:r>
            <a:r>
              <a:rPr i="1" lang="en-US" sz="1100"/>
              <a:t>stopping</a:t>
            </a:r>
            <a:r>
              <a:rPr lang="en-US" sz="1100"/>
              <a:t> state before they attain the fully </a:t>
            </a:r>
            <a:r>
              <a:rPr i="1" lang="en-US" sz="1100"/>
              <a:t>stopped</a:t>
            </a:r>
            <a:r>
              <a:rPr lang="en-US" sz="1100"/>
              <a:t> state.</a:t>
            </a:r>
            <a:endParaRPr/>
          </a:p>
          <a:p>
            <a:pPr indent="-171450" lvl="0" marL="171450" rtl="0" algn="l">
              <a:spcBef>
                <a:spcPts val="600"/>
              </a:spcBef>
              <a:spcAft>
                <a:spcPts val="0"/>
              </a:spcAft>
              <a:buClr>
                <a:schemeClr val="dk1"/>
              </a:buClr>
              <a:buSzPts val="1100"/>
              <a:buFont typeface="Arial"/>
              <a:buChar char="•"/>
            </a:pPr>
            <a:r>
              <a:rPr b="1" lang="en-US" sz="1100"/>
              <a:t>Stopped</a:t>
            </a:r>
            <a:r>
              <a:rPr b="0" lang="en-US" sz="1100"/>
              <a:t> –</a:t>
            </a:r>
            <a:r>
              <a:rPr lang="en-US" sz="1100"/>
              <a:t> A </a:t>
            </a:r>
            <a:r>
              <a:rPr i="1" lang="en-US" sz="1100"/>
              <a:t>stopped</a:t>
            </a:r>
            <a:r>
              <a:rPr lang="en-US" sz="1100"/>
              <a:t> instance will not incur the same cost as a </a:t>
            </a:r>
            <a:r>
              <a:rPr i="1" lang="en-US" sz="1100"/>
              <a:t>running</a:t>
            </a:r>
            <a:r>
              <a:rPr lang="en-US" sz="1100"/>
              <a:t> instance. Starting a </a:t>
            </a:r>
            <a:r>
              <a:rPr i="1" lang="en-US" sz="1100"/>
              <a:t>stopped</a:t>
            </a:r>
            <a:r>
              <a:rPr lang="en-US" sz="1100"/>
              <a:t> instance puts it back into the </a:t>
            </a:r>
            <a:r>
              <a:rPr i="1" lang="en-US" sz="1100"/>
              <a:t>pending</a:t>
            </a:r>
            <a:r>
              <a:rPr lang="en-US" sz="1100"/>
              <a:t> state, which moves the instance to a new host machine.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After completing this module, you should be able to:</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t>Provide an overview of different AWS compute services in the cloud</a:t>
            </a:r>
            <a:endParaRPr/>
          </a:p>
          <a:p>
            <a:pPr indent="-171450" lvl="0" marL="171450" rtl="0" algn="l">
              <a:spcBef>
                <a:spcPts val="0"/>
              </a:spcBef>
              <a:spcAft>
                <a:spcPts val="0"/>
              </a:spcAft>
              <a:buClr>
                <a:schemeClr val="dk1"/>
              </a:buClr>
              <a:buSzPts val="1100"/>
              <a:buFont typeface="Arial"/>
              <a:buChar char="•"/>
            </a:pPr>
            <a:r>
              <a:rPr lang="en-US" sz="1100"/>
              <a:t>Demonstrate why to use Amazon Elastic Compute Cloud (Amazon EC2)</a:t>
            </a:r>
            <a:endParaRPr/>
          </a:p>
          <a:p>
            <a:pPr indent="-171450" lvl="0" marL="171450" rtl="0" algn="l">
              <a:spcBef>
                <a:spcPts val="0"/>
              </a:spcBef>
              <a:spcAft>
                <a:spcPts val="0"/>
              </a:spcAft>
              <a:buClr>
                <a:schemeClr val="dk1"/>
              </a:buClr>
              <a:buSzPts val="1100"/>
              <a:buFont typeface="Arial"/>
              <a:buChar char="•"/>
            </a:pPr>
            <a:r>
              <a:rPr lang="en-US" sz="1100"/>
              <a:t>Identify the functionality in the EC2 console</a:t>
            </a:r>
            <a:endParaRPr/>
          </a:p>
          <a:p>
            <a:pPr indent="-171450" lvl="0" marL="171450" rtl="0" algn="l">
              <a:spcBef>
                <a:spcPts val="0"/>
              </a:spcBef>
              <a:spcAft>
                <a:spcPts val="0"/>
              </a:spcAft>
              <a:buClr>
                <a:schemeClr val="dk1"/>
              </a:buClr>
              <a:buSzPts val="1100"/>
              <a:buFont typeface="Arial"/>
              <a:buChar char="•"/>
            </a:pPr>
            <a:r>
              <a:rPr lang="en-US" sz="1100"/>
              <a:t>Perform basic functions in EC2 to build a virtual computing environment</a:t>
            </a:r>
            <a:endParaRPr/>
          </a:p>
          <a:p>
            <a:pPr indent="-171450" lvl="0" marL="171450" rtl="0" algn="l">
              <a:spcBef>
                <a:spcPts val="0"/>
              </a:spcBef>
              <a:spcAft>
                <a:spcPts val="0"/>
              </a:spcAft>
              <a:buClr>
                <a:schemeClr val="dk1"/>
              </a:buClr>
              <a:buSzPts val="1100"/>
              <a:buFont typeface="Arial"/>
              <a:buChar char="•"/>
            </a:pPr>
            <a:r>
              <a:rPr lang="en-US" sz="1100"/>
              <a:t>Identify EC2 cost optimization elements</a:t>
            </a:r>
            <a:endParaRPr/>
          </a:p>
          <a:p>
            <a:pPr indent="-171450" lvl="0" marL="171450" rtl="0" algn="l">
              <a:spcBef>
                <a:spcPts val="0"/>
              </a:spcBef>
              <a:spcAft>
                <a:spcPts val="0"/>
              </a:spcAft>
              <a:buClr>
                <a:schemeClr val="dk1"/>
              </a:buClr>
              <a:buSzPts val="1100"/>
              <a:buFont typeface="Arial"/>
              <a:buChar char="•"/>
            </a:pPr>
            <a:r>
              <a:rPr lang="en-US" sz="1100"/>
              <a:t>Demonstrate when to use AWS Elastic Beanstalk</a:t>
            </a:r>
            <a:endParaRPr/>
          </a:p>
          <a:p>
            <a:pPr indent="-171450" lvl="0" marL="171450" rtl="0" algn="l">
              <a:spcBef>
                <a:spcPts val="0"/>
              </a:spcBef>
              <a:spcAft>
                <a:spcPts val="0"/>
              </a:spcAft>
              <a:buClr>
                <a:schemeClr val="dk1"/>
              </a:buClr>
              <a:buSzPts val="1100"/>
              <a:buFont typeface="Arial"/>
              <a:buChar char="•"/>
            </a:pPr>
            <a:r>
              <a:rPr lang="en-US" sz="1100"/>
              <a:t>Demonstrate when to use AWS Lambda</a:t>
            </a:r>
            <a:endParaRPr/>
          </a:p>
          <a:p>
            <a:pPr indent="-171450" lvl="0" marL="171450" rtl="0" algn="l">
              <a:spcBef>
                <a:spcPts val="0"/>
              </a:spcBef>
              <a:spcAft>
                <a:spcPts val="0"/>
              </a:spcAft>
              <a:buClr>
                <a:schemeClr val="dk1"/>
              </a:buClr>
              <a:buSzPts val="1100"/>
              <a:buFont typeface="Arial"/>
              <a:buChar char="•"/>
            </a:pPr>
            <a:r>
              <a:rPr lang="en-US" sz="1100"/>
              <a:t>Identify how to run containerized applications in a cluster of managed servers</a:t>
            </a:r>
            <a:endParaRPr sz="11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30:notes"/>
          <p:cNvSpPr txBox="1"/>
          <p:nvPr>
            <p:ph idx="1" type="body"/>
          </p:nvPr>
        </p:nvSpPr>
        <p:spPr>
          <a:xfrm>
            <a:off x="685800" y="4343399"/>
            <a:ext cx="5486400" cy="43376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Some instances that are backed by Amazon EBS support </a:t>
            </a:r>
            <a:r>
              <a:rPr b="1" lang="en-US" sz="1100"/>
              <a:t>hibernation. </a:t>
            </a:r>
            <a:r>
              <a:rPr lang="en-US" sz="1100"/>
              <a:t>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For further details about prerequisites and cost, see the </a:t>
            </a:r>
            <a:r>
              <a:rPr lang="en-US" sz="1100" u="sng">
                <a:solidFill>
                  <a:schemeClr val="hlink"/>
                </a:solidFill>
                <a:hlinkClick r:id="rId2"/>
              </a:rPr>
              <a:t>Hibernate Your Linux Instance</a:t>
            </a:r>
            <a:r>
              <a:rPr lang="en-US" sz="1100"/>
              <a:t> AWS documentation page.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 </a:t>
            </a:r>
            <a:r>
              <a:rPr b="1" i="0" lang="en-US" sz="1100">
                <a:solidFill>
                  <a:schemeClr val="dk1"/>
                </a:solidFill>
                <a:latin typeface="Calibri"/>
                <a:ea typeface="Calibri"/>
                <a:cs typeface="Calibri"/>
                <a:sym typeface="Calibri"/>
              </a:rPr>
              <a:t>public IP address </a:t>
            </a:r>
            <a:r>
              <a:rPr b="0" i="0" lang="en-US" sz="1100">
                <a:solidFill>
                  <a:schemeClr val="dk1"/>
                </a:solidFill>
                <a:latin typeface="Calibri"/>
                <a:ea typeface="Calibri"/>
                <a:cs typeface="Calibri"/>
                <a:sym typeface="Calibri"/>
              </a:rPr>
              <a:t>is an IPv4 address that is reachable from the internet. Each instance that receives a public IP address is also given an external DNS hostname</a:t>
            </a:r>
            <a:r>
              <a:rPr lang="en-US" sz="1100"/>
              <a:t>. F</a:t>
            </a:r>
            <a:r>
              <a:rPr b="0" i="0" lang="en-US" sz="1100">
                <a:solidFill>
                  <a:schemeClr val="dk1"/>
                </a:solidFill>
                <a:latin typeface="Calibri"/>
                <a:ea typeface="Calibri"/>
                <a:cs typeface="Calibri"/>
                <a:sym typeface="Calibri"/>
              </a:rPr>
              <a:t>or example, if the public IP address assigned to the instance is </a:t>
            </a:r>
            <a:r>
              <a:rPr b="0" i="1" lang="en-US" sz="1100">
                <a:solidFill>
                  <a:schemeClr val="dk1"/>
                </a:solidFill>
                <a:latin typeface="Droid Sans Mono"/>
                <a:ea typeface="Droid Sans Mono"/>
                <a:cs typeface="Droid Sans Mono"/>
                <a:sym typeface="Droid Sans Mono"/>
              </a:rPr>
              <a:t>203.0.113.25</a:t>
            </a:r>
            <a:r>
              <a:rPr b="0" i="0" lang="en-US" sz="1100">
                <a:solidFill>
                  <a:schemeClr val="dk1"/>
                </a:solidFill>
                <a:latin typeface="Calibri"/>
                <a:ea typeface="Calibri"/>
                <a:cs typeface="Calibri"/>
                <a:sym typeface="Calibri"/>
              </a:rPr>
              <a:t>, then the external DNS hostname might be</a:t>
            </a:r>
            <a:r>
              <a:rPr b="0" i="0" lang="en-US" sz="1100">
                <a:solidFill>
                  <a:schemeClr val="dk1"/>
                </a:solidFill>
                <a:latin typeface="Droid Sans Mono"/>
                <a:ea typeface="Droid Sans Mono"/>
                <a:cs typeface="Droid Sans Mono"/>
                <a:sym typeface="Droid Sans Mono"/>
              </a:rPr>
              <a:t> </a:t>
            </a:r>
            <a:r>
              <a:rPr i="1" lang="en-US" sz="1100">
                <a:latin typeface="Droid Sans Mono"/>
                <a:ea typeface="Droid Sans Mono"/>
                <a:cs typeface="Droid Sans Mono"/>
                <a:sym typeface="Droid Sans Mono"/>
              </a:rPr>
              <a:t>ec2-203-0-113-25.compute-1.amazonaws.com</a:t>
            </a:r>
            <a:r>
              <a:rPr b="0" i="0"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t>If you specify that a </a:t>
            </a:r>
            <a:r>
              <a:rPr b="0" i="0" lang="en-US" sz="1100">
                <a:solidFill>
                  <a:schemeClr val="dk1"/>
                </a:solidFill>
                <a:latin typeface="Calibri"/>
                <a:ea typeface="Calibri"/>
                <a:cs typeface="Calibri"/>
                <a:sym typeface="Calibri"/>
              </a:rPr>
              <a:t>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endParaRPr/>
          </a:p>
          <a:p>
            <a:pPr indent="0" lvl="0" marL="0" rtl="0" algn="l">
              <a:spcBef>
                <a:spcPts val="0"/>
              </a:spcBef>
              <a:spcAft>
                <a:spcPts val="0"/>
              </a:spcAft>
              <a:buNone/>
            </a:pPr>
            <a:r>
              <a:t/>
            </a:r>
            <a:endParaRPr sz="1100"/>
          </a:p>
          <a:p>
            <a:pPr indent="0" lvl="0" marL="0" rtl="0" algn="l">
              <a:spcBef>
                <a:spcPts val="0"/>
              </a:spcBef>
              <a:spcAft>
                <a:spcPts val="0"/>
              </a:spcAft>
              <a:buNone/>
            </a:pPr>
            <a:r>
              <a:rPr b="0" i="0" lang="en-US" sz="1100">
                <a:solidFill>
                  <a:schemeClr val="dk1"/>
                </a:solidFill>
                <a:latin typeface="Calibri"/>
                <a:ea typeface="Calibri"/>
                <a:cs typeface="Calibri"/>
                <a:sym typeface="Calibri"/>
              </a:rPr>
              <a:t>If you require a persistent public IP address, you might want to associate an </a:t>
            </a:r>
            <a:r>
              <a:rPr b="1" i="0" lang="en-US" sz="1100">
                <a:solidFill>
                  <a:schemeClr val="dk1"/>
                </a:solidFill>
                <a:latin typeface="Calibri"/>
                <a:ea typeface="Calibri"/>
                <a:cs typeface="Calibri"/>
                <a:sym typeface="Calibri"/>
              </a:rPr>
              <a:t>Elastic IP address </a:t>
            </a:r>
            <a:r>
              <a:rPr b="0" i="0" lang="en-US" sz="1100">
                <a:solidFill>
                  <a:schemeClr val="dk1"/>
                </a:solidFill>
                <a:latin typeface="Calibri"/>
                <a:ea typeface="Calibri"/>
                <a:cs typeface="Calibri"/>
                <a:sym typeface="Calibri"/>
              </a:rPr>
              <a:t>with the instance. To associate an </a:t>
            </a:r>
            <a:r>
              <a:rPr lang="en-US" sz="1100"/>
              <a:t>Elastic IP address, you must first allocate a new Elastic IP address in the Region where the instance exists. After the Elastic IP address is allocated, you can associate the Elastic IP address with an EC2 instance.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t>By default, all AWS accounts are limited to five (5) Elastic IP addresses per Region because public (IPv4) internet addresses are a scarce public resource. However, this is a soft limit, and you can request a limit increase (which might be approved).</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Instance metadata is data about your instance. You can view it while you are connected to the instance. To access it in a browser, go to the following URL: </a:t>
            </a:r>
            <a:r>
              <a:rPr b="0" lang="en-US" sz="1100">
                <a:latin typeface="Droid Sans Mono"/>
                <a:ea typeface="Droid Sans Mono"/>
                <a:cs typeface="Droid Sans Mono"/>
                <a:sym typeface="Droid Sans Mono"/>
              </a:rPr>
              <a:t>http://169.254.169.254/latest/meta-data/</a:t>
            </a:r>
            <a:r>
              <a:rPr b="0" lang="en-US" sz="1100"/>
              <a:t>. </a:t>
            </a:r>
            <a:r>
              <a:rPr lang="en-US" sz="1100"/>
              <a:t>The data can also be read programmatically, such as from a terminal window that has the cURL utility. In the terminal window, run </a:t>
            </a:r>
            <a:r>
              <a:rPr b="1" lang="en-US" sz="1100">
                <a:latin typeface="Droid Sans Mono"/>
                <a:ea typeface="Droid Sans Mono"/>
                <a:cs typeface="Droid Sans Mono"/>
                <a:sym typeface="Droid Sans Mono"/>
              </a:rPr>
              <a:t>curl http://169.254.169.254/latest/meta-data/</a:t>
            </a:r>
            <a:r>
              <a:rPr lang="en-US" sz="1100"/>
              <a:t> to retrieve it. The IP address </a:t>
            </a:r>
            <a:r>
              <a:rPr i="1" lang="en-US" sz="1100">
                <a:latin typeface="Droid Sans Mono"/>
                <a:ea typeface="Droid Sans Mono"/>
                <a:cs typeface="Droid Sans Mono"/>
                <a:sym typeface="Droid Sans Mono"/>
              </a:rPr>
              <a:t>169.254.169.254</a:t>
            </a:r>
            <a:r>
              <a:rPr lang="en-US" sz="1100"/>
              <a:t> is a link-local address and it is valid only from the instance. </a:t>
            </a:r>
            <a:endParaRPr/>
          </a:p>
          <a:p>
            <a:pPr indent="0" lvl="0" marL="0" rtl="0" algn="l">
              <a:spcBef>
                <a:spcPts val="600"/>
              </a:spcBef>
              <a:spcAft>
                <a:spcPts val="0"/>
              </a:spcAft>
              <a:buNone/>
            </a:pPr>
            <a:r>
              <a:rPr lang="en-US" sz="110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endParaRPr/>
          </a:p>
          <a:p>
            <a:pPr indent="0" lvl="0" marL="0" rtl="0" algn="l">
              <a:spcBef>
                <a:spcPts val="600"/>
              </a:spcBef>
              <a:spcAft>
                <a:spcPts val="0"/>
              </a:spcAft>
              <a:buNone/>
            </a:pPr>
            <a:r>
              <a:rPr lang="en-US" sz="1100"/>
              <a:t>Any user data that is specified at instance launch can also be accessed at the following URL: </a:t>
            </a:r>
            <a:r>
              <a:rPr lang="en-US" sz="1100">
                <a:latin typeface="Droid Sans Mono"/>
                <a:ea typeface="Droid Sans Mono"/>
                <a:cs typeface="Droid Sans Mono"/>
                <a:sym typeface="Droid Sans Mono"/>
              </a:rPr>
              <a:t>http://169.254.169.254/latest/</a:t>
            </a:r>
            <a:r>
              <a:rPr b="1" lang="en-US" sz="1100">
                <a:latin typeface="Droid Sans Mono"/>
                <a:ea typeface="Droid Sans Mono"/>
                <a:cs typeface="Droid Sans Mono"/>
                <a:sym typeface="Droid Sans Mono"/>
              </a:rPr>
              <a:t>user-data</a:t>
            </a:r>
            <a:r>
              <a:rPr lang="en-US" sz="1100"/>
              <a:t>.</a:t>
            </a:r>
            <a:endParaRPr/>
          </a:p>
          <a:p>
            <a:pPr indent="0" lvl="0" marL="0" rtl="0" algn="l">
              <a:spcBef>
                <a:spcPts val="600"/>
              </a:spcBef>
              <a:spcAft>
                <a:spcPts val="0"/>
              </a:spcAft>
              <a:buNone/>
            </a:pPr>
            <a:r>
              <a:rPr lang="en-US" sz="1100"/>
              <a:t>EC2 instance metadata can be used to configure or manage a running instance. For example, you can author a configuration script that accesses the metadata information and uses it to configure applications or OS settings.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By default, Amazon EC2 provides </a:t>
            </a:r>
            <a:r>
              <a:rPr b="1" i="0" lang="en-US" sz="1100">
                <a:solidFill>
                  <a:schemeClr val="dk1"/>
                </a:solidFill>
                <a:latin typeface="Calibri"/>
                <a:ea typeface="Calibri"/>
                <a:cs typeface="Calibri"/>
                <a:sym typeface="Calibri"/>
              </a:rPr>
              <a:t>basic monitoring</a:t>
            </a:r>
            <a:r>
              <a:rPr b="0" i="0" lang="en-US" sz="1100">
                <a:solidFill>
                  <a:schemeClr val="dk1"/>
                </a:solidFill>
                <a:latin typeface="Calibri"/>
                <a:ea typeface="Calibri"/>
                <a:cs typeface="Calibri"/>
                <a:sym typeface="Calibri"/>
              </a:rPr>
              <a:t>,</a:t>
            </a:r>
            <a:r>
              <a:rPr b="1" i="0" lang="en-US" sz="1100">
                <a:solidFill>
                  <a:schemeClr val="dk1"/>
                </a:solidFill>
                <a:latin typeface="Calibri"/>
                <a:ea typeface="Calibri"/>
                <a:cs typeface="Calibri"/>
                <a:sym typeface="Calibri"/>
              </a:rPr>
              <a:t> </a:t>
            </a:r>
            <a:r>
              <a:rPr b="0" i="0" lang="en-US" sz="1100">
                <a:solidFill>
                  <a:schemeClr val="dk1"/>
                </a:solidFill>
                <a:latin typeface="Calibri"/>
                <a:ea typeface="Calibri"/>
                <a:cs typeface="Calibri"/>
                <a:sym typeface="Calibri"/>
              </a:rPr>
              <a:t>which sends metric data to CloudWatch in 5-minute periods. To send metric data for your instance to CloudWatch in 1-minute periods, you can enable</a:t>
            </a:r>
            <a:r>
              <a:rPr b="1" i="0" lang="en-US" sz="1100">
                <a:solidFill>
                  <a:schemeClr val="dk1"/>
                </a:solidFill>
                <a:latin typeface="Calibri"/>
                <a:ea typeface="Calibri"/>
                <a:cs typeface="Calibri"/>
                <a:sym typeface="Calibri"/>
              </a:rPr>
              <a:t> detailed monitoring</a:t>
            </a:r>
            <a:r>
              <a:rPr b="0" i="0" lang="en-US" sz="1100">
                <a:solidFill>
                  <a:schemeClr val="dk1"/>
                </a:solidFill>
                <a:latin typeface="Calibri"/>
                <a:ea typeface="Calibri"/>
                <a:cs typeface="Calibri"/>
                <a:sym typeface="Calibri"/>
              </a:rPr>
              <a:t> on the instance. For more information, see </a:t>
            </a:r>
            <a:r>
              <a:rPr b="0" i="0" lang="en-US" sz="1100" u="sng" strike="noStrike">
                <a:solidFill>
                  <a:schemeClr val="hlink"/>
                </a:solidFill>
                <a:latin typeface="Calibri"/>
                <a:ea typeface="Calibri"/>
                <a:cs typeface="Calibri"/>
                <a:sym typeface="Calibri"/>
                <a:hlinkClick r:id="rId2"/>
              </a:rPr>
              <a:t>Enable or Disable Detailed Monitoring for Your Instances</a:t>
            </a:r>
            <a:r>
              <a:rPr b="0" i="0" lang="en-US" sz="11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sz="1100"/>
              <a:t>h that is an option that you can configure if you want to CloudWatch to collect that data.</a:t>
            </a:r>
            <a:endParaRPr b="0" i="0" sz="11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Amazon EC2 enables you to run Windows and Linux virtual machines in the cloud.</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You launch EC2 instances from an AMI template into a VPC in your account.</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You can choose from many instance types. Each instance type offers different combinations of CPU, RAM, storage, and networking capabilities.</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You can configure security groups to control access to instances (specify allowed ports and source).</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User data enables you to specify a script to run the first time that an instance launches. </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Only instances that are backed by Amazon EBS can be stopped. </a:t>
            </a:r>
            <a:endParaRPr/>
          </a:p>
          <a:p>
            <a:pPr indent="-171450" lvl="0" marL="171450" rtl="0" algn="l">
              <a:spcBef>
                <a:spcPts val="0"/>
              </a:spcBef>
              <a:spcAft>
                <a:spcPts val="0"/>
              </a:spcAft>
              <a:buClr>
                <a:schemeClr val="dk1"/>
              </a:buClr>
              <a:buSzPts val="1100"/>
              <a:buFont typeface="Arial"/>
              <a:buChar char="•"/>
            </a:pPr>
            <a:r>
              <a:rPr b="0" lang="en-US" sz="1100">
                <a:solidFill>
                  <a:schemeClr val="dk1"/>
                </a:solidFill>
              </a:rPr>
              <a:t>You can use Amazon CloudWatch to capture and review metrics on EC2 instances.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Now, take a moment to watch the </a:t>
            </a:r>
            <a:r>
              <a:rPr lang="en-US" sz="1100" u="sng">
                <a:solidFill>
                  <a:schemeClr val="hlink"/>
                </a:solidFill>
                <a:hlinkClick r:id="rId2"/>
              </a:rPr>
              <a:t>EC2 Demo</a:t>
            </a:r>
            <a:r>
              <a:rPr lang="en-US" sz="1100"/>
              <a:t>. The recording runs just over 3 minutes and reinforces some of the concepts that were discussed in this section of the module.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demonstration shows:</a:t>
            </a:r>
            <a:endParaRPr/>
          </a:p>
          <a:p>
            <a:pPr indent="-171450" lvl="0" marL="171450" rtl="0" algn="l">
              <a:spcBef>
                <a:spcPts val="0"/>
              </a:spcBef>
              <a:spcAft>
                <a:spcPts val="0"/>
              </a:spcAft>
              <a:buClr>
                <a:schemeClr val="dk1"/>
              </a:buClr>
              <a:buSzPts val="1100"/>
              <a:buFont typeface="Arial"/>
              <a:buChar char="•"/>
            </a:pPr>
            <a:r>
              <a:rPr lang="en-US" sz="1100"/>
              <a:t>How to use the AWS Management Console to launch an Amazon EC2 instance (with all the default instance settings accepted). </a:t>
            </a:r>
            <a:endParaRPr/>
          </a:p>
          <a:p>
            <a:pPr indent="-171450" lvl="0" marL="171450" rtl="0" algn="l">
              <a:spcBef>
                <a:spcPts val="0"/>
              </a:spcBef>
              <a:spcAft>
                <a:spcPts val="0"/>
              </a:spcAft>
              <a:buClr>
                <a:schemeClr val="dk1"/>
              </a:buClr>
              <a:buSzPts val="1100"/>
              <a:buFont typeface="Arial"/>
              <a:buChar char="•"/>
            </a:pPr>
            <a:r>
              <a:rPr lang="en-US" sz="1100"/>
              <a:t>How to connect to the Windows instance by using a Remote Desktop client and the key pair that was identified during instance launch to decrypt the Windows password for login. </a:t>
            </a:r>
            <a:endParaRPr/>
          </a:p>
          <a:p>
            <a:pPr indent="-171450" lvl="0" marL="171450" rtl="0" algn="l">
              <a:spcBef>
                <a:spcPts val="0"/>
              </a:spcBef>
              <a:spcAft>
                <a:spcPts val="0"/>
              </a:spcAft>
              <a:buClr>
                <a:schemeClr val="dk1"/>
              </a:buClr>
              <a:buSzPts val="1100"/>
              <a:buFont typeface="Arial"/>
              <a:buChar char="•"/>
            </a:pPr>
            <a:r>
              <a:rPr lang="en-US" sz="1100"/>
              <a:t>How to terminate the instance after it is no longer needed.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Lab 3: Introduction to Amazon EC2. This lab provides hands-on practice with launching, resizing, managing, and monitoring an Amazon EC2 instance.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Introducing Lab 3: Introduction to Amazon EC2.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this lab, you will launch and configure a virtual machine that runs on Amazon EC2.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 </a:t>
            </a:r>
            <a:endParaRPr/>
          </a:p>
          <a:p>
            <a:pPr indent="0" lvl="0" marL="0" rtl="0" algn="l">
              <a:spcBef>
                <a:spcPts val="0"/>
              </a:spcBef>
              <a:spcAft>
                <a:spcPts val="0"/>
              </a:spcAft>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Calibri"/>
              <a:buNone/>
            </a:pPr>
            <a:r>
              <a:rPr lang="en-US" sz="1100"/>
              <a:t>In this hands-on lab, you will:</a:t>
            </a:r>
            <a:endParaRPr sz="1100">
              <a:latin typeface="Calibri"/>
              <a:ea typeface="Calibri"/>
              <a:cs typeface="Calibri"/>
              <a:sym typeface="Calibri"/>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Launch Your Amazon EC2 Instance</a:t>
            </a:r>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Monitor Your Instance</a:t>
            </a:r>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Update Your Security Group and Access the Web Server</a:t>
            </a:r>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Resize Your Instance: Instance Type and EBS Volume</a:t>
            </a:r>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Explore EC2 Limits</a:t>
            </a:r>
            <a:endParaRPr/>
          </a:p>
          <a:p>
            <a:pPr indent="-171450" lvl="0" marL="171450" rtl="0" algn="l">
              <a:lnSpc>
                <a:spcPct val="150000"/>
              </a:lnSpc>
              <a:spcBef>
                <a:spcPts val="0"/>
              </a:spcBef>
              <a:spcAft>
                <a:spcPts val="0"/>
              </a:spcAft>
              <a:buClr>
                <a:schemeClr val="dk1"/>
              </a:buClr>
              <a:buSzPts val="1100"/>
              <a:buFont typeface="Arial"/>
              <a:buChar char="•"/>
            </a:pPr>
            <a:r>
              <a:rPr lang="en-US" sz="1100">
                <a:latin typeface="Calibri"/>
                <a:ea typeface="Calibri"/>
                <a:cs typeface="Calibri"/>
                <a:sym typeface="Calibri"/>
              </a:rPr>
              <a:t>Test Termination Protection</a:t>
            </a: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Calibri"/>
              <a:buNone/>
            </a:pPr>
            <a:r>
              <a:rPr lang="en-US" sz="1100"/>
              <a:t>By the end of the lab, you will have:</a:t>
            </a:r>
            <a:endParaRPr/>
          </a:p>
          <a:p>
            <a:pPr indent="0" lvl="0" marL="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Launched an instance that is configured as a web server</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Viewed the instance system log</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Reconfigured a security group</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Modified the instance type and root volume size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Introducing Section 1: Compute services overview.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 is now time to start the lab.</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instructor will lead a conversation about the key takeaways from the lab after you have completed it.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In this educator-led activity, you will discuss the advantages and disadvantages of using Amazon EC2 versus using a managed service like Amazon Relational Database Service (Amazon RDS).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objective of this activity is to demonstrate that you understand the differences between building a deployment that uses Amazon EC2 and using a fully managed service, such as Amazon RDS, to deploy your solution. At the end of this activity, you should be prepared to discuss the advantages and disadvantages of deploying Microsoft SQL Server on Amazon EC2 versus deploying it on Amazon RDS.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educator will ask you to:</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1. Watch an 8-minute </a:t>
            </a:r>
            <a:r>
              <a:rPr lang="en-US" sz="1100" u="sng">
                <a:solidFill>
                  <a:schemeClr val="hlink"/>
                </a:solidFill>
                <a:hlinkClick r:id="rId2"/>
              </a:rPr>
              <a:t>video</a:t>
            </a:r>
            <a:r>
              <a:rPr lang="en-US" sz="1100"/>
              <a:t> that explains the benefits of deploying Microsoft SQL Server on Amazon EC2 by using the </a:t>
            </a:r>
            <a:r>
              <a:rPr lang="en-US" sz="1100" u="sng">
                <a:solidFill>
                  <a:schemeClr val="hlink"/>
                </a:solidFill>
                <a:hlinkClick r:id="rId3"/>
              </a:rPr>
              <a:t>AWS Quick Start – SQL Server Reference Architecture</a:t>
            </a:r>
            <a:r>
              <a:rPr lang="en-US" sz="1100"/>
              <a:t> deployment. You are encouraged to take notes.</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rtl="0" algn="l">
              <a:spcBef>
                <a:spcPts val="0"/>
              </a:spcBef>
              <a:spcAft>
                <a:spcPts val="0"/>
              </a:spcAft>
              <a:buNone/>
            </a:pPr>
            <a:r>
              <a:rPr lang="en-US" sz="1100"/>
              <a:t>2. Read a </a:t>
            </a:r>
            <a:r>
              <a:rPr lang="en-US" sz="1100" u="sng">
                <a:solidFill>
                  <a:schemeClr val="hlink"/>
                </a:solidFill>
                <a:hlinkClick r:id="rId4"/>
              </a:rPr>
              <a:t>blog post</a:t>
            </a:r>
            <a:r>
              <a:rPr lang="en-US" sz="1100"/>
              <a:t> about the benefits of running Microsoft SQL Server on Amazon RDS. You are again encouraged to take notes.</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3. Participate in the class conversation about the questions posed on the next slide.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44:notes"/>
          <p:cNvSpPr txBox="1"/>
          <p:nvPr>
            <p:ph idx="1" type="body"/>
          </p:nvPr>
        </p:nvSpPr>
        <p:spPr>
          <a:xfrm>
            <a:off x="685800" y="4400550"/>
            <a:ext cx="5486400" cy="39936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educator will lead the class in a conversation as each question is revealed. Then, the educator will display the written suggested responses and you can discuss these points further.</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Regarding </a:t>
            </a:r>
            <a:r>
              <a:rPr b="1" lang="en-US" sz="1100"/>
              <a:t>question 5</a:t>
            </a:r>
            <a:r>
              <a:rPr lang="en-US" sz="1100"/>
              <a:t>, the answer was based on the information that is listed on the AWS Pricing pages as of October, 2019. </a:t>
            </a:r>
            <a:endParaRPr/>
          </a:p>
          <a:p>
            <a:pPr indent="-171450" lvl="0" marL="171450" rtl="0" algn="l">
              <a:spcBef>
                <a:spcPts val="0"/>
              </a:spcBef>
              <a:spcAft>
                <a:spcPts val="0"/>
              </a:spcAft>
              <a:buClr>
                <a:schemeClr val="dk1"/>
              </a:buClr>
              <a:buSzPts val="1100"/>
              <a:buFont typeface="Arial"/>
              <a:buChar char="•"/>
            </a:pPr>
            <a:r>
              <a:rPr lang="en-US" sz="1100"/>
              <a:t>For </a:t>
            </a:r>
            <a:r>
              <a:rPr b="1" lang="en-US" sz="1100"/>
              <a:t>Amazon RDS</a:t>
            </a:r>
            <a:r>
              <a:rPr lang="en-US" sz="1100"/>
              <a:t>, you pay $0.977 per hour if you run Microsoft SQL Server based on these parameters:</a:t>
            </a:r>
            <a:endParaRPr/>
          </a:p>
          <a:p>
            <a:pPr indent="-171450" lvl="1" marL="628650" rtl="0" algn="l">
              <a:spcBef>
                <a:spcPts val="0"/>
              </a:spcBef>
              <a:spcAft>
                <a:spcPts val="0"/>
              </a:spcAft>
              <a:buClr>
                <a:schemeClr val="dk1"/>
              </a:buClr>
              <a:buSzPts val="1100"/>
              <a:buFont typeface="Arial"/>
              <a:buChar char="•"/>
            </a:pPr>
            <a:r>
              <a:rPr lang="en-US" sz="1100"/>
              <a:t>Instance – Standard (Single-AZ) instance</a:t>
            </a:r>
            <a:endParaRPr/>
          </a:p>
          <a:p>
            <a:pPr indent="-171450" lvl="1" marL="628650" rtl="0" algn="l">
              <a:spcBef>
                <a:spcPts val="0"/>
              </a:spcBef>
              <a:spcAft>
                <a:spcPts val="0"/>
              </a:spcAft>
              <a:buClr>
                <a:schemeClr val="dk1"/>
              </a:buClr>
              <a:buSzPts val="1100"/>
              <a:buFont typeface="Arial"/>
              <a:buChar char="•"/>
            </a:pPr>
            <a:r>
              <a:rPr lang="en-US" sz="1100"/>
              <a:t>Instance size – db.m5.large</a:t>
            </a:r>
            <a:endParaRPr/>
          </a:p>
          <a:p>
            <a:pPr indent="-171450" lvl="1" marL="628650" rtl="0" algn="l">
              <a:spcBef>
                <a:spcPts val="0"/>
              </a:spcBef>
              <a:spcAft>
                <a:spcPts val="0"/>
              </a:spcAft>
              <a:buClr>
                <a:schemeClr val="dk1"/>
              </a:buClr>
              <a:buSzPts val="1100"/>
              <a:buFont typeface="Arial"/>
              <a:buChar char="•"/>
            </a:pPr>
            <a:r>
              <a:rPr lang="en-US" sz="1100"/>
              <a:t>Region – US East (Ohio)</a:t>
            </a:r>
            <a:endParaRPr/>
          </a:p>
          <a:p>
            <a:pPr indent="-171450" lvl="1" marL="628650" rtl="0" algn="l">
              <a:spcBef>
                <a:spcPts val="0"/>
              </a:spcBef>
              <a:spcAft>
                <a:spcPts val="0"/>
              </a:spcAft>
              <a:buClr>
                <a:schemeClr val="dk1"/>
              </a:buClr>
              <a:buSzPts val="1100"/>
              <a:buFont typeface="Arial"/>
              <a:buChar char="•"/>
            </a:pPr>
            <a:r>
              <a:rPr lang="en-US" sz="1100"/>
              <a:t>Pricing – On-Demand Instance</a:t>
            </a:r>
            <a:endParaRPr sz="1100"/>
          </a:p>
          <a:p>
            <a:pPr indent="-171450" lvl="0" marL="171450" rtl="0" algn="l">
              <a:spcBef>
                <a:spcPts val="0"/>
              </a:spcBef>
              <a:spcAft>
                <a:spcPts val="0"/>
              </a:spcAft>
              <a:buClr>
                <a:schemeClr val="dk1"/>
              </a:buClr>
              <a:buSzPts val="1100"/>
              <a:buFont typeface="Arial"/>
              <a:buChar char="•"/>
            </a:pPr>
            <a:r>
              <a:rPr lang="en-US" sz="1100"/>
              <a:t>For </a:t>
            </a:r>
            <a:r>
              <a:rPr b="1" lang="en-US" sz="1100"/>
              <a:t>Amazon EC2</a:t>
            </a:r>
            <a:r>
              <a:rPr lang="en-US" sz="1100"/>
              <a:t>, you pay $0.668 per hour if you run Microsoft SQL Server based on these parameters:</a:t>
            </a:r>
            <a:endParaRPr/>
          </a:p>
          <a:p>
            <a:pPr indent="-171450" lvl="1" marL="628650" rtl="0" algn="l">
              <a:spcBef>
                <a:spcPts val="0"/>
              </a:spcBef>
              <a:spcAft>
                <a:spcPts val="0"/>
              </a:spcAft>
              <a:buClr>
                <a:schemeClr val="dk1"/>
              </a:buClr>
              <a:buSzPts val="1100"/>
              <a:buFont typeface="Arial"/>
              <a:buChar char="•"/>
            </a:pPr>
            <a:r>
              <a:rPr lang="en-US" sz="1100"/>
              <a:t>Instance – Windows instance</a:t>
            </a:r>
            <a:endParaRPr/>
          </a:p>
          <a:p>
            <a:pPr indent="-171450" lvl="1" marL="628650" rtl="0" algn="l">
              <a:spcBef>
                <a:spcPts val="0"/>
              </a:spcBef>
              <a:spcAft>
                <a:spcPts val="0"/>
              </a:spcAft>
              <a:buClr>
                <a:schemeClr val="dk1"/>
              </a:buClr>
              <a:buSzPts val="1100"/>
              <a:buFont typeface="Arial"/>
              <a:buChar char="•"/>
            </a:pPr>
            <a:r>
              <a:rPr lang="en-US" sz="1100"/>
              <a:t>Instance size – m5.large</a:t>
            </a:r>
            <a:endParaRPr/>
          </a:p>
          <a:p>
            <a:pPr indent="-171450" lvl="1" marL="628650" rtl="0" algn="l">
              <a:spcBef>
                <a:spcPts val="0"/>
              </a:spcBef>
              <a:spcAft>
                <a:spcPts val="0"/>
              </a:spcAft>
              <a:buClr>
                <a:schemeClr val="dk1"/>
              </a:buClr>
              <a:buSzPts val="1100"/>
              <a:buFont typeface="Arial"/>
              <a:buChar char="•"/>
            </a:pPr>
            <a:r>
              <a:rPr lang="en-US" sz="1100"/>
              <a:t>Region – US East (Ohio)</a:t>
            </a:r>
            <a:endParaRPr/>
          </a:p>
          <a:p>
            <a:pPr indent="-171450" lvl="1" marL="628650" rtl="0" algn="l">
              <a:spcBef>
                <a:spcPts val="0"/>
              </a:spcBef>
              <a:spcAft>
                <a:spcPts val="0"/>
              </a:spcAft>
              <a:buClr>
                <a:schemeClr val="dk1"/>
              </a:buClr>
              <a:buSzPts val="1100"/>
              <a:buFont typeface="Arial"/>
              <a:buChar char="•"/>
            </a:pPr>
            <a:r>
              <a:rPr lang="en-US" sz="1100"/>
              <a:t>Pricing – On-Demand Instance </a:t>
            </a:r>
            <a:endParaRPr/>
          </a:p>
          <a:p>
            <a:pPr indent="0" lvl="0" marL="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0" i="0" lang="en-US" sz="1100">
                <a:solidFill>
                  <a:schemeClr val="dk1"/>
                </a:solidFill>
                <a:latin typeface="Calibri"/>
                <a:ea typeface="Calibri"/>
                <a:cs typeface="Calibri"/>
                <a:sym typeface="Calibri"/>
              </a:rPr>
              <a:t>As you consider cost, do not forget to include the cost of labor. For example, keep in mind that with a standard Single-AZ Amazon RDS deployment—which is the basis of the example price reference—automated backups are provided.  With Amazon RDS, if a DB instance component failed and a user-initiated restore operation is required, you would have a restorable backup that you could use. If you run the database on Amazon EC2, you could configure an equally robust backup procedure for Microsoft SQL Server. However, it would take time, knowledge, and technical skill to build the solution. You would also need to pre-configure the solution </a:t>
            </a:r>
            <a:r>
              <a:rPr b="0" i="1" lang="en-US" sz="1100">
                <a:solidFill>
                  <a:schemeClr val="dk1"/>
                </a:solidFill>
                <a:latin typeface="Calibri"/>
                <a:ea typeface="Calibri"/>
                <a:cs typeface="Calibri"/>
                <a:sym typeface="Calibri"/>
              </a:rPr>
              <a:t>before</a:t>
            </a:r>
            <a:r>
              <a:rPr b="0" i="0" lang="en-US" sz="1100">
                <a:solidFill>
                  <a:schemeClr val="dk1"/>
                </a:solidFill>
                <a:latin typeface="Calibri"/>
                <a:ea typeface="Calibri"/>
                <a:cs typeface="Calibri"/>
                <a:sym typeface="Calibri"/>
              </a:rPr>
              <a:t> you encounter the situation where you need it. For these reasons, when you consider the needs of your deployments holistically, you might find that using Amazon RDS is less expensive than using Amazon EC2. However, if you have skilled database administrators on staff—and you also have very specific deployment requirements that make it preferable for you to have total control over all aspects of the deployment—you could use Amazon </a:t>
            </a:r>
            <a:r>
              <a:rPr lang="en-US" sz="1100"/>
              <a:t>EC2. In this case, you might find Amazon EC2 to be the more cost-effective solution.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rPr lang="en-US" sz="1050"/>
              <a:t>Introducing</a:t>
            </a:r>
            <a:r>
              <a:rPr lang="en-US" sz="1100"/>
              <a:t> Section 3</a:t>
            </a:r>
            <a:r>
              <a:rPr lang="en-US" sz="1050"/>
              <a:t>: Amazon EC2 cost optimization.</a:t>
            </a:r>
            <a:endParaRPr/>
          </a:p>
          <a:p>
            <a:pPr indent="0" lvl="0" marL="0" rtl="0" algn="l">
              <a:spcBef>
                <a:spcPts val="0"/>
              </a:spcBef>
              <a:spcAft>
                <a:spcPts val="0"/>
              </a:spcAft>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46:notes"/>
          <p:cNvSpPr txBox="1"/>
          <p:nvPr>
            <p:ph idx="1" type="body"/>
          </p:nvPr>
        </p:nvSpPr>
        <p:spPr>
          <a:xfrm>
            <a:off x="685800" y="4400550"/>
            <a:ext cx="5486400" cy="31615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offers different pricing models to choose from when you want to run EC2 instances. </a:t>
            </a:r>
            <a:endParaRPr b="0" sz="1100"/>
          </a:p>
          <a:p>
            <a:pPr indent="0" lvl="0" marL="0" rtl="0" algn="l">
              <a:spcBef>
                <a:spcPts val="600"/>
              </a:spcBef>
              <a:spcAft>
                <a:spcPts val="0"/>
              </a:spcAft>
              <a:buNone/>
            </a:pPr>
            <a:r>
              <a:rPr b="1" lang="en-US" sz="1100"/>
              <a:t>Per second billing</a:t>
            </a:r>
            <a:r>
              <a:rPr lang="en-US" sz="1100"/>
              <a:t> is only available for On-Demand Instances, Reserved Instances, and Spot Instances that run Amazon Linux or Ubuntu.</a:t>
            </a:r>
            <a:endParaRPr/>
          </a:p>
          <a:p>
            <a:pPr indent="0" lvl="0" marL="0" marR="0" rtl="0" algn="l">
              <a:lnSpc>
                <a:spcPct val="100000"/>
              </a:lnSpc>
              <a:spcBef>
                <a:spcPts val="600"/>
              </a:spcBef>
              <a:spcAft>
                <a:spcPts val="0"/>
              </a:spcAft>
              <a:buClr>
                <a:schemeClr val="dk1"/>
              </a:buClr>
              <a:buSzPts val="1100"/>
              <a:buFont typeface="Calibri"/>
              <a:buNone/>
            </a:pPr>
            <a:r>
              <a:rPr b="1" lang="en-US" sz="1100"/>
              <a:t>On-Demand </a:t>
            </a:r>
            <a:r>
              <a:rPr lang="en-US" sz="1100"/>
              <a:t>Instances are eligible for the </a:t>
            </a:r>
            <a:r>
              <a:rPr lang="en-US" sz="1100" u="sng">
                <a:solidFill>
                  <a:schemeClr val="hlink"/>
                </a:solidFill>
                <a:hlinkClick r:id="rId2"/>
              </a:rPr>
              <a:t>AWS Free Tier</a:t>
            </a:r>
            <a:r>
              <a:rPr lang="en-US" sz="1100"/>
              <a:t>. They have the lowest upfront cost and the most flexibility. There are no upfront commitments or long-term contracts. It is a good choice for applications with short-term, spiky, or unpredictable workloads. </a:t>
            </a:r>
            <a:endParaRPr/>
          </a:p>
          <a:p>
            <a:pPr indent="0" lvl="0" marL="0" marR="0" rtl="0" algn="l">
              <a:lnSpc>
                <a:spcPct val="100000"/>
              </a:lnSpc>
              <a:spcBef>
                <a:spcPts val="600"/>
              </a:spcBef>
              <a:spcAft>
                <a:spcPts val="0"/>
              </a:spcAft>
              <a:buClr>
                <a:schemeClr val="dk1"/>
              </a:buClr>
              <a:buSzPts val="1100"/>
              <a:buFont typeface="Calibri"/>
              <a:buNone/>
            </a:pPr>
            <a:r>
              <a:rPr b="1" lang="en-US" sz="1100"/>
              <a:t>Dedicated Hosts</a:t>
            </a:r>
            <a:r>
              <a:rPr lang="en-US" sz="1100"/>
              <a:t> are physical servers with instance capacity that is dedicated to your use. </a:t>
            </a:r>
            <a:r>
              <a:rPr b="0" lang="en-US" sz="1100"/>
              <a:t>They</a:t>
            </a:r>
            <a:r>
              <a:rPr lang="en-US" sz="1100"/>
              <a:t> enable you to use your existing per-socket, per-core, or per-VM software licenses, such as for Microsoft Windows or Microsoft SQL Server. </a:t>
            </a:r>
            <a:endParaRPr/>
          </a:p>
          <a:p>
            <a:pPr indent="0" lvl="0" marL="0" rtl="0" algn="l">
              <a:spcBef>
                <a:spcPts val="600"/>
              </a:spcBef>
              <a:spcAft>
                <a:spcPts val="0"/>
              </a:spcAft>
              <a:buNone/>
            </a:pPr>
            <a:r>
              <a:rPr b="1" lang="en-US" sz="1100"/>
              <a:t>Dedicated Instances </a:t>
            </a:r>
            <a:r>
              <a:rPr lang="en-US" sz="1100"/>
              <a:t>are instances that run in a virtual private cloud (VPC) on hardware that’s dedicated to a single customer. They are physically isolated at the host hardware level from instances that belong to other AWS accounts. </a:t>
            </a:r>
            <a:endParaRPr/>
          </a:p>
          <a:p>
            <a:pPr indent="0" lvl="0" marL="0" rtl="0" algn="l">
              <a:spcBef>
                <a:spcPts val="600"/>
              </a:spcBef>
              <a:spcAft>
                <a:spcPts val="0"/>
              </a:spcAft>
              <a:buNone/>
            </a:pPr>
            <a:r>
              <a:rPr b="1" lang="en-US" sz="1100"/>
              <a:t>Reserved Instance </a:t>
            </a:r>
            <a:r>
              <a:rPr lang="en-US" sz="1100"/>
              <a:t>enable you to reserve computing capacity for 1-year or 3-year term with lower hourly running costs. The discounted usage price is fixed for as long as you own the Reserved Instance. If you expect consistent, heavy use, they can provide substantial savings compared to On-Demand Instances.</a:t>
            </a:r>
            <a:endParaRPr/>
          </a:p>
          <a:p>
            <a:pPr indent="0" lvl="0" marL="0" rtl="0" algn="l">
              <a:spcBef>
                <a:spcPts val="600"/>
              </a:spcBef>
              <a:spcAft>
                <a:spcPts val="0"/>
              </a:spcAft>
              <a:buNone/>
            </a:pPr>
            <a:r>
              <a:rPr b="1" lang="en-US" sz="1100"/>
              <a:t>Scheduled Reserved Instances</a:t>
            </a:r>
            <a:r>
              <a:rPr lang="en-US" sz="1100"/>
              <a:t> enable you to purchase capacity reservations that recur on a daily, weekly, or monthly basis, with a specified duration, for a 1-year term. You pay for the time that the instances are scheduled, even if you do not use them. </a:t>
            </a:r>
            <a:endParaRPr/>
          </a:p>
          <a:p>
            <a:pPr indent="0" lvl="0" marL="0" rtl="0" algn="l">
              <a:spcBef>
                <a:spcPts val="600"/>
              </a:spcBef>
              <a:spcAft>
                <a:spcPts val="0"/>
              </a:spcAft>
              <a:buNone/>
            </a:pPr>
            <a:r>
              <a:rPr b="1" lang="en-US" sz="1100"/>
              <a:t>Spot Instances </a:t>
            </a:r>
            <a:r>
              <a:rPr lang="en-US" sz="1100"/>
              <a:t>enable you to bid on unused EC2 instances, which can lower your costs. The hourly price for a Spot Instance fluctuates depending on supply and demand. Your Spot Instance runs whenever your bid exceeds the current market price.</a:t>
            </a:r>
            <a:endParaRPr b="0" i="0" sz="1100">
              <a:solidFill>
                <a:schemeClr val="dk1"/>
              </a:solidFill>
              <a:latin typeface="Calibri"/>
              <a:ea typeface="Calibri"/>
              <a:cs typeface="Calibri"/>
              <a:sym typeface="Calibri"/>
            </a:endParaRPr>
          </a:p>
          <a:p>
            <a:pPr indent="0" lvl="0" marL="0" rtl="0" algn="l">
              <a:spcBef>
                <a:spcPts val="60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Each Amazon EC2 pricing model provides a different set of benefits. </a:t>
            </a:r>
            <a:endParaRPr/>
          </a:p>
          <a:p>
            <a:pPr indent="0" lvl="0" marL="0" marR="0" rtl="0" algn="l">
              <a:lnSpc>
                <a:spcPct val="100000"/>
              </a:lnSpc>
              <a:spcBef>
                <a:spcPts val="0"/>
              </a:spcBef>
              <a:spcAft>
                <a:spcPts val="0"/>
              </a:spcAft>
              <a:buClr>
                <a:schemeClr val="dk1"/>
              </a:buClr>
              <a:buSzPts val="1100"/>
              <a:buFont typeface="Calibri"/>
              <a:buNone/>
            </a:pPr>
            <a:r>
              <a:t/>
            </a:r>
            <a:endParaRPr b="1" sz="1100"/>
          </a:p>
          <a:p>
            <a:pPr indent="0" lvl="0" marL="0" marR="0" rtl="0" algn="l">
              <a:lnSpc>
                <a:spcPct val="100000"/>
              </a:lnSpc>
              <a:spcBef>
                <a:spcPts val="0"/>
              </a:spcBef>
              <a:spcAft>
                <a:spcPts val="0"/>
              </a:spcAft>
              <a:buClr>
                <a:schemeClr val="dk1"/>
              </a:buClr>
              <a:buSzPts val="1100"/>
              <a:buFont typeface="Calibri"/>
              <a:buNone/>
            </a:pPr>
            <a:r>
              <a:rPr b="1" lang="en-US" sz="1100"/>
              <a:t>On-Demand Instances </a:t>
            </a:r>
            <a:r>
              <a:rPr lang="en-US" sz="1100"/>
              <a:t>offer the most flexibility, with no long-term contract and low rates.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b="1" i="0" lang="en-US" sz="1100">
                <a:solidFill>
                  <a:schemeClr val="dk1"/>
                </a:solidFill>
                <a:latin typeface="Calibri"/>
                <a:ea typeface="Calibri"/>
                <a:cs typeface="Calibri"/>
                <a:sym typeface="Calibri"/>
              </a:rPr>
              <a:t>Spot Instances</a:t>
            </a:r>
            <a:r>
              <a:rPr b="0" i="0" lang="en-US" sz="1100">
                <a:solidFill>
                  <a:schemeClr val="dk1"/>
                </a:solidFill>
                <a:latin typeface="Calibri"/>
                <a:ea typeface="Calibri"/>
                <a:cs typeface="Calibri"/>
                <a:sym typeface="Calibri"/>
              </a:rPr>
              <a:t> provide large scale at a significantly discounted price.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rtl="0" algn="l">
              <a:spcBef>
                <a:spcPts val="0"/>
              </a:spcBef>
              <a:spcAft>
                <a:spcPts val="0"/>
              </a:spcAft>
              <a:buNone/>
            </a:pPr>
            <a:r>
              <a:rPr b="1" lang="en-US" sz="1100"/>
              <a:t>Reserved Instances</a:t>
            </a:r>
            <a:r>
              <a:rPr lang="en-US" sz="1100"/>
              <a:t> are a good choice if </a:t>
            </a:r>
            <a:r>
              <a:rPr b="0" i="0" lang="en-US" sz="1100">
                <a:solidFill>
                  <a:schemeClr val="dk1"/>
                </a:solidFill>
                <a:latin typeface="Calibri"/>
                <a:ea typeface="Calibri"/>
                <a:cs typeface="Calibri"/>
                <a:sym typeface="Calibri"/>
              </a:rPr>
              <a:t>you have predictable or steady-state compute needs (for example, an instance that you know you want to keep running most or all of the time for months or years).</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b="1" i="0" lang="en-US" sz="1100">
                <a:solidFill>
                  <a:schemeClr val="dk1"/>
                </a:solidFill>
                <a:latin typeface="Calibri"/>
                <a:ea typeface="Calibri"/>
                <a:cs typeface="Calibri"/>
                <a:sym typeface="Calibri"/>
              </a:rPr>
              <a:t>Dedicated Hosts</a:t>
            </a:r>
            <a:r>
              <a:rPr b="0" i="0" lang="en-US" sz="1100">
                <a:solidFill>
                  <a:schemeClr val="dk1"/>
                </a:solidFill>
                <a:latin typeface="Calibri"/>
                <a:ea typeface="Calibri"/>
                <a:cs typeface="Calibri"/>
                <a:sym typeface="Calibri"/>
              </a:rPr>
              <a:t> are a good choice when you have licensing restrictions for the software you want to run on Amazon EC2, or when you have specific compliance or regulatory requirements that preclude you from using the other deployment options.</a:t>
            </a:r>
            <a:endParaRPr sz="1100">
              <a:solidFill>
                <a:srgbClr val="323232"/>
              </a:solidFill>
            </a:endParaRPr>
          </a:p>
          <a:p>
            <a:pPr indent="0" lvl="0" marL="0" rtl="0" algn="l">
              <a:spcBef>
                <a:spcPts val="0"/>
              </a:spcBef>
              <a:spcAft>
                <a:spcPts val="0"/>
              </a:spcAft>
              <a:buNone/>
            </a:pPr>
            <a:r>
              <a:rPr lang="en-US" sz="1100"/>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48:notes"/>
          <p:cNvSpPr txBox="1"/>
          <p:nvPr>
            <p:ph idx="1" type="body"/>
          </p:nvPr>
        </p:nvSpPr>
        <p:spPr>
          <a:xfrm>
            <a:off x="685800" y="4400550"/>
            <a:ext cx="5486400" cy="3847338"/>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0"/>
              </a:spcAft>
              <a:buNone/>
            </a:pPr>
            <a:r>
              <a:rPr lang="en-US" sz="1100"/>
              <a:t>Here is a review of some use cases for the various pricing options.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On-Demand Instance</a:t>
            </a:r>
            <a:r>
              <a:rPr lang="en-US" sz="1100"/>
              <a:t> pricing works well for spiky workloads or if you only need to test or run an application for a short time (for example, during application development or testing). Sometimes, your workloads are unpredictable, and On-Demand Instances are a good choice for these cases.</a:t>
            </a:r>
            <a:endParaRPr/>
          </a:p>
          <a:p>
            <a:pPr indent="0" lvl="0" marL="0" rtl="0" algn="l">
              <a:spcBef>
                <a:spcPts val="1200"/>
              </a:spcBef>
              <a:spcAft>
                <a:spcPts val="0"/>
              </a:spcAft>
              <a:buNone/>
            </a:pPr>
            <a:r>
              <a:t/>
            </a:r>
            <a:endParaRPr b="1" sz="1100"/>
          </a:p>
          <a:p>
            <a:pPr indent="0" lvl="0" marL="0" rtl="0" algn="l">
              <a:spcBef>
                <a:spcPts val="0"/>
              </a:spcBef>
              <a:spcAft>
                <a:spcPts val="0"/>
              </a:spcAft>
              <a:buNone/>
            </a:pPr>
            <a:r>
              <a:rPr b="1" lang="en-US" sz="1100"/>
              <a:t>Spot Instances </a:t>
            </a:r>
            <a:r>
              <a:rPr lang="en-US" sz="1100"/>
              <a:t>are a good choice if your applications can tolerate interruption with a 2-minute warning notification. </a:t>
            </a:r>
            <a:r>
              <a:rPr b="0" i="0" lang="en-US" sz="1100">
                <a:solidFill>
                  <a:schemeClr val="dk1"/>
                </a:solidFill>
              </a:rPr>
              <a:t>By default, instances are terminated, but you can configure them to stop or hibernate instead. Common use cases include fault-tolerant applications such as web servers, API backends</a:t>
            </a:r>
            <a:r>
              <a:rPr lang="en-US" sz="1100"/>
              <a:t>, and big data processing. Workloads that constantly save data to persistent storage (such as Amazon S3) are also good candidates.</a:t>
            </a:r>
            <a:endParaRPr b="0" i="0" sz="1100">
              <a:solidFill>
                <a:schemeClr val="dk1"/>
              </a:solidFill>
            </a:endParaRPr>
          </a:p>
          <a:p>
            <a:pPr indent="0" lvl="0" marL="0" rtl="0" algn="l">
              <a:spcBef>
                <a:spcPts val="0"/>
              </a:spcBef>
              <a:spcAft>
                <a:spcPts val="0"/>
              </a:spcAft>
              <a:buNone/>
            </a:pPr>
            <a:r>
              <a:t/>
            </a:r>
            <a:endParaRPr b="0" i="0" sz="1100">
              <a:solidFill>
                <a:schemeClr val="dk1"/>
              </a:solidFill>
            </a:endParaRPr>
          </a:p>
          <a:p>
            <a:pPr indent="0" lvl="0" marL="0" rtl="0" algn="l">
              <a:spcBef>
                <a:spcPts val="0"/>
              </a:spcBef>
              <a:spcAft>
                <a:spcPts val="0"/>
              </a:spcAft>
              <a:buNone/>
            </a:pPr>
            <a:r>
              <a:rPr b="1" lang="en-US" sz="1100">
                <a:solidFill>
                  <a:schemeClr val="dk1"/>
                </a:solidFill>
              </a:rPr>
              <a:t>Reserved Instances </a:t>
            </a:r>
            <a:r>
              <a:rPr lang="en-US" sz="1100"/>
              <a:t>are a good choice </a:t>
            </a:r>
            <a:r>
              <a:rPr lang="en-US" sz="1100">
                <a:solidFill>
                  <a:schemeClr val="dk1"/>
                </a:solidFill>
              </a:rPr>
              <a:t>when you have long-term workloads with predictable usage patterns, such as servers that you know you will want to run in a consistent way over many months.</a:t>
            </a:r>
            <a:endParaRPr sz="1100">
              <a:solidFill>
                <a:srgbClr val="323232"/>
              </a:solidFill>
            </a:endParaRPr>
          </a:p>
          <a:p>
            <a:pPr indent="0" lvl="0" marL="0" rtl="0" algn="l">
              <a:spcBef>
                <a:spcPts val="0"/>
              </a:spcBef>
              <a:spcAft>
                <a:spcPts val="0"/>
              </a:spcAft>
              <a:buNone/>
            </a:pPr>
            <a:r>
              <a:t/>
            </a:r>
            <a:endParaRPr b="1" sz="1100">
              <a:solidFill>
                <a:srgbClr val="323232"/>
              </a:solidFill>
            </a:endParaRPr>
          </a:p>
          <a:p>
            <a:pPr indent="0" lvl="0" marL="0" rtl="0" algn="l">
              <a:spcBef>
                <a:spcPts val="0"/>
              </a:spcBef>
              <a:spcAft>
                <a:spcPts val="0"/>
              </a:spcAft>
              <a:buNone/>
            </a:pPr>
            <a:r>
              <a:rPr b="1" lang="en-US" sz="1100">
                <a:solidFill>
                  <a:srgbClr val="323232"/>
                </a:solidFill>
              </a:rPr>
              <a:t>Dedicated Hosts </a:t>
            </a:r>
            <a:r>
              <a:rPr lang="en-US" sz="1100"/>
              <a:t>are a good choice when you have existing per-socket, per-core, or per-VM software licenses, or when you must address specific corporate compliance and regulatory requirements.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To optimize costs, you must consider four consistent, powerful drivers: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Right-size</a:t>
            </a:r>
            <a:r>
              <a:rPr lang="en-US" sz="1100">
                <a:solidFill>
                  <a:schemeClr val="dk1"/>
                </a:solidFill>
                <a:latin typeface="Calibri"/>
                <a:ea typeface="Calibri"/>
                <a:cs typeface="Calibri"/>
                <a:sym typeface="Calibri"/>
              </a:rPr>
              <a:t> – Choose the right balance of instance types. Notice when servers can be either sized down or turned off, and still meet your performance requirements.</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Increase elasticity</a:t>
            </a:r>
            <a:r>
              <a:rPr lang="en-US" sz="1100">
                <a:solidFill>
                  <a:schemeClr val="dk1"/>
                </a:solidFill>
                <a:latin typeface="Calibri"/>
                <a:ea typeface="Calibri"/>
                <a:cs typeface="Calibri"/>
                <a:sym typeface="Calibri"/>
              </a:rPr>
              <a:t> – Design your deployments to reduce the amount of server capacity that is idle by implementing deployments that are elastic, such as deployments that use automatic scaling to handle peak loads.</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Optimal pricing model </a:t>
            </a:r>
            <a:r>
              <a:rPr lang="en-US" sz="1100">
                <a:solidFill>
                  <a:schemeClr val="dk1"/>
                </a:solidFill>
                <a:latin typeface="Calibri"/>
                <a:ea typeface="Calibri"/>
                <a:cs typeface="Calibri"/>
                <a:sym typeface="Calibri"/>
              </a:rPr>
              <a:t>– Recognize the available pricing options. Analyze your usage patterns so that you can run EC2 instances with the right mix of pricing options.</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Optimize storage choices </a:t>
            </a:r>
            <a:r>
              <a:rPr lang="en-US" sz="1100">
                <a:solidFill>
                  <a:schemeClr val="dk1"/>
                </a:solidFill>
                <a:latin typeface="Calibri"/>
                <a:ea typeface="Calibri"/>
                <a:cs typeface="Calibri"/>
                <a:sym typeface="Calibri"/>
              </a:rPr>
              <a:t>– Analyze the storage requirements of your deployments. Reduce unused storage overhead when possible, and choose less expensive storage options if they can still meet your requirements for storage performance.</a:t>
            </a:r>
            <a:endParaRPr b="1"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5:notes"/>
          <p:cNvSpPr txBox="1"/>
          <p:nvPr>
            <p:ph idx="1" type="body"/>
          </p:nvPr>
        </p:nvSpPr>
        <p:spPr>
          <a:xfrm>
            <a:off x="685800" y="4400550"/>
            <a:ext cx="5486400" cy="36736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100"/>
              <a:t>Amazon Web Services (AWS) offers many compute services. Here is a brief summary of what each compute service offers:</a:t>
            </a:r>
            <a:endParaRPr/>
          </a:p>
          <a:p>
            <a:pPr indent="0" lvl="0" marL="0" rtl="0" algn="l">
              <a:lnSpc>
                <a:spcPct val="100000"/>
              </a:lnSpc>
              <a:spcBef>
                <a:spcPts val="0"/>
              </a:spcBef>
              <a:spcAft>
                <a:spcPts val="0"/>
              </a:spcAft>
              <a:buNone/>
            </a:pPr>
            <a:r>
              <a:t/>
            </a:r>
            <a:endParaRPr sz="1100"/>
          </a:p>
          <a:p>
            <a:pPr indent="-171450" lvl="0" marL="171450" rtl="0" algn="l">
              <a:lnSpc>
                <a:spcPct val="100000"/>
              </a:lnSpc>
              <a:spcBef>
                <a:spcPts val="0"/>
              </a:spcBef>
              <a:spcAft>
                <a:spcPts val="0"/>
              </a:spcAft>
              <a:buClr>
                <a:schemeClr val="dk1"/>
              </a:buClr>
              <a:buSzPts val="1100"/>
              <a:buFont typeface="Arial"/>
              <a:buChar char="•"/>
            </a:pPr>
            <a:r>
              <a:rPr b="1" lang="en-US" sz="1100"/>
              <a:t>Amazon Elastic Compute Cloud</a:t>
            </a:r>
            <a:r>
              <a:rPr b="0" lang="en-US" sz="1100"/>
              <a:t> </a:t>
            </a:r>
            <a:r>
              <a:rPr b="1" lang="en-US" sz="1100"/>
              <a:t>(Amazon EC2) </a:t>
            </a:r>
            <a:r>
              <a:rPr lang="en-US" sz="1100"/>
              <a:t>provides resizable virtual machines.</a:t>
            </a:r>
            <a:endParaRPr/>
          </a:p>
          <a:p>
            <a:pPr indent="-171450" lvl="0" marL="171450" rtl="0" algn="l">
              <a:lnSpc>
                <a:spcPct val="100000"/>
              </a:lnSpc>
              <a:spcBef>
                <a:spcPts val="0"/>
              </a:spcBef>
              <a:spcAft>
                <a:spcPts val="0"/>
              </a:spcAft>
              <a:buClr>
                <a:schemeClr val="dk1"/>
              </a:buClr>
              <a:buSzPts val="1100"/>
              <a:buFont typeface="Arial"/>
              <a:buChar char="•"/>
            </a:pPr>
            <a:r>
              <a:rPr b="1" lang="en-US" sz="1100"/>
              <a:t>Amazon EC2 Auto Scaling</a:t>
            </a:r>
            <a:r>
              <a:rPr lang="en-US" sz="1100"/>
              <a:t> supports application availability by </a:t>
            </a:r>
            <a:r>
              <a:rPr b="0" i="0" lang="en-US" sz="1100">
                <a:solidFill>
                  <a:schemeClr val="dk1"/>
                </a:solidFill>
                <a:latin typeface="Calibri"/>
                <a:ea typeface="Calibri"/>
                <a:cs typeface="Calibri"/>
                <a:sym typeface="Calibri"/>
              </a:rPr>
              <a:t>allowing you to define conditions that will automatically launch or terminate EC2 instances.</a:t>
            </a:r>
            <a:endParaRPr sz="1100"/>
          </a:p>
          <a:p>
            <a:pPr indent="-171450" lvl="0" marL="171450" rtl="0" algn="l">
              <a:lnSpc>
                <a:spcPct val="100000"/>
              </a:lnSpc>
              <a:spcBef>
                <a:spcPts val="0"/>
              </a:spcBef>
              <a:spcAft>
                <a:spcPts val="0"/>
              </a:spcAft>
              <a:buClr>
                <a:schemeClr val="dk1"/>
              </a:buClr>
              <a:buSzPts val="1100"/>
              <a:buFont typeface="Arial"/>
              <a:buChar char="•"/>
            </a:pPr>
            <a:r>
              <a:rPr b="1" lang="en-US" sz="1100"/>
              <a:t>Amazon Elastic Container Registry</a:t>
            </a:r>
            <a:r>
              <a:rPr lang="en-US" sz="1100"/>
              <a:t> </a:t>
            </a:r>
            <a:r>
              <a:rPr b="1" lang="en-US" sz="1100"/>
              <a:t>(Amazon ECR) </a:t>
            </a:r>
            <a:r>
              <a:rPr lang="en-US" sz="1100"/>
              <a:t>is used to store and retrieve Docker images. </a:t>
            </a:r>
            <a:endParaRPr/>
          </a:p>
          <a:p>
            <a:pPr indent="-171450" lvl="0" marL="171450" rtl="0" algn="l">
              <a:lnSpc>
                <a:spcPct val="100000"/>
              </a:lnSpc>
              <a:spcBef>
                <a:spcPts val="0"/>
              </a:spcBef>
              <a:spcAft>
                <a:spcPts val="0"/>
              </a:spcAft>
              <a:buClr>
                <a:schemeClr val="dk1"/>
              </a:buClr>
              <a:buSzPts val="1100"/>
              <a:buFont typeface="Arial"/>
              <a:buChar char="•"/>
            </a:pPr>
            <a:r>
              <a:rPr b="1" lang="en-US" sz="1100"/>
              <a:t>Amazon Elastic Container Service (Amazon ECS) </a:t>
            </a:r>
            <a:r>
              <a:rPr lang="en-US" sz="1100"/>
              <a:t>is a container orchestration service that supports Docker.</a:t>
            </a:r>
            <a:endParaRPr/>
          </a:p>
          <a:p>
            <a:pPr indent="-171450" lvl="0" marL="171450" rtl="0" algn="l">
              <a:lnSpc>
                <a:spcPct val="100000"/>
              </a:lnSpc>
              <a:spcBef>
                <a:spcPts val="0"/>
              </a:spcBef>
              <a:spcAft>
                <a:spcPts val="0"/>
              </a:spcAft>
              <a:buClr>
                <a:schemeClr val="dk1"/>
              </a:buClr>
              <a:buSzPts val="1100"/>
              <a:buFont typeface="Arial"/>
              <a:buChar char="•"/>
            </a:pPr>
            <a:r>
              <a:rPr b="1" lang="en-US" sz="1100"/>
              <a:t>VMware Cloud on AWS</a:t>
            </a:r>
            <a:r>
              <a:rPr lang="en-US" sz="1100"/>
              <a:t> enables you to provision a hybrid cloud without custom hardware.</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Elastic Beanstalk</a:t>
            </a:r>
            <a:r>
              <a:rPr lang="en-US" sz="1100"/>
              <a:t> provides a simple way to run and manage web applications.</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Lambda </a:t>
            </a:r>
            <a:r>
              <a:rPr lang="en-US" sz="1100"/>
              <a:t>is a serverless compute solution. You pay only for the compute time that you use.</a:t>
            </a:r>
            <a:endParaRPr/>
          </a:p>
          <a:p>
            <a:pPr indent="-171450" lvl="0" marL="171450" rtl="0" algn="l">
              <a:lnSpc>
                <a:spcPct val="100000"/>
              </a:lnSpc>
              <a:spcBef>
                <a:spcPts val="0"/>
              </a:spcBef>
              <a:spcAft>
                <a:spcPts val="0"/>
              </a:spcAft>
              <a:buClr>
                <a:schemeClr val="dk1"/>
              </a:buClr>
              <a:buSzPts val="1100"/>
              <a:buFont typeface="Arial"/>
              <a:buChar char="•"/>
            </a:pPr>
            <a:r>
              <a:rPr b="1" lang="en-US" sz="1100"/>
              <a:t>Amazon Elastic Kubernetes Service (Amazon EKS) </a:t>
            </a:r>
            <a:r>
              <a:rPr b="0" lang="en-US" sz="1100"/>
              <a:t>enables </a:t>
            </a:r>
            <a:r>
              <a:rPr lang="en-US" sz="1100"/>
              <a:t>you to run managed Kubernetes on AWS.</a:t>
            </a:r>
            <a:endParaRPr/>
          </a:p>
          <a:p>
            <a:pPr indent="-171450" lvl="0" marL="171450" rtl="0" algn="l">
              <a:lnSpc>
                <a:spcPct val="100000"/>
              </a:lnSpc>
              <a:spcBef>
                <a:spcPts val="0"/>
              </a:spcBef>
              <a:spcAft>
                <a:spcPts val="0"/>
              </a:spcAft>
              <a:buClr>
                <a:schemeClr val="dk1"/>
              </a:buClr>
              <a:buSzPts val="1100"/>
              <a:buFont typeface="Arial"/>
              <a:buChar char="•"/>
            </a:pPr>
            <a:r>
              <a:rPr b="1" lang="en-US" sz="1100"/>
              <a:t>Amazon Lightsail </a:t>
            </a:r>
            <a:r>
              <a:rPr lang="en-US" sz="1100"/>
              <a:t>provides a simple-to-use service for building an application or website.</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Batch</a:t>
            </a:r>
            <a:r>
              <a:rPr lang="en-US" sz="1100"/>
              <a:t> provides a tool for running batch jobs at any scale.</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Fargate </a:t>
            </a:r>
            <a:r>
              <a:rPr lang="en-US" sz="1100"/>
              <a:t>provides a way to run containers that reduce the need for you to manage servers or clusters.</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Outposts </a:t>
            </a:r>
            <a:r>
              <a:rPr lang="en-US" sz="1100"/>
              <a:t>provides a way to run select AWS services in your on-premises data center.</a:t>
            </a:r>
            <a:endParaRPr/>
          </a:p>
          <a:p>
            <a:pPr indent="-171450" lvl="0" marL="171450" rtl="0" algn="l">
              <a:lnSpc>
                <a:spcPct val="100000"/>
              </a:lnSpc>
              <a:spcBef>
                <a:spcPts val="0"/>
              </a:spcBef>
              <a:spcAft>
                <a:spcPts val="0"/>
              </a:spcAft>
              <a:buClr>
                <a:schemeClr val="dk1"/>
              </a:buClr>
              <a:buSzPts val="1100"/>
              <a:buFont typeface="Arial"/>
              <a:buChar char="•"/>
            </a:pPr>
            <a:r>
              <a:rPr b="1" lang="en-US" sz="1100"/>
              <a:t>AWS Serverless Application Repository </a:t>
            </a:r>
            <a:r>
              <a:rPr lang="en-US" sz="1100"/>
              <a:t>provides a way to discover, deploy, and publish serverless applications.</a:t>
            </a:r>
            <a:endParaRPr/>
          </a:p>
          <a:p>
            <a:pPr indent="-101600" lvl="0" marL="171450" rtl="0" algn="l">
              <a:lnSpc>
                <a:spcPct val="100000"/>
              </a:lnSpc>
              <a:spcBef>
                <a:spcPts val="0"/>
              </a:spcBef>
              <a:spcAft>
                <a:spcPts val="0"/>
              </a:spcAft>
              <a:buClr>
                <a:schemeClr val="dk1"/>
              </a:buClr>
              <a:buSzPts val="1100"/>
              <a:buFont typeface="Arial"/>
              <a:buNone/>
            </a:pPr>
            <a:r>
              <a:t/>
            </a:r>
            <a:endParaRPr sz="1100"/>
          </a:p>
          <a:p>
            <a:pPr indent="0" lvl="0" marL="0" rtl="0" algn="l">
              <a:lnSpc>
                <a:spcPct val="100000"/>
              </a:lnSpc>
              <a:spcBef>
                <a:spcPts val="0"/>
              </a:spcBef>
              <a:spcAft>
                <a:spcPts val="0"/>
              </a:spcAft>
              <a:buClr>
                <a:schemeClr val="dk1"/>
              </a:buClr>
              <a:buSzPts val="1100"/>
              <a:buFont typeface="Arial"/>
              <a:buNone/>
            </a:pPr>
            <a:r>
              <a:rPr lang="en-US" sz="1100"/>
              <a:t>This module will discuss details of the services that are highlighted on the slide. </a:t>
            </a:r>
            <a:endParaRPr/>
          </a:p>
          <a:p>
            <a:pPr indent="0" lvl="0" marL="0" rtl="0" algn="l">
              <a:lnSpc>
                <a:spcPct val="100000"/>
              </a:lnSpc>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First, consider right-sizing. AWS offers approximately 60 instance types and sizes. The wide choice of options enables customers to select the instance that best fits their workload. It can be difficult to know where to start and what </a:t>
            </a:r>
            <a:r>
              <a:rPr lang="en-US" sz="1100"/>
              <a:t>instance choice will prove to be the </a:t>
            </a:r>
            <a:r>
              <a:rPr lang="en-US" sz="1100">
                <a:solidFill>
                  <a:schemeClr val="dk1"/>
                </a:solidFill>
                <a:latin typeface="Calibri"/>
                <a:ea typeface="Calibri"/>
                <a:cs typeface="Calibri"/>
                <a:sym typeface="Calibri"/>
              </a:rPr>
              <a:t>best, from both a technical perspective and a cost perspective. </a:t>
            </a:r>
            <a:r>
              <a:rPr b="1" lang="en-US" sz="1100">
                <a:solidFill>
                  <a:schemeClr val="dk1"/>
                </a:solidFill>
                <a:latin typeface="Calibri"/>
                <a:ea typeface="Calibri"/>
                <a:cs typeface="Calibri"/>
                <a:sym typeface="Calibri"/>
              </a:rPr>
              <a:t>Right-sizing</a:t>
            </a:r>
            <a:r>
              <a:rPr lang="en-US" sz="1100">
                <a:solidFill>
                  <a:schemeClr val="dk1"/>
                </a:solidFill>
                <a:latin typeface="Calibri"/>
                <a:ea typeface="Calibri"/>
                <a:cs typeface="Calibri"/>
                <a:sym typeface="Calibri"/>
              </a:rPr>
              <a:t> is the process of reviewing deployed resources and looking for opportunities to downsize when possible. </a:t>
            </a:r>
            <a:endParaRPr/>
          </a:p>
          <a:p>
            <a:pPr indent="0" lvl="0" marL="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100">
                <a:latin typeface="Calibri"/>
                <a:ea typeface="Calibri"/>
                <a:cs typeface="Calibri"/>
                <a:sym typeface="Calibri"/>
              </a:rPr>
              <a:t>To right-size:</a:t>
            </a:r>
            <a:endParaRPr/>
          </a:p>
          <a:p>
            <a:pPr indent="0" lvl="0" marL="0" rtl="0" algn="l">
              <a:spcBef>
                <a:spcPts val="0"/>
              </a:spcBef>
              <a:spcAft>
                <a:spcPts val="0"/>
              </a:spcAft>
              <a:buClr>
                <a:schemeClr val="dk1"/>
              </a:buClr>
              <a:buSzPts val="1100"/>
              <a:buFont typeface="Arial"/>
              <a:buNone/>
            </a:pPr>
            <a:r>
              <a:t/>
            </a:r>
            <a:endParaRPr b="1" sz="1100">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1" lang="en-US" sz="1100">
                <a:latin typeface="Calibri"/>
                <a:ea typeface="Calibri"/>
                <a:cs typeface="Calibri"/>
                <a:sym typeface="Calibri"/>
              </a:rPr>
              <a:t>Select</a:t>
            </a:r>
            <a:r>
              <a:rPr lang="en-US" sz="1100">
                <a:latin typeface="Calibri"/>
                <a:ea typeface="Calibri"/>
                <a:cs typeface="Calibri"/>
                <a:sym typeface="Calibri"/>
              </a:rPr>
              <a:t> the cheapest instance available that still meets your performance requirements. </a:t>
            </a:r>
            <a:endParaRPr sz="1100">
              <a:solidFill>
                <a:schemeClr val="dk1"/>
              </a:solidFill>
              <a:latin typeface="Calibri"/>
              <a:ea typeface="Calibri"/>
              <a:cs typeface="Calibri"/>
              <a:sym typeface="Calibri"/>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b="1" lang="en-US" sz="1100">
                <a:latin typeface="Calibri"/>
                <a:ea typeface="Calibri"/>
                <a:cs typeface="Calibri"/>
                <a:sym typeface="Calibri"/>
              </a:rPr>
              <a:t>Review</a:t>
            </a:r>
            <a:r>
              <a:rPr lang="en-US" sz="1100">
                <a:latin typeface="Calibri"/>
                <a:ea typeface="Calibri"/>
                <a:cs typeface="Calibri"/>
                <a:sym typeface="Calibri"/>
              </a:rPr>
              <a:t> CPU, RAM, storage, and network utilization to identify instances that could be downsized. Y</a:t>
            </a:r>
            <a:r>
              <a:rPr lang="en-US" sz="1100">
                <a:solidFill>
                  <a:schemeClr val="dk1"/>
                </a:solidFill>
                <a:latin typeface="Calibri"/>
                <a:ea typeface="Calibri"/>
                <a:cs typeface="Calibri"/>
                <a:sym typeface="Calibri"/>
              </a:rPr>
              <a:t>ou might want to provision a variety of instance types and sizes in a test environment, and then test your application on those different test deployments to identify which instances offer the best performance-to-cost ratio. For right-sizing, use </a:t>
            </a:r>
            <a:r>
              <a:rPr lang="en-US" sz="1100"/>
              <a:t>techniques such as </a:t>
            </a:r>
            <a:r>
              <a:rPr lang="en-US" sz="1100">
                <a:solidFill>
                  <a:schemeClr val="dk1"/>
                </a:solidFill>
                <a:latin typeface="Calibri"/>
                <a:ea typeface="Calibri"/>
                <a:cs typeface="Calibri"/>
                <a:sym typeface="Calibri"/>
              </a:rPr>
              <a:t>load testing to your advantage.</a:t>
            </a:r>
            <a:endParaRPr/>
          </a:p>
          <a:p>
            <a:pPr indent="-101600" lvl="0" marL="171450" marR="0" rtl="0" algn="l">
              <a:lnSpc>
                <a:spcPct val="100000"/>
              </a:lnSpc>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1" lang="en-US" sz="1100">
                <a:latin typeface="Calibri"/>
                <a:ea typeface="Calibri"/>
                <a:cs typeface="Calibri"/>
                <a:sym typeface="Calibri"/>
              </a:rPr>
              <a:t>Use</a:t>
            </a:r>
            <a:r>
              <a:rPr lang="en-US" sz="1100">
                <a:latin typeface="Calibri"/>
                <a:ea typeface="Calibri"/>
                <a:cs typeface="Calibri"/>
                <a:sym typeface="Calibri"/>
              </a:rPr>
              <a:t> Amazon CloudWatch metrics and set up custom metrics. A metric represents a time-ordered set of values that are published to CloudWatch (for example, the CPU usage of a particular EC2 instance). Data points can come from any application or business activity for which you collect data. </a:t>
            </a:r>
            <a:endParaRPr sz="1100"/>
          </a:p>
          <a:p>
            <a:pPr indent="0" lvl="0" marL="0" rtl="0" algn="l">
              <a:spcBef>
                <a:spcPts val="0"/>
              </a:spcBef>
              <a:spcAft>
                <a:spcPts val="0"/>
              </a:spcAft>
              <a:buNone/>
            </a:pPr>
            <a:r>
              <a:t/>
            </a:r>
            <a:endParaRPr b="1"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One form of </a:t>
            </a:r>
            <a:r>
              <a:rPr b="1" lang="en-US" sz="1100">
                <a:solidFill>
                  <a:schemeClr val="dk1"/>
                </a:solidFill>
                <a:latin typeface="Calibri"/>
                <a:ea typeface="Calibri"/>
                <a:cs typeface="Calibri"/>
                <a:sym typeface="Calibri"/>
              </a:rPr>
              <a:t>elasticity</a:t>
            </a:r>
            <a:r>
              <a:rPr lang="en-US" sz="1100">
                <a:solidFill>
                  <a:schemeClr val="dk1"/>
                </a:solidFill>
                <a:latin typeface="Calibri"/>
                <a:ea typeface="Calibri"/>
                <a:cs typeface="Calibri"/>
                <a:sym typeface="Calibri"/>
              </a:rPr>
              <a:t> is to </a:t>
            </a:r>
            <a:r>
              <a:rPr lang="en-US" sz="1100"/>
              <a:t>create, start, or </a:t>
            </a:r>
            <a:r>
              <a:rPr lang="en-US" sz="1100">
                <a:solidFill>
                  <a:schemeClr val="dk1"/>
                </a:solidFill>
                <a:latin typeface="Calibri"/>
                <a:ea typeface="Calibri"/>
                <a:cs typeface="Calibri"/>
                <a:sym typeface="Calibri"/>
              </a:rPr>
              <a:t>use EC2 instances when they are needed, but then to turn them off when they are not in use. </a:t>
            </a:r>
            <a:r>
              <a:rPr lang="en-US" sz="1100"/>
              <a:t>Elasticity</a:t>
            </a:r>
            <a:r>
              <a:rPr lang="en-US" sz="1100">
                <a:solidFill>
                  <a:schemeClr val="dk1"/>
                </a:solidFill>
                <a:latin typeface="Calibri"/>
                <a:ea typeface="Calibri"/>
                <a:cs typeface="Calibri"/>
                <a:sym typeface="Calibri"/>
              </a:rPr>
              <a:t> is one of the central tenets of the cloud, but customers often go through a learning process to operationalize elasticity to drive cost savings.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easiest way for large customers to embrace elasticity is to look for resources that look like good candidates for stopping or hibernating, such as non-production environments, development workloads, or test workloads. For example, if you run development or test workloads in a single time zone, you can easily turn off those instances outside of business hours</a:t>
            </a:r>
            <a:r>
              <a:rPr b="1" lang="en-US" sz="1100">
                <a:solidFill>
                  <a:schemeClr val="dk1"/>
                </a:solidFill>
                <a:latin typeface="Calibri"/>
                <a:ea typeface="Calibri"/>
                <a:cs typeface="Calibri"/>
                <a:sym typeface="Calibri"/>
              </a:rPr>
              <a:t> </a:t>
            </a:r>
            <a:r>
              <a:rPr lang="en-US" sz="1100">
                <a:solidFill>
                  <a:schemeClr val="dk1"/>
                </a:solidFill>
                <a:latin typeface="Calibri"/>
                <a:ea typeface="Calibri"/>
                <a:cs typeface="Calibri"/>
                <a:sym typeface="Calibri"/>
              </a:rPr>
              <a:t>and thus reduce runtime costs by perhaps </a:t>
            </a:r>
            <a:r>
              <a:rPr lang="en-US" sz="1100"/>
              <a:t>65</a:t>
            </a:r>
            <a:r>
              <a:rPr lang="en-US" sz="1100">
                <a:solidFill>
                  <a:schemeClr val="dk1"/>
                </a:solidFill>
                <a:latin typeface="Calibri"/>
                <a:ea typeface="Calibri"/>
                <a:cs typeface="Calibri"/>
                <a:sym typeface="Calibri"/>
              </a:rPr>
              <a:t> percent. </a:t>
            </a:r>
            <a:r>
              <a:rPr lang="en-US" sz="1100"/>
              <a:t>The concept is similar to why </a:t>
            </a:r>
            <a:r>
              <a:rPr lang="en-US" sz="1100">
                <a:solidFill>
                  <a:schemeClr val="dk1"/>
                </a:solidFill>
                <a:latin typeface="Calibri"/>
                <a:ea typeface="Calibri"/>
                <a:cs typeface="Calibri"/>
                <a:sym typeface="Calibri"/>
              </a:rPr>
              <a:t>there is a light switch next to the door, and why most offices encourage employees </a:t>
            </a:r>
            <a:r>
              <a:rPr i="1" lang="en-US" sz="1100">
                <a:solidFill>
                  <a:schemeClr val="dk1"/>
                </a:solidFill>
                <a:latin typeface="Calibri"/>
                <a:ea typeface="Calibri"/>
                <a:cs typeface="Calibri"/>
                <a:sym typeface="Calibri"/>
              </a:rPr>
              <a:t>to turn off the lights on their way out of the office each night. </a:t>
            </a:r>
            <a:endParaRPr/>
          </a:p>
          <a:p>
            <a:pPr indent="0" lvl="0" marL="0" rtl="0" algn="l">
              <a:spcBef>
                <a:spcPts val="0"/>
              </a:spcBef>
              <a:spcAft>
                <a:spcPts val="0"/>
              </a:spcAft>
              <a:buNone/>
            </a:pPr>
            <a:r>
              <a:t/>
            </a:r>
            <a:endParaRPr i="1"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production workloads, configuring more precise and granular automatic scaling policies </a:t>
            </a:r>
            <a:r>
              <a:rPr lang="en-US" sz="1100"/>
              <a:t>can </a:t>
            </a:r>
            <a:r>
              <a:rPr lang="en-US" sz="1100">
                <a:solidFill>
                  <a:schemeClr val="dk1"/>
                </a:solidFill>
                <a:latin typeface="Calibri"/>
                <a:ea typeface="Calibri"/>
                <a:cs typeface="Calibri"/>
                <a:sym typeface="Calibri"/>
              </a:rPr>
              <a:t>help you take advantage of horizontal scaling to meet peak capacity needs and to not pay for peak capacity all the time.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t>As a rule of thumb, </a:t>
            </a:r>
            <a:r>
              <a:rPr i="1" lang="en-US" sz="1100"/>
              <a:t>y</a:t>
            </a:r>
            <a:r>
              <a:rPr lang="en-US" sz="1100"/>
              <a:t>ou should target 20–30 percent of your Amazon EC2 instances to run as On-Demand Instances or Spot Instances, and you should also actively look for ways to maximize elasticity.</a:t>
            </a:r>
            <a:endParaRPr i="1" sz="1100">
              <a:solidFill>
                <a:srgbClr val="323232"/>
              </a:solidFill>
            </a:endParaRPr>
          </a:p>
          <a:p>
            <a:pPr indent="0" lvl="0" marL="0" rtl="0" algn="l">
              <a:spcBef>
                <a:spcPts val="0"/>
              </a:spcBef>
              <a:spcAft>
                <a:spcPts val="0"/>
              </a:spcAft>
              <a:buClr>
                <a:schemeClr val="dk1"/>
              </a:buClr>
              <a:buSzPts val="1100"/>
              <a:buFont typeface="Arial"/>
              <a:buNone/>
            </a:pPr>
            <a:r>
              <a:t/>
            </a:r>
            <a:endParaRPr i="1" sz="1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23232"/>
              </a:buClr>
              <a:buSzPts val="1100"/>
              <a:buFont typeface="Arial"/>
              <a:buNone/>
            </a:pPr>
            <a:r>
              <a:rPr lang="en-US" sz="1100">
                <a:solidFill>
                  <a:srgbClr val="323232"/>
                </a:solidFill>
              </a:rPr>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endParaRPr/>
          </a:p>
          <a:p>
            <a:pPr indent="0" lvl="0" marL="0" rtl="0" algn="l">
              <a:spcBef>
                <a:spcPts val="0"/>
              </a:spcBef>
              <a:spcAft>
                <a:spcPts val="0"/>
              </a:spcAft>
              <a:buClr>
                <a:schemeClr val="dk1"/>
              </a:buClr>
              <a:buSzPts val="1100"/>
              <a:buFont typeface="Arial"/>
              <a:buNone/>
            </a:pPr>
            <a:r>
              <a:t/>
            </a:r>
            <a:endParaRPr b="0" i="0" sz="1100">
              <a:solidFill>
                <a:srgbClr val="323232"/>
              </a:solidFill>
              <a:latin typeface="Calibri"/>
              <a:ea typeface="Calibri"/>
              <a:cs typeface="Calibri"/>
              <a:sym typeface="Calibri"/>
            </a:endParaRPr>
          </a:p>
          <a:p>
            <a:pPr indent="0" lvl="0" marL="0" rtl="0" algn="l">
              <a:spcBef>
                <a:spcPts val="0"/>
              </a:spcBef>
              <a:spcAft>
                <a:spcPts val="0"/>
              </a:spcAft>
              <a:buClr>
                <a:srgbClr val="323232"/>
              </a:buClr>
              <a:buSzPts val="1100"/>
              <a:buFont typeface="Arial"/>
              <a:buNone/>
            </a:pPr>
            <a:r>
              <a:rPr b="0" i="0" lang="en-US" sz="1100">
                <a:solidFill>
                  <a:srgbClr val="323232"/>
                </a:solidFill>
                <a:latin typeface="Calibri"/>
                <a:ea typeface="Calibri"/>
                <a:cs typeface="Calibri"/>
                <a:sym typeface="Calibri"/>
              </a:rPr>
              <a:t>Customers are also encouraged to consider their application architecture. For example, do</a:t>
            </a:r>
            <a:r>
              <a:rPr lang="en-US" sz="1100">
                <a:solidFill>
                  <a:srgbClr val="323232"/>
                </a:solidFill>
              </a:rPr>
              <a:t>es the functionality provided by your application need to run on an EC2 virtual machine? Perhaps by making use of the AWS Lambda service instead, you could significantly decrease your costs. </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rgbClr val="323232"/>
              </a:buClr>
              <a:buSzPts val="1100"/>
              <a:buFont typeface="Arial"/>
              <a:buNone/>
            </a:pPr>
            <a:r>
              <a:rPr lang="en-US" sz="1100">
                <a:solidFill>
                  <a:srgbClr val="323232"/>
                </a:solidFill>
              </a:rPr>
              <a:t>AWS Lambda is discussed later in this module.</a:t>
            </a:r>
            <a:endParaRPr b="0" i="0"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100">
              <a:solidFill>
                <a:srgbClr val="323232"/>
              </a:solidFill>
            </a:endParaRPr>
          </a:p>
          <a:p>
            <a:pPr indent="0" lvl="0" marL="0" rtl="0" algn="l">
              <a:spcBef>
                <a:spcPts val="0"/>
              </a:spcBef>
              <a:spcAft>
                <a:spcPts val="0"/>
              </a:spcAft>
              <a:buNone/>
            </a:pPr>
            <a:r>
              <a:t/>
            </a:r>
            <a:endParaRPr sz="1100"/>
          </a:p>
          <a:p>
            <a:pPr indent="-101600" lvl="0" marL="171450" rtl="0" algn="l">
              <a:spcBef>
                <a:spcPts val="1200"/>
              </a:spcBef>
              <a:spcAft>
                <a:spcPts val="0"/>
              </a:spcAft>
              <a:buClr>
                <a:schemeClr val="dk1"/>
              </a:buClr>
              <a:buSzPts val="1100"/>
              <a:buFont typeface="Arial"/>
              <a:buNone/>
            </a:pPr>
            <a:r>
              <a:t/>
            </a:r>
            <a:endParaRPr sz="1100"/>
          </a:p>
          <a:p>
            <a:pPr indent="0" lvl="0" marL="0" rtl="0" algn="l">
              <a:spcBef>
                <a:spcPts val="1200"/>
              </a:spcBef>
              <a:spcAft>
                <a:spcPts val="0"/>
              </a:spcAft>
              <a:buNone/>
            </a:pPr>
            <a:r>
              <a:t/>
            </a:r>
            <a:endParaRPr sz="1100">
              <a:solidFill>
                <a:srgbClr val="323232"/>
              </a:solidFill>
            </a:endParaRPr>
          </a:p>
          <a:p>
            <a:pPr indent="0" lvl="0" marL="0" rtl="0" algn="l">
              <a:spcBef>
                <a:spcPts val="0"/>
              </a:spcBef>
              <a:spcAft>
                <a:spcPts val="0"/>
              </a:spcAft>
              <a:buClr>
                <a:schemeClr val="dk1"/>
              </a:buClr>
              <a:buSzPts val="1100"/>
              <a:buFont typeface="Arial"/>
              <a:buNone/>
            </a:pPr>
            <a:r>
              <a:t/>
            </a:r>
            <a:endParaRPr i="1" sz="1100">
              <a:solidFill>
                <a:srgbClr val="323232"/>
              </a:solidFill>
            </a:endParaRPr>
          </a:p>
          <a:p>
            <a:pPr indent="0" lvl="0" marL="0" rtl="0" algn="l">
              <a:spcBef>
                <a:spcPts val="0"/>
              </a:spcBef>
              <a:spcAft>
                <a:spcPts val="0"/>
              </a:spcAft>
              <a:buClr>
                <a:schemeClr val="dk1"/>
              </a:buClr>
              <a:buSzPts val="1100"/>
              <a:buFont typeface="Arial"/>
              <a:buNone/>
            </a:pPr>
            <a:r>
              <a:t/>
            </a:r>
            <a:endParaRPr i="1"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53:notes"/>
          <p:cNvSpPr txBox="1"/>
          <p:nvPr>
            <p:ph idx="1" type="body"/>
          </p:nvPr>
        </p:nvSpPr>
        <p:spPr>
          <a:xfrm>
            <a:off x="685800" y="4400550"/>
            <a:ext cx="5486400" cy="40210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23232"/>
              </a:buClr>
              <a:buSzPts val="1100"/>
              <a:buFont typeface="Arial"/>
              <a:buNone/>
            </a:pPr>
            <a:r>
              <a:rPr lang="en-US" sz="1100">
                <a:solidFill>
                  <a:srgbClr val="323232"/>
                </a:solidFill>
              </a:rPr>
              <a:t>Customers can also reduce storage costs. When you launch EC2 instances, different instance types offer different storage options. It is a best practice to try to reduce costs while also maintaining storage performance and availability. </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rgbClr val="323232"/>
              </a:buClr>
              <a:buSzPts val="1100"/>
              <a:buFont typeface="Arial"/>
              <a:buNone/>
            </a:pPr>
            <a:r>
              <a:rPr lang="en-US" sz="1100">
                <a:solidFill>
                  <a:srgbClr val="323232"/>
                </a:solidFill>
              </a:rPr>
              <a:t>One way you can accomplish this is by </a:t>
            </a:r>
            <a:r>
              <a:rPr b="1" lang="en-US" sz="1100">
                <a:solidFill>
                  <a:srgbClr val="323232"/>
                </a:solidFill>
              </a:rPr>
              <a:t>resizing EBS volumes</a:t>
            </a:r>
            <a:r>
              <a:rPr lang="en-US" sz="1100">
                <a:solidFill>
                  <a:srgbClr val="323232"/>
                </a:solidFill>
              </a:rPr>
              <a:t>. For example, if you originally provisioned a 500-GB volume for an EC2 instance that will only need a maximum of 20 GB of storage space, you can reduce the size of the volume and save on costs.</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rgbClr val="323232"/>
              </a:buClr>
              <a:buSzPts val="1100"/>
              <a:buFont typeface="Arial"/>
              <a:buNone/>
            </a:pPr>
            <a:r>
              <a:rPr lang="en-US" sz="1100">
                <a:solidFill>
                  <a:srgbClr val="323232"/>
                </a:solidFill>
              </a:rPr>
              <a:t>There are also a variety of </a:t>
            </a:r>
            <a:r>
              <a:rPr b="1" lang="en-US" sz="1100">
                <a:solidFill>
                  <a:srgbClr val="323232"/>
                </a:solidFill>
              </a:rPr>
              <a:t>EBS volume types</a:t>
            </a:r>
            <a:r>
              <a:rPr lang="en-US" sz="1100">
                <a:solidFill>
                  <a:srgbClr val="323232"/>
                </a:solidFill>
              </a:rPr>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rgbClr val="323232"/>
              </a:buClr>
              <a:buSzPts val="1100"/>
              <a:buFont typeface="Arial"/>
              <a:buNone/>
            </a:pPr>
            <a:r>
              <a:rPr lang="en-US" sz="1100">
                <a:solidFill>
                  <a:srgbClr val="323232"/>
                </a:solidFill>
              </a:rPr>
              <a:t>Customers often use </a:t>
            </a:r>
            <a:r>
              <a:rPr b="1" lang="en-US" sz="1100">
                <a:solidFill>
                  <a:srgbClr val="323232"/>
                </a:solidFill>
              </a:rPr>
              <a:t>EBS</a:t>
            </a:r>
            <a:r>
              <a:rPr lang="en-US" sz="1100">
                <a:solidFill>
                  <a:srgbClr val="323232"/>
                </a:solidFill>
              </a:rPr>
              <a:t> </a:t>
            </a:r>
            <a:r>
              <a:rPr b="1" lang="en-US" sz="1100">
                <a:solidFill>
                  <a:srgbClr val="323232"/>
                </a:solidFill>
              </a:rPr>
              <a:t>snapshots</a:t>
            </a:r>
            <a:r>
              <a:rPr lang="en-US" sz="1100">
                <a:solidFill>
                  <a:srgbClr val="323232"/>
                </a:solidFill>
              </a:rPr>
              <a:t> to create data backups. However, some customers forget to delete snapshots that are no longer needed. Delete these unneeded snapshots to save on costs.</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rgbClr val="323232"/>
              </a:buClr>
              <a:buSzPts val="1100"/>
              <a:buFont typeface="Arial"/>
              <a:buNone/>
            </a:pPr>
            <a:r>
              <a:rPr lang="en-US" sz="1100">
                <a:solidFill>
                  <a:srgbClr val="323232"/>
                </a:solidFill>
              </a:rPr>
              <a:t>Finally, try to identify the most </a:t>
            </a:r>
            <a:r>
              <a:rPr b="1" lang="en-US" sz="1100">
                <a:solidFill>
                  <a:srgbClr val="323232"/>
                </a:solidFill>
              </a:rPr>
              <a:t>appropriate destination for specific types of data</a:t>
            </a:r>
            <a:r>
              <a:rPr lang="en-US" sz="1100">
                <a:solidFill>
                  <a:srgbClr val="323232"/>
                </a:solidFill>
              </a:rPr>
              <a:t>. Does your application need the data it uses to reside on Amazon EBS? Would the application run equally as well if it used Amazon S3 for storage instead? Configuring data lifecycle policies can also reduce costs. For example, you might automate the migration of older infrequently accessed data to cheaper storage locations, such as Amazon Simple Storage Service Glacier.</a:t>
            </a:r>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chemeClr val="dk1"/>
              </a:buClr>
              <a:buSzPts val="1100"/>
              <a:buFont typeface="Arial"/>
              <a:buNone/>
            </a:pPr>
            <a:r>
              <a:t/>
            </a:r>
            <a:endParaRPr sz="1100">
              <a:solidFill>
                <a:srgbClr val="323232"/>
              </a:solidFill>
            </a:endParaRPr>
          </a:p>
          <a:p>
            <a:pPr indent="0" lvl="0" marL="0" rtl="0" algn="l">
              <a:spcBef>
                <a:spcPts val="0"/>
              </a:spcBef>
              <a:spcAft>
                <a:spcPts val="0"/>
              </a:spcAft>
              <a:buClr>
                <a:schemeClr val="dk1"/>
              </a:buClr>
              <a:buSzPts val="1100"/>
              <a:buFont typeface="Arial"/>
              <a:buNone/>
            </a:pPr>
            <a:r>
              <a:t/>
            </a:r>
            <a:endParaRPr i="1"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If it is done correctly, cost optimization is not a one-time process that a customer completes. Instead, </a:t>
            </a:r>
            <a:r>
              <a:rPr lang="en-US" sz="1100"/>
              <a:t>by routinely </a:t>
            </a:r>
            <a:r>
              <a:rPr lang="en-US" sz="1100">
                <a:solidFill>
                  <a:schemeClr val="dk1"/>
                </a:solidFill>
                <a:latin typeface="Calibri"/>
                <a:ea typeface="Calibri"/>
                <a:cs typeface="Calibri"/>
                <a:sym typeface="Calibri"/>
              </a:rPr>
              <a:t>measuring and analyzing your systems, you can continually improve and adjust your costs.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US" sz="1100"/>
              <a:t>Tagging</a:t>
            </a:r>
            <a:r>
              <a:rPr lang="en-US" sz="1100"/>
              <a:t> helps provide information about </a:t>
            </a:r>
            <a:r>
              <a:rPr i="1" lang="en-US" sz="1100"/>
              <a:t>what resources</a:t>
            </a:r>
            <a:r>
              <a:rPr lang="en-US" sz="1100"/>
              <a:t> are being used </a:t>
            </a:r>
            <a:r>
              <a:rPr i="1" lang="en-US" sz="1100"/>
              <a:t>by whom</a:t>
            </a:r>
            <a:r>
              <a:rPr lang="en-US" sz="1100"/>
              <a:t> and </a:t>
            </a:r>
            <a:r>
              <a:rPr i="1" lang="en-US" sz="1100"/>
              <a:t>for what purpose</a:t>
            </a:r>
            <a:r>
              <a:rPr lang="en-US" sz="1100"/>
              <a:t>. You can activate cost allocation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Encourage teams to architect for cost</a:t>
            </a:r>
            <a:r>
              <a:rPr lang="en-US" sz="1100"/>
              <a:t>. AWS Cost Explorer is a free tool that you can use to view graphs of your costs. You can use Cost Explorer to see patterns in how much you spend on AWS resources over time, identify areas that need further inquiry, and see trends that you can use to understand your costs.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Use AWS services such as </a:t>
            </a:r>
            <a:r>
              <a:rPr b="1" lang="en-US" sz="1100"/>
              <a:t>AWS Trusted Advisor</a:t>
            </a:r>
            <a:r>
              <a:rPr b="0" lang="en-US" sz="1100"/>
              <a:t>,</a:t>
            </a:r>
            <a:r>
              <a:rPr lang="en-US" sz="1100"/>
              <a:t> which</a:t>
            </a:r>
            <a:r>
              <a:rPr b="1" lang="en-US" sz="1100"/>
              <a:t> </a:t>
            </a:r>
            <a:r>
              <a:rPr lang="en-US" sz="1100"/>
              <a:t>provides real-time guidance to help you provision resources that follow AWS best practices.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Cost-optimization efforts are typically more successful when the responsibility for cost optimization is assigned to an individual or to a team. </a:t>
            </a:r>
            <a:endParaRPr sz="11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are:</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Calibri"/>
              <a:ea typeface="Calibri"/>
              <a:cs typeface="Calibri"/>
              <a:sym typeface="Calibri"/>
            </a:endParaRPr>
          </a:p>
          <a:p>
            <a:pPr indent="-171450" lvl="0" marL="171450" rtl="0" algn="l">
              <a:spcBef>
                <a:spcPts val="0"/>
              </a:spcBef>
              <a:spcAft>
                <a:spcPts val="0"/>
              </a:spcAft>
              <a:buClr>
                <a:srgbClr val="000000"/>
              </a:buClr>
              <a:buSzPts val="1100"/>
              <a:buFont typeface="Arial"/>
              <a:buChar char="•"/>
            </a:pPr>
            <a:r>
              <a:rPr b="1" lang="en-US" sz="1100">
                <a:solidFill>
                  <a:srgbClr val="000000"/>
                </a:solidFill>
                <a:latin typeface="Calibri"/>
                <a:ea typeface="Calibri"/>
                <a:cs typeface="Calibri"/>
                <a:sym typeface="Calibri"/>
              </a:rPr>
              <a:t>Amazon EC2 pricing models</a:t>
            </a:r>
            <a:r>
              <a:rPr lang="en-US" sz="1100">
                <a:solidFill>
                  <a:srgbClr val="000000"/>
                </a:solidFill>
                <a:latin typeface="Calibri"/>
                <a:ea typeface="Calibri"/>
                <a:cs typeface="Calibri"/>
                <a:sym typeface="Calibri"/>
              </a:rPr>
              <a:t> include On-Demand Instances, Reserved Instances, Spot Instances, Dedicated Instances, and Dedicated Hosts</a:t>
            </a:r>
            <a:r>
              <a:rPr lang="en-US" sz="1100">
                <a:solidFill>
                  <a:srgbClr val="000000"/>
                </a:solidFill>
              </a:rPr>
              <a:t>. </a:t>
            </a:r>
            <a:r>
              <a:rPr lang="en-US" sz="1100"/>
              <a:t>Per second billing is available for On-Demand Instances, Reserved Instances, and Spot Instances that use only Amazon Linux and Ubuntu. </a:t>
            </a:r>
            <a:endParaRPr sz="1100">
              <a:solidFill>
                <a:srgbClr val="000000"/>
              </a:solidFill>
              <a:latin typeface="Calibri"/>
              <a:ea typeface="Calibri"/>
              <a:cs typeface="Calibri"/>
              <a:sym typeface="Calibri"/>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100"/>
              <a:buFont typeface="Arial"/>
              <a:buChar char="•"/>
            </a:pPr>
            <a:r>
              <a:rPr b="1" lang="en-US" sz="1100">
                <a:solidFill>
                  <a:srgbClr val="000000"/>
                </a:solidFill>
                <a:latin typeface="Calibri"/>
                <a:ea typeface="Calibri"/>
                <a:cs typeface="Calibri"/>
                <a:sym typeface="Calibri"/>
              </a:rPr>
              <a:t>Spot Instances </a:t>
            </a:r>
            <a:r>
              <a:rPr lang="en-US" sz="1100">
                <a:solidFill>
                  <a:srgbClr val="000000"/>
                </a:solidFill>
                <a:latin typeface="Calibri"/>
                <a:ea typeface="Calibri"/>
                <a:cs typeface="Calibri"/>
                <a:sym typeface="Calibri"/>
              </a:rPr>
              <a:t>can be interrupted with a 2-minute notification. However, they can offer significant cost savings over On-Demand Instances.</a:t>
            </a:r>
            <a:endParaRPr/>
          </a:p>
          <a:p>
            <a:pPr indent="-101600" lvl="0" marL="171450" marR="0" rtl="0" algn="l">
              <a:lnSpc>
                <a:spcPct val="100000"/>
              </a:lnSpc>
              <a:spcBef>
                <a:spcPts val="0"/>
              </a:spcBef>
              <a:spcAft>
                <a:spcPts val="0"/>
              </a:spcAft>
              <a:buClr>
                <a:schemeClr val="dk1"/>
              </a:buClr>
              <a:buSzPts val="1100"/>
              <a:buFont typeface="Arial"/>
              <a:buNone/>
            </a:pPr>
            <a:r>
              <a:t/>
            </a:r>
            <a:endParaRPr sz="1100">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100"/>
              <a:buFont typeface="Arial"/>
              <a:buChar char="•"/>
            </a:pPr>
            <a:r>
              <a:rPr lang="en-US" sz="1100">
                <a:solidFill>
                  <a:srgbClr val="000000"/>
                </a:solidFill>
                <a:latin typeface="Calibri"/>
                <a:ea typeface="Calibri"/>
                <a:cs typeface="Calibri"/>
                <a:sym typeface="Calibri"/>
              </a:rPr>
              <a:t>The </a:t>
            </a:r>
            <a:r>
              <a:rPr b="1" lang="en-US" sz="1100">
                <a:solidFill>
                  <a:srgbClr val="000000"/>
                </a:solidFill>
                <a:latin typeface="Calibri"/>
                <a:ea typeface="Calibri"/>
                <a:cs typeface="Calibri"/>
                <a:sym typeface="Calibri"/>
              </a:rPr>
              <a:t>four pillars of cost optimization </a:t>
            </a:r>
            <a:r>
              <a:rPr lang="en-US" sz="1100">
                <a:solidFill>
                  <a:srgbClr val="000000"/>
                </a:solidFill>
                <a:latin typeface="Calibri"/>
                <a:ea typeface="Calibri"/>
                <a:cs typeface="Calibri"/>
                <a:sym typeface="Calibri"/>
              </a:rPr>
              <a:t>are – </a:t>
            </a:r>
            <a:endParaRPr sz="1100">
              <a:solidFill>
                <a:srgbClr val="000000"/>
              </a:solidFill>
              <a:latin typeface="Calibri"/>
              <a:ea typeface="Calibri"/>
              <a:cs typeface="Calibri"/>
              <a:sym typeface="Calibri"/>
            </a:endParaRPr>
          </a:p>
          <a:p>
            <a:pPr indent="-171450" lvl="1" marL="628650" rtl="0" algn="l">
              <a:spcBef>
                <a:spcPts val="0"/>
              </a:spcBef>
              <a:spcAft>
                <a:spcPts val="0"/>
              </a:spcAft>
              <a:buClr>
                <a:srgbClr val="000000"/>
              </a:buClr>
              <a:buSzPts val="1100"/>
              <a:buFont typeface="Arial"/>
              <a:buChar char="•"/>
            </a:pPr>
            <a:r>
              <a:rPr lang="en-US" sz="1100">
                <a:solidFill>
                  <a:srgbClr val="000000"/>
                </a:solidFill>
                <a:latin typeface="Calibri"/>
                <a:ea typeface="Calibri"/>
                <a:cs typeface="Calibri"/>
                <a:sym typeface="Calibri"/>
              </a:rPr>
              <a:t>Right size</a:t>
            </a:r>
            <a:endParaRPr/>
          </a:p>
          <a:p>
            <a:pPr indent="-171450" lvl="1" marL="628650" rtl="0" algn="l">
              <a:spcBef>
                <a:spcPts val="0"/>
              </a:spcBef>
              <a:spcAft>
                <a:spcPts val="0"/>
              </a:spcAft>
              <a:buClr>
                <a:srgbClr val="000000"/>
              </a:buClr>
              <a:buSzPts val="1100"/>
              <a:buFont typeface="Arial"/>
              <a:buChar char="•"/>
            </a:pPr>
            <a:r>
              <a:rPr lang="en-US" sz="1100">
                <a:solidFill>
                  <a:srgbClr val="000000"/>
                </a:solidFill>
                <a:latin typeface="Calibri"/>
                <a:ea typeface="Calibri"/>
                <a:cs typeface="Calibri"/>
                <a:sym typeface="Calibri"/>
              </a:rPr>
              <a:t>Increase elasticity</a:t>
            </a:r>
            <a:endParaRPr/>
          </a:p>
          <a:p>
            <a:pPr indent="-171450" lvl="1" marL="628650" rtl="0" algn="l">
              <a:spcBef>
                <a:spcPts val="0"/>
              </a:spcBef>
              <a:spcAft>
                <a:spcPts val="0"/>
              </a:spcAft>
              <a:buClr>
                <a:srgbClr val="000000"/>
              </a:buClr>
              <a:buSzPts val="1100"/>
              <a:buFont typeface="Arial"/>
              <a:buChar char="•"/>
            </a:pPr>
            <a:r>
              <a:rPr lang="en-US" sz="1100">
                <a:solidFill>
                  <a:srgbClr val="000000"/>
                </a:solidFill>
                <a:latin typeface="Calibri"/>
                <a:ea typeface="Calibri"/>
                <a:cs typeface="Calibri"/>
                <a:sym typeface="Calibri"/>
              </a:rPr>
              <a:t>Optimal pricing model</a:t>
            </a:r>
            <a:endParaRPr/>
          </a:p>
          <a:p>
            <a:pPr indent="-171450" lvl="1" marL="628650" rtl="0" algn="l">
              <a:spcBef>
                <a:spcPts val="0"/>
              </a:spcBef>
              <a:spcAft>
                <a:spcPts val="0"/>
              </a:spcAft>
              <a:buClr>
                <a:srgbClr val="000000"/>
              </a:buClr>
              <a:buSzPts val="1100"/>
              <a:buFont typeface="Arial"/>
              <a:buChar char="•"/>
            </a:pPr>
            <a:r>
              <a:rPr lang="en-US" sz="1100">
                <a:solidFill>
                  <a:srgbClr val="000000"/>
                </a:solidFill>
                <a:latin typeface="Calibri"/>
                <a:ea typeface="Calibri"/>
                <a:cs typeface="Calibri"/>
                <a:sym typeface="Calibri"/>
              </a:rPr>
              <a:t>Optimize storage choices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4: Container services.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57:notes"/>
          <p:cNvSpPr txBox="1"/>
          <p:nvPr>
            <p:ph idx="1" type="body"/>
          </p:nvPr>
        </p:nvSpPr>
        <p:spPr>
          <a:xfrm>
            <a:off x="685800" y="4400550"/>
            <a:ext cx="5486400" cy="38839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solidFill>
                  <a:schemeClr val="dk1"/>
                </a:solidFill>
                <a:latin typeface="Calibri"/>
                <a:ea typeface="Calibri"/>
                <a:cs typeface="Calibri"/>
                <a:sym typeface="Calibri"/>
              </a:rPr>
              <a:t>Containers</a:t>
            </a:r>
            <a:r>
              <a:rPr b="0" i="0" lang="en-US" sz="1100">
                <a:solidFill>
                  <a:schemeClr val="dk1"/>
                </a:solidFill>
                <a:latin typeface="Calibri"/>
                <a:ea typeface="Calibri"/>
                <a:cs typeface="Calibri"/>
                <a:sym typeface="Calibri"/>
              </a:rPr>
              <a:t> are a method of </a:t>
            </a:r>
            <a:r>
              <a:rPr b="1" i="0" lang="en-US" sz="1100">
                <a:solidFill>
                  <a:schemeClr val="dk1"/>
                </a:solidFill>
                <a:latin typeface="Calibri"/>
                <a:ea typeface="Calibri"/>
                <a:cs typeface="Calibri"/>
                <a:sym typeface="Calibri"/>
              </a:rPr>
              <a:t>operating system virtualization </a:t>
            </a:r>
            <a:r>
              <a:rPr b="0" i="0" lang="en-US" sz="1100">
                <a:solidFill>
                  <a:schemeClr val="dk1"/>
                </a:solidFill>
                <a:latin typeface="Calibri"/>
                <a:ea typeface="Calibri"/>
                <a:cs typeface="Calibri"/>
                <a:sym typeface="Calibri"/>
              </a:rPr>
              <a:t>that enables you to run an application and its dependencies in resource-isolated processes. By using containers, you can easily package an application's code, configurations, and dependencies into easy-to-use building blocks that deliver environmental consistency, operational efficiency, developer productivity, and version control.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t>Containers are smaller than virtual machines, and do not contain an entire operating system. Instead, containers </a:t>
            </a:r>
            <a:r>
              <a:rPr i="1" lang="en-US" sz="1100"/>
              <a:t>share a virtualized operating system </a:t>
            </a:r>
            <a:r>
              <a:rPr lang="en-US" sz="1100"/>
              <a:t>and run as resource-isolated processes, which ensure quick, reliable, and consistent deployments. Containers hold everything that the software needs to run, such as libraries, system tools, code, and the runtime. </a:t>
            </a:r>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US" sz="1100"/>
              <a:t>Containers deliver </a:t>
            </a:r>
            <a:r>
              <a:rPr b="1" lang="en-US" sz="1100"/>
              <a:t>environmental consistency </a:t>
            </a:r>
            <a:r>
              <a:rPr lang="en-US" sz="1100"/>
              <a:t>because the application’s code, configurations, and dependencies are packaged into a single object. </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In terms of space, container images are usually an order of magnitude smaller than virtual machines. Spinning up a container happens in hundreds of milliseconds. Thus, by using containers, you can use a fast, portable, and infrastructure-agnostic environments.</a:t>
            </a:r>
            <a:endParaRPr b="0" sz="1100"/>
          </a:p>
          <a:p>
            <a:pPr indent="0" lvl="0" marL="0" rtl="0" algn="l">
              <a:spcBef>
                <a:spcPts val="0"/>
              </a:spcBef>
              <a:spcAft>
                <a:spcPts val="0"/>
              </a:spcAft>
              <a:buNone/>
            </a:pPr>
            <a:r>
              <a:t/>
            </a:r>
            <a:endParaRPr sz="11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Containers can help ensure that applications deploy quickly, reliably, and consistently, regardless of deployment environment. Containers also give you more granular control over resources, which gives your infrastructure improved efficiency.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Docker</a:t>
            </a:r>
            <a:r>
              <a:rPr lang="en-US" sz="1100"/>
              <a:t> is a software platform that packages software (such as applications) into containers.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Docker is installed on each server that will host containers, and it provides simple commands that you can use to build, start, or stop containers.</a:t>
            </a:r>
            <a:endParaRPr/>
          </a:p>
          <a:p>
            <a:pPr indent="0" lvl="0" marL="0" rtl="0" algn="l">
              <a:spcBef>
                <a:spcPts val="0"/>
              </a:spcBef>
              <a:spcAft>
                <a:spcPts val="0"/>
              </a:spcAft>
              <a:buNone/>
            </a:pPr>
            <a:r>
              <a:t/>
            </a:r>
            <a:endParaRPr b="1" sz="1100"/>
          </a:p>
          <a:p>
            <a:pPr indent="0" lvl="0" marL="0" rtl="0" algn="l">
              <a:spcBef>
                <a:spcPts val="0"/>
              </a:spcBef>
              <a:spcAft>
                <a:spcPts val="0"/>
              </a:spcAft>
              <a:buNone/>
            </a:pPr>
            <a:r>
              <a:rPr lang="en-US" sz="1100"/>
              <a:t>By using Docker, you can quickly deploy and scale applications into any environment.</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Docker is best used as a solution when you want to:</a:t>
            </a:r>
            <a:endParaRPr/>
          </a:p>
          <a:p>
            <a:pPr indent="-171450" lvl="0" marL="171450" rtl="0" algn="l">
              <a:spcBef>
                <a:spcPts val="0"/>
              </a:spcBef>
              <a:spcAft>
                <a:spcPts val="0"/>
              </a:spcAft>
              <a:buClr>
                <a:schemeClr val="dk1"/>
              </a:buClr>
              <a:buSzPts val="1100"/>
              <a:buFont typeface="Arial"/>
              <a:buChar char="•"/>
            </a:pPr>
            <a:r>
              <a:rPr lang="en-US" sz="1100"/>
              <a:t>Standardize environments </a:t>
            </a:r>
            <a:endParaRPr/>
          </a:p>
          <a:p>
            <a:pPr indent="-171450" lvl="0" marL="171450" rtl="0" algn="l">
              <a:spcBef>
                <a:spcPts val="0"/>
              </a:spcBef>
              <a:spcAft>
                <a:spcPts val="0"/>
              </a:spcAft>
              <a:buClr>
                <a:schemeClr val="dk1"/>
              </a:buClr>
              <a:buSzPts val="1100"/>
              <a:buFont typeface="Arial"/>
              <a:buChar char="•"/>
            </a:pPr>
            <a:r>
              <a:rPr lang="en-US" sz="1100"/>
              <a:t>Reduce conflicts between language stacks and versions</a:t>
            </a:r>
            <a:endParaRPr/>
          </a:p>
          <a:p>
            <a:pPr indent="-171450" lvl="0" marL="171450" rtl="0" algn="l">
              <a:spcBef>
                <a:spcPts val="0"/>
              </a:spcBef>
              <a:spcAft>
                <a:spcPts val="0"/>
              </a:spcAft>
              <a:buClr>
                <a:schemeClr val="dk1"/>
              </a:buClr>
              <a:buSzPts val="1100"/>
              <a:buFont typeface="Arial"/>
              <a:buChar char="•"/>
            </a:pPr>
            <a:r>
              <a:rPr lang="en-US" sz="1100"/>
              <a:t>Use containers as a service</a:t>
            </a:r>
            <a:endParaRPr/>
          </a:p>
          <a:p>
            <a:pPr indent="-171450" lvl="0" marL="171450" rtl="0" algn="l">
              <a:spcBef>
                <a:spcPts val="0"/>
              </a:spcBef>
              <a:spcAft>
                <a:spcPts val="0"/>
              </a:spcAft>
              <a:buClr>
                <a:schemeClr val="dk1"/>
              </a:buClr>
              <a:buSzPts val="1100"/>
              <a:buFont typeface="Arial"/>
              <a:buChar char="•"/>
            </a:pPr>
            <a:r>
              <a:rPr lang="en-US" sz="1100"/>
              <a:t>Run microservices using standardized code deployments</a:t>
            </a:r>
            <a:endParaRPr/>
          </a:p>
          <a:p>
            <a:pPr indent="-171450" lvl="0" marL="171450" rtl="0" algn="l">
              <a:spcBef>
                <a:spcPts val="0"/>
              </a:spcBef>
              <a:spcAft>
                <a:spcPts val="0"/>
              </a:spcAft>
              <a:buClr>
                <a:schemeClr val="dk1"/>
              </a:buClr>
              <a:buSzPts val="1100"/>
              <a:buFont typeface="Arial"/>
              <a:buChar char="•"/>
            </a:pPr>
            <a:r>
              <a:rPr lang="en-US" sz="1100"/>
              <a:t>Require portability for data processing</a:t>
            </a:r>
            <a:endParaRPr sz="1100"/>
          </a:p>
          <a:p>
            <a:pPr indent="0" lvl="0" marL="0" rtl="0" algn="l">
              <a:spcBef>
                <a:spcPts val="0"/>
              </a:spcBef>
              <a:spcAft>
                <a:spcPts val="0"/>
              </a:spcAft>
              <a:buNone/>
            </a:pPr>
            <a:r>
              <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59:notes"/>
          <p:cNvSpPr txBox="1"/>
          <p:nvPr>
            <p:ph idx="1" type="body"/>
          </p:nvPr>
        </p:nvSpPr>
        <p:spPr>
          <a:xfrm>
            <a:off x="685800" y="4400550"/>
            <a:ext cx="5486400" cy="40393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Many people who are first introduced to the concept of a container think that containers are exactly like virtual machines. However, the differences are in the details. One significant difference is that virtual machines run directly on a hypervisor, but containers can run on any Linux OS if they have the appropriate kernel feature support and the Docker daemon is present. This makes containers very portable. Your laptop, your VM, your EC2 instance, and your bare metal server are all potential hosts where you can run a container.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The right of the diagram has a virtual machine (VM)-based deployment</a:t>
            </a:r>
            <a:r>
              <a:rPr lang="en-US" sz="1100"/>
              <a:t>. Each of the three EC2 instances runs directly on the hypervisor that is provided by the AWS Global Infrastructure. Each EC2 instance runs a virtual machine. In this VM-based deployment, each of the three apps runs on its own VM, which provides process isolation.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The left of the diagram has a container-based deployment</a:t>
            </a:r>
            <a:r>
              <a:rPr lang="en-US" sz="1100"/>
              <a:t>. There is only one EC2 instance that runs a virtual machine. The Docker engine is installed on the Linux guest OS of the EC2 instance, and there are three containers. In this container-based deployment, each app runs in its own container (which provides process isolation), but all the containers run on a single EC2 instance. The processes that run in the containers communicate directly to the kernel in the Linux guest OS and are largely unaware of their container silo. The Docker engine is present to manage how the containers run on the Linux guest OS, and it also provides essential management functions throughout the container lifecycle.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t>In an actual container-based deployment, a large EC2 instance could run hundreds of containers.</a:t>
            </a:r>
            <a:endParaRPr sz="1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6:notes"/>
          <p:cNvSpPr txBox="1"/>
          <p:nvPr>
            <p:ph idx="1" type="body"/>
          </p:nvPr>
        </p:nvSpPr>
        <p:spPr>
          <a:xfrm>
            <a:off x="685800" y="4400550"/>
            <a:ext cx="5486400" cy="396621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You can think of each AWS compute service as belonging to one of four broad categories: virtual machines (VMs) that provide infrastructure as a service (IaaS), serverless, container-based, and platform as a service (PaaS).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US" sz="1100">
                <a:solidFill>
                  <a:schemeClr val="dk1"/>
                </a:solidFill>
                <a:latin typeface="Calibri"/>
                <a:ea typeface="Calibri"/>
                <a:cs typeface="Calibri"/>
                <a:sym typeface="Calibri"/>
              </a:rPr>
              <a:t>Amazon EC2 </a:t>
            </a:r>
            <a:r>
              <a:rPr lang="en-US" sz="1100">
                <a:solidFill>
                  <a:schemeClr val="dk1"/>
                </a:solidFill>
                <a:latin typeface="Calibri"/>
                <a:ea typeface="Calibri"/>
                <a:cs typeface="Calibri"/>
                <a:sym typeface="Calibri"/>
              </a:rPr>
              <a:t>provides </a:t>
            </a:r>
            <a:r>
              <a:rPr lang="en-US" sz="1100"/>
              <a:t>virtual machines, and you can think of it as infrastructure as a service (IaaS). IaaS services provide flexibility and leave many of the server management responsibilities to you. You c</a:t>
            </a:r>
            <a:r>
              <a:rPr lang="en-US" sz="1100">
                <a:solidFill>
                  <a:schemeClr val="dk1"/>
                </a:solidFill>
                <a:latin typeface="Calibri"/>
                <a:ea typeface="Calibri"/>
                <a:cs typeface="Calibri"/>
                <a:sym typeface="Calibri"/>
              </a:rPr>
              <a:t>hoose the operating system, and you also choose the size and resource capabilities of the servers that you launch. For IT professionals who have experience using on-premises computing, virtual machines are a familiar concept. </a:t>
            </a:r>
            <a:r>
              <a:rPr lang="en-US" sz="1100"/>
              <a:t>Amazon EC2 was one of the first AWS services, and it remains one of the most popular services.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sz="1100">
                <a:solidFill>
                  <a:schemeClr val="dk1"/>
                </a:solidFill>
                <a:latin typeface="Calibri"/>
                <a:ea typeface="Calibri"/>
                <a:cs typeface="Calibri"/>
                <a:sym typeface="Calibri"/>
              </a:rPr>
              <a:t>AWS Lambda </a:t>
            </a:r>
            <a:r>
              <a:rPr lang="en-US" sz="1100">
                <a:solidFill>
                  <a:schemeClr val="dk1"/>
                </a:solidFill>
                <a:latin typeface="Calibri"/>
                <a:ea typeface="Calibri"/>
                <a:cs typeface="Calibri"/>
                <a:sym typeface="Calibri"/>
              </a:rPr>
              <a:t>is a zero-administration compute platform. AWS Lambda enables you to run code without provisioning or managing servers. You pay only for the compute time that is consumed. This serverless technology concept is relatively new to many IT professionals. However, it is becoming more popular because </a:t>
            </a:r>
            <a:r>
              <a:rPr lang="en-US" sz="1100"/>
              <a:t>it supports cloud-native architectures, which enable massive scalability at a lower cost than running servers 24/7 to support the same workloads.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Container-based services—including </a:t>
            </a:r>
            <a:r>
              <a:rPr b="1" lang="en-US" sz="1100"/>
              <a:t>Amazon Elastic Container Service, Amazon Elastic Kubernetes Service, AWS Fargate, and Amazon Elastic Container Registry</a:t>
            </a:r>
            <a:r>
              <a:rPr b="0" i="1" lang="en-US" sz="1100"/>
              <a:t>—</a:t>
            </a:r>
            <a:r>
              <a:rPr b="0" i="0" lang="en-US" sz="1100">
                <a:solidFill>
                  <a:schemeClr val="dk1"/>
                </a:solidFill>
                <a:latin typeface="Calibri"/>
                <a:ea typeface="Calibri"/>
                <a:cs typeface="Calibri"/>
                <a:sym typeface="Calibri"/>
              </a:rPr>
              <a:t>enable </a:t>
            </a:r>
            <a:r>
              <a:rPr lang="en-US" sz="1100">
                <a:solidFill>
                  <a:schemeClr val="dk1"/>
                </a:solidFill>
                <a:latin typeface="Calibri"/>
                <a:ea typeface="Calibri"/>
                <a:cs typeface="Calibri"/>
                <a:sym typeface="Calibri"/>
              </a:rPr>
              <a:t>you to run multiple workloads on a single operating system (OS). Containers spin up more quickly than virtual machines, thus offering responsiveness. Container-based solutions continue to grow in popularity. </a:t>
            </a:r>
            <a:endParaRPr sz="1100"/>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Finally, </a:t>
            </a:r>
            <a:r>
              <a:rPr b="1" lang="en-US" sz="1100">
                <a:solidFill>
                  <a:schemeClr val="dk1"/>
                </a:solidFill>
                <a:latin typeface="Calibri"/>
                <a:ea typeface="Calibri"/>
                <a:cs typeface="Calibri"/>
                <a:sym typeface="Calibri"/>
              </a:rPr>
              <a:t>AWS Elastic Beanstalk </a:t>
            </a:r>
            <a:r>
              <a:rPr lang="en-US" sz="1100">
                <a:solidFill>
                  <a:schemeClr val="dk1"/>
                </a:solidFill>
                <a:latin typeface="Calibri"/>
                <a:ea typeface="Calibri"/>
                <a:cs typeface="Calibri"/>
                <a:sym typeface="Calibri"/>
              </a:rPr>
              <a:t>provides a platform as a service (PaaS). It facilitates the quick deployment of applications that you create by providing all the application services that you need. </a:t>
            </a:r>
            <a:r>
              <a:rPr lang="en-US" sz="1100"/>
              <a:t>AWS manages the OS, the application server, and the other infrastructure components so that you can focus on developing your application code.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Given what you now know about containers, you might think that you could launch one or more Amazon EC2 instances, install Docker on each instance, and manage and run the Docker containers on those Amazon EC2 instances yourself. While that is an option, AWS provides a service called Amazon Elastic Container Service (Amazon ECS) that simplifies container management.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Amazon Elastic Container Service (Amazon ECS) </a:t>
            </a:r>
            <a:r>
              <a:rPr lang="en-US" sz="1100"/>
              <a:t>is a highly scalable, high-performance container management service that supports Docker containers. Amazon ECS enables you to easily run applications on a managed cluster of Amazon EC2 instances.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Essential Amazon ECS features include the ability to: </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b="1" lang="en-US" sz="1100"/>
              <a:t>Launch</a:t>
            </a:r>
            <a:r>
              <a:rPr lang="en-US" sz="1100"/>
              <a:t> up to tens of thousands of Docker containers in seconds</a:t>
            </a:r>
            <a:endParaRPr/>
          </a:p>
          <a:p>
            <a:pPr indent="-171450" lvl="0" marL="171450" rtl="0" algn="l">
              <a:spcBef>
                <a:spcPts val="0"/>
              </a:spcBef>
              <a:spcAft>
                <a:spcPts val="0"/>
              </a:spcAft>
              <a:buClr>
                <a:schemeClr val="dk1"/>
              </a:buClr>
              <a:buSzPts val="1100"/>
              <a:buFont typeface="Arial"/>
              <a:buChar char="•"/>
            </a:pPr>
            <a:r>
              <a:rPr b="1" lang="en-US" sz="1100"/>
              <a:t>Monitor</a:t>
            </a:r>
            <a:r>
              <a:rPr lang="en-US" sz="1100"/>
              <a:t> container deployment</a:t>
            </a:r>
            <a:endParaRPr/>
          </a:p>
          <a:p>
            <a:pPr indent="-171450" lvl="0" marL="171450" rtl="0" algn="l">
              <a:spcBef>
                <a:spcPts val="0"/>
              </a:spcBef>
              <a:spcAft>
                <a:spcPts val="0"/>
              </a:spcAft>
              <a:buClr>
                <a:schemeClr val="dk1"/>
              </a:buClr>
              <a:buSzPts val="1100"/>
              <a:buFont typeface="Arial"/>
              <a:buChar char="•"/>
            </a:pPr>
            <a:r>
              <a:rPr b="1" lang="en-US" sz="1100"/>
              <a:t>Manage</a:t>
            </a:r>
            <a:r>
              <a:rPr lang="en-US" sz="1100"/>
              <a:t> the state of the cluster that runs the containers</a:t>
            </a:r>
            <a:endParaRPr/>
          </a:p>
          <a:p>
            <a:pPr indent="-171450" lvl="0" marL="171450" rtl="0" algn="l">
              <a:spcBef>
                <a:spcPts val="0"/>
              </a:spcBef>
              <a:spcAft>
                <a:spcPts val="0"/>
              </a:spcAft>
              <a:buClr>
                <a:schemeClr val="dk1"/>
              </a:buClr>
              <a:buSzPts val="1100"/>
              <a:buFont typeface="Arial"/>
              <a:buChar char="•"/>
            </a:pPr>
            <a:r>
              <a:rPr b="1" lang="en-US" sz="1100"/>
              <a:t>Schedule </a:t>
            </a:r>
            <a:r>
              <a:rPr b="0" lang="en-US" sz="1100"/>
              <a:t>containers by</a:t>
            </a:r>
            <a:r>
              <a:rPr lang="en-US" sz="1100"/>
              <a:t> using a built-in scheduler or a third-party scheduler (for example, Apache Mesos or Blox)</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ECS clusters can also use Spot Instances and Reserved Instances.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To prepare your application to run on Amazon ECS, you create a </a:t>
            </a:r>
            <a:r>
              <a:rPr b="1" lang="en-US" sz="1100"/>
              <a:t>task definition</a:t>
            </a:r>
            <a:r>
              <a:rPr lang="en-US" sz="1100"/>
              <a:t> which is a text file that </a:t>
            </a:r>
            <a:r>
              <a:rPr b="1" lang="en-US" sz="1100"/>
              <a:t>describes one or more containers</a:t>
            </a:r>
            <a:r>
              <a:rPr lang="en-US" sz="1100"/>
              <a:t>, up to a maximum of ten, that form your application. It can be thought of as a blueprint for your application. Task definitions specify parameters for your application, for example which containers to use, which ports should be opened for your application, and what data volumes should be used with the containers in the task.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 </a:t>
            </a:r>
            <a:r>
              <a:rPr b="1" lang="en-US" sz="1100"/>
              <a:t>task</a:t>
            </a:r>
            <a:r>
              <a:rPr lang="en-US" sz="1100"/>
              <a:t> is the instantiation of a task definition within a cluster. You can specify the number of tasks that will run on your cluster. The </a:t>
            </a:r>
            <a:r>
              <a:rPr b="1" lang="en-US" sz="1100"/>
              <a:t>Amazon ECS task scheduler</a:t>
            </a:r>
            <a:r>
              <a:rPr lang="en-US" sz="1100"/>
              <a:t> is responsible for placing tasks within your cluster. A task will run anywhere from one to ten containers, depending on the task definition you defined.</a:t>
            </a:r>
            <a:br>
              <a:rPr lang="en-US" sz="1100"/>
            </a:br>
            <a:endParaRPr sz="1100"/>
          </a:p>
          <a:p>
            <a:pPr indent="0" lvl="0" marL="0" rtl="0" algn="l">
              <a:spcBef>
                <a:spcPts val="0"/>
              </a:spcBef>
              <a:spcAft>
                <a:spcPts val="0"/>
              </a:spcAft>
              <a:buNone/>
            </a:pPr>
            <a:r>
              <a:rPr lang="en-US" sz="1100"/>
              <a:t>When Amazon ECS runs the containers that make up your task, it places them on an </a:t>
            </a:r>
            <a:r>
              <a:rPr b="1" lang="en-US" sz="1100"/>
              <a:t>ECS</a:t>
            </a:r>
            <a:r>
              <a:rPr lang="en-US" sz="1100"/>
              <a:t> </a:t>
            </a:r>
            <a:r>
              <a:rPr b="1" lang="en-US" sz="1100"/>
              <a:t>cluster</a:t>
            </a:r>
            <a:r>
              <a:rPr lang="en-US" sz="1100"/>
              <a:t>. The cluster (when you choose the EC2 launch type) consists of a group of EC2 instances each of which is running an </a:t>
            </a:r>
            <a:r>
              <a:rPr b="1" lang="en-US" sz="1100"/>
              <a:t>Amazon ECS container agent</a:t>
            </a:r>
            <a:r>
              <a:rPr lang="en-US" sz="1100"/>
              <a:t>.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ECS provides multiple scheduling strategies that will place containers across your clusters based on your resource needs (for example, CPU or RAM) and availability requirements.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p62:notes"/>
          <p:cNvSpPr txBox="1"/>
          <p:nvPr>
            <p:ph idx="1" type="body"/>
          </p:nvPr>
        </p:nvSpPr>
        <p:spPr>
          <a:xfrm>
            <a:off x="685800" y="4400550"/>
            <a:ext cx="5486400" cy="40850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rPr>
              <a:t>When you create an Amazon ECS cluster, you have three options:</a:t>
            </a:r>
            <a:endParaRPr/>
          </a:p>
          <a:p>
            <a:pPr indent="-171450" lvl="0" marL="171450" rtl="0" algn="l">
              <a:spcBef>
                <a:spcPts val="0"/>
              </a:spcBef>
              <a:spcAft>
                <a:spcPts val="0"/>
              </a:spcAft>
              <a:buClr>
                <a:schemeClr val="dk1"/>
              </a:buClr>
              <a:buSzPts val="1100"/>
              <a:buFont typeface="Arial"/>
              <a:buChar char="•"/>
            </a:pPr>
            <a:r>
              <a:rPr lang="en-US" sz="1100"/>
              <a:t>A </a:t>
            </a:r>
            <a:r>
              <a:rPr b="1" lang="en-US" sz="1100"/>
              <a:t>Networking Only </a:t>
            </a:r>
            <a:r>
              <a:rPr lang="en-US" sz="1100"/>
              <a:t>cluster (powered by AWS Fargate)</a:t>
            </a:r>
            <a:endParaRPr/>
          </a:p>
          <a:p>
            <a:pPr indent="-171450" lvl="0" marL="171450" rtl="0" algn="l">
              <a:spcBef>
                <a:spcPts val="0"/>
              </a:spcBef>
              <a:spcAft>
                <a:spcPts val="0"/>
              </a:spcAft>
              <a:buClr>
                <a:schemeClr val="dk1"/>
              </a:buClr>
              <a:buSzPts val="1100"/>
              <a:buFont typeface="Arial"/>
              <a:buChar char="•"/>
            </a:pPr>
            <a:r>
              <a:rPr i="0" lang="en-US" sz="1100">
                <a:solidFill>
                  <a:schemeClr val="dk1"/>
                </a:solidFill>
              </a:rPr>
              <a:t>An </a:t>
            </a:r>
            <a:r>
              <a:rPr b="1" i="0" lang="en-US" sz="1100">
                <a:solidFill>
                  <a:schemeClr val="dk1"/>
                </a:solidFill>
              </a:rPr>
              <a:t>EC2 Linux + Networking</a:t>
            </a:r>
            <a:r>
              <a:rPr i="0" lang="en-US" sz="1100">
                <a:solidFill>
                  <a:schemeClr val="dk1"/>
                </a:solidFill>
              </a:rPr>
              <a:t> cluster</a:t>
            </a:r>
            <a:endParaRPr/>
          </a:p>
          <a:p>
            <a:pPr indent="-171450" lvl="0" marL="171450" rtl="0" algn="l">
              <a:spcBef>
                <a:spcPts val="0"/>
              </a:spcBef>
              <a:spcAft>
                <a:spcPts val="0"/>
              </a:spcAft>
              <a:buClr>
                <a:schemeClr val="dk1"/>
              </a:buClr>
              <a:buSzPts val="1100"/>
              <a:buFont typeface="Arial"/>
              <a:buChar char="•"/>
            </a:pPr>
            <a:r>
              <a:rPr lang="en-US" sz="1100"/>
              <a:t>An</a:t>
            </a:r>
            <a:r>
              <a:rPr i="0" lang="en-US" sz="1100">
                <a:solidFill>
                  <a:schemeClr val="dk1"/>
                </a:solidFill>
              </a:rPr>
              <a:t> </a:t>
            </a:r>
            <a:r>
              <a:rPr b="1" i="0" lang="en-US" sz="1100">
                <a:solidFill>
                  <a:schemeClr val="dk1"/>
                </a:solidFill>
              </a:rPr>
              <a:t>EC2</a:t>
            </a:r>
            <a:r>
              <a:rPr b="0" i="0" lang="en-US" sz="1100">
                <a:solidFill>
                  <a:schemeClr val="dk1"/>
                </a:solidFill>
              </a:rPr>
              <a:t> </a:t>
            </a:r>
            <a:r>
              <a:rPr b="1" i="0" lang="en-US" sz="1100">
                <a:solidFill>
                  <a:schemeClr val="dk1"/>
                </a:solidFill>
              </a:rPr>
              <a:t>Windows</a:t>
            </a:r>
            <a:r>
              <a:rPr b="0" i="0" lang="en-US" sz="1100">
                <a:solidFill>
                  <a:schemeClr val="dk1"/>
                </a:solidFill>
              </a:rPr>
              <a:t> + </a:t>
            </a:r>
            <a:r>
              <a:rPr b="1" i="0" lang="en-US" sz="1100">
                <a:solidFill>
                  <a:schemeClr val="dk1"/>
                </a:solidFill>
              </a:rPr>
              <a:t>Networking</a:t>
            </a:r>
            <a:r>
              <a:rPr b="0" i="0" lang="en-US" sz="1100">
                <a:solidFill>
                  <a:schemeClr val="dk1"/>
                </a:solidFill>
              </a:rPr>
              <a:t> cluster </a:t>
            </a:r>
            <a:endParaRPr sz="1100"/>
          </a:p>
          <a:p>
            <a:pPr indent="0" lvl="0" marL="0" rtl="0" algn="l">
              <a:spcBef>
                <a:spcPts val="0"/>
              </a:spcBef>
              <a:spcAft>
                <a:spcPts val="0"/>
              </a:spcAft>
              <a:buNone/>
            </a:pPr>
            <a:r>
              <a:t/>
            </a:r>
            <a:endParaRPr b="0" i="0" sz="1100">
              <a:solidFill>
                <a:schemeClr val="dk1"/>
              </a:solidFill>
            </a:endParaRPr>
          </a:p>
          <a:p>
            <a:pPr indent="0" lvl="0" marL="0" rtl="0" algn="l">
              <a:spcBef>
                <a:spcPts val="0"/>
              </a:spcBef>
              <a:spcAft>
                <a:spcPts val="0"/>
              </a:spcAft>
              <a:buNone/>
            </a:pPr>
            <a:r>
              <a:rPr lang="en-US" sz="1100"/>
              <a:t>If you choose one of the two </a:t>
            </a:r>
            <a:r>
              <a:rPr b="1" lang="en-US" sz="1100"/>
              <a:t>EC2 launch type </a:t>
            </a:r>
            <a:r>
              <a:rPr lang="en-US" sz="1100"/>
              <a:t>options, you will then be prompted to choose whether the cluster EC2 instances will run as On-Demand Instances or Spot Instances. In addition, you will need to specify many details about the EC2 instances that will make up your cluster—the same details that you must specify when you launch a stand lone EC2 instance. In this way, the EC2 launch type provides more granular control over the infrastructure that runs your container applications because you manage the EC2 instances that make up the cluster. </a:t>
            </a:r>
            <a:endParaRPr/>
          </a:p>
          <a:p>
            <a:pPr indent="0" lvl="0" marL="0" rtl="0" algn="l">
              <a:spcBef>
                <a:spcPts val="0"/>
              </a:spcBef>
              <a:spcAft>
                <a:spcPts val="0"/>
              </a:spcAft>
              <a:buNone/>
            </a:pPr>
            <a:r>
              <a:rPr lang="en-US" sz="1100"/>
              <a:t>Amazon ECS keeps track of all the CPU, memory, and other resources in your cluster. Amazon ECS also finds the best server for your container on based on your specified resource requirements.</a:t>
            </a:r>
            <a:endParaRPr b="0" i="0"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If you choose the networking-</a:t>
            </a:r>
            <a:r>
              <a:rPr lang="en-US" sz="1100"/>
              <a:t>o</a:t>
            </a:r>
            <a:r>
              <a:rPr b="0" i="0" lang="en-US" sz="1100">
                <a:solidFill>
                  <a:schemeClr val="dk1"/>
                </a:solidFill>
              </a:rPr>
              <a:t>nly </a:t>
            </a:r>
            <a:r>
              <a:rPr b="1" i="0" lang="en-US" sz="1100">
                <a:solidFill>
                  <a:schemeClr val="dk1"/>
                </a:solidFill>
              </a:rPr>
              <a:t>Fargate</a:t>
            </a:r>
            <a:r>
              <a:rPr b="0" i="0" lang="en-US" sz="1100">
                <a:solidFill>
                  <a:schemeClr val="dk1"/>
                </a:solidFill>
              </a:rPr>
              <a:t> </a:t>
            </a:r>
            <a:r>
              <a:rPr b="1" i="0" lang="en-US" sz="1100">
                <a:solidFill>
                  <a:schemeClr val="dk1"/>
                </a:solidFill>
              </a:rPr>
              <a:t>launch type</a:t>
            </a:r>
            <a:r>
              <a:rPr b="0" i="0" lang="en-US" sz="1100">
                <a:solidFill>
                  <a:schemeClr val="dk1"/>
                </a:solidFill>
              </a:rPr>
              <a:t>, then the cluster that will run your containers will be managed by AWS. With this option, you only need to package your application in containers, specify the CPU and memory requirements, define networking and IAM policies, and launch the application. You do not need to provision, configure, or scale the cluster. It removes the need to choose server types, decide when to scale your clusters, or optimize cluster packing. The Fargate option enables you to focus on designing and building your applications.</a:t>
            </a:r>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Kubernetes</a:t>
            </a:r>
            <a:r>
              <a:rPr lang="en-US" sz="1100"/>
              <a:t> is open source software for container orchestration. Kubernetes can work with many containerization technologies, including Docker. Because it is a popular open source project, a large community of developers and companies build extensions, integrations, and plugins that keep the software relevant, and new and in-demand features are added frequently.</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Kubernetes enables you to deploy and manage </a:t>
            </a:r>
            <a:r>
              <a:rPr b="1" i="0" lang="en-US" sz="1100">
                <a:solidFill>
                  <a:schemeClr val="dk1"/>
                </a:solidFill>
              </a:rPr>
              <a:t>containerized applications</a:t>
            </a:r>
            <a:r>
              <a:rPr b="0" i="0" lang="en-US" sz="1100">
                <a:solidFill>
                  <a:schemeClr val="dk1"/>
                </a:solidFill>
              </a:rPr>
              <a:t> at scale. With Kubernetes, you can run any type of containerized application by using the same toolset in both on-premises data centers and the cloud. </a:t>
            </a:r>
            <a:r>
              <a:rPr lang="en-US" sz="1100"/>
              <a:t>Kubernetes manages a </a:t>
            </a:r>
            <a:r>
              <a:rPr b="1" lang="en-US" sz="1100"/>
              <a:t>cluster</a:t>
            </a:r>
            <a:r>
              <a:rPr lang="en-US" sz="1100"/>
              <a:t> of compute instances (called </a:t>
            </a:r>
            <a:r>
              <a:rPr b="1" lang="en-US" sz="1100"/>
              <a:t>nodes</a:t>
            </a:r>
            <a:r>
              <a:rPr lang="en-US" sz="1100"/>
              <a:t>). It runs containers on the cluster, which are based on where compute resources are available and the resource requirements of each container. Containers</a:t>
            </a:r>
            <a:r>
              <a:rPr b="1" lang="en-US" sz="1100"/>
              <a:t> </a:t>
            </a:r>
            <a:r>
              <a:rPr lang="en-US" sz="1100"/>
              <a:t>are run in logical groupings called </a:t>
            </a:r>
            <a:r>
              <a:rPr b="1" lang="en-US" sz="1100"/>
              <a:t>pods</a:t>
            </a:r>
            <a:r>
              <a:rPr b="0" lang="en-US" sz="1100"/>
              <a:t>. Y</a:t>
            </a:r>
            <a:r>
              <a:rPr lang="en-US" sz="1100"/>
              <a:t>ou can run and scale one or many containers together as a pod. Each pod is given an IP address and a single Domain Name System (DNS) name, which Kubernetes uses to connect your services with each other and external traffic.</a:t>
            </a:r>
            <a:br>
              <a:rPr lang="en-US" sz="1100"/>
            </a:br>
            <a:endParaRPr sz="1100"/>
          </a:p>
          <a:p>
            <a:pPr indent="0" lvl="0" marL="0" rtl="0" algn="l">
              <a:spcBef>
                <a:spcPts val="0"/>
              </a:spcBef>
              <a:spcAft>
                <a:spcPts val="0"/>
              </a:spcAft>
              <a:buNone/>
            </a:pPr>
            <a:r>
              <a:rPr lang="en-US" sz="1100"/>
              <a:t>A key advantage of Kubernetes is that you can use it to run your containerized applications anywhere without needing to change your operational tooling. For example, applications can be moved from local on-premises development machines to production deployments in the cloud by using the same operational tooling.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64:notes"/>
          <p:cNvSpPr txBox="1"/>
          <p:nvPr>
            <p:ph idx="1" type="body"/>
          </p:nvPr>
        </p:nvSpPr>
        <p:spPr>
          <a:xfrm>
            <a:off x="685800" y="4400550"/>
            <a:ext cx="5486400" cy="40027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You might think that you could launch one or more Amazon EC2 instances, install Docker on each instance, install Kubernetes on the cluster, and manage and run Kubernetes yourself. While that is an option, AWS provides a service called Amazon Elastic Kubernetes Service (Amazon EKS) that simplifies the management of Kubernetes clusters.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Amazon Elastic Kubernetes Service (Amazon EKS</a:t>
            </a:r>
            <a:r>
              <a:rPr lang="en-US" sz="1100"/>
              <a:t>) is a managed Kubernetes service that makes it easy for you to run Kubernetes on AWS without needing to install, operate, and maintain your own Kubernetes control plane. It is certified Kubernetes conformant, so existing applications that run on upstream Kubernetes are compatible with Amazon EKS.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Amazon EKS automatically manages the availability and scalability of the cluster nodes that are responsible for starting and stopping containers, scheduling containers on virtual machines, storing cluster data, and other tasks. It automatically detects and replaces unhealthy control plane nodes for each cluster. You can take advantage of the performance, scale, reliability, and availability of the AWS Cloud, which includes AWS networking and security services like Application Load Balancers for load distribution, IAM for role-based access control, and VPC for pod networking.</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may be wondering why Amazon offers both Amazon ECS and Amazon EKS, since they are both capable of orchestrating Docker containers. The reason that both services exist is to provide customers with flexible options. You can decide which option best matches your needs.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7" name="Google Shape;1257;p65:notes"/>
          <p:cNvSpPr txBox="1"/>
          <p:nvPr>
            <p:ph idx="1" type="body"/>
          </p:nvPr>
        </p:nvSpPr>
        <p:spPr>
          <a:xfrm>
            <a:off x="685800" y="4400550"/>
            <a:ext cx="5486400" cy="38965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Amazon Elastic Container Registry (Amazon ECR) </a:t>
            </a:r>
            <a:r>
              <a:rPr lang="en-US" sz="1100"/>
              <a:t>is a fully managed Docker container registry that makes it easy for developers to store, manage, and deploy Docker container images. It is </a:t>
            </a:r>
            <a:r>
              <a:rPr b="1" lang="en-US" sz="1100"/>
              <a:t>integrated with Amazon ECS</a:t>
            </a:r>
            <a:r>
              <a:rPr lang="en-US" sz="1100"/>
              <a:t>, so you can store, run, and manage container images for applications that run on Amazon ECS. Specify the Amazon ECR repository in your task definition, and Amazon ECS will retrieve the appropriate images for your applications.</a:t>
            </a:r>
            <a:endParaRPr/>
          </a:p>
          <a:p>
            <a:pPr indent="0" lvl="0" marL="0" rtl="0" algn="l">
              <a:spcBef>
                <a:spcPts val="0"/>
              </a:spcBef>
              <a:spcAft>
                <a:spcPts val="0"/>
              </a:spcAft>
              <a:buNone/>
            </a:pPr>
            <a:r>
              <a:t/>
            </a:r>
            <a:endParaRPr b="1" sz="1100"/>
          </a:p>
          <a:p>
            <a:pPr indent="0" lvl="0" marL="0" rtl="0" algn="l">
              <a:spcBef>
                <a:spcPts val="0"/>
              </a:spcBef>
              <a:spcAft>
                <a:spcPts val="0"/>
              </a:spcAft>
              <a:buNone/>
            </a:pPr>
            <a:r>
              <a:rPr lang="en-US" sz="1100"/>
              <a:t>Amazon ECR supports Docker Registry HTTP API version 2, which enables you to interact with Amazon ECR by using Docker CLI commands or your preferred Docker tools. Thus, you can maintain your existing development workflow and access Amazon ECR from any Docker environment—whether it is in the cloud, on premises, or on your local machine.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can transfer your container images to and from Amazon ECS via HTTPS. Your images are also automatically </a:t>
            </a:r>
            <a:r>
              <a:rPr b="0" i="1" lang="en-US" sz="1100"/>
              <a:t>encrypted</a:t>
            </a:r>
            <a:r>
              <a:rPr lang="en-US" sz="1100"/>
              <a:t> at rest using Amazon S3 server-side encryption.</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It is also possible to use Amazon ECR images with </a:t>
            </a:r>
            <a:r>
              <a:rPr b="1" lang="en-US" sz="1100"/>
              <a:t>Amazon EKS</a:t>
            </a:r>
            <a:r>
              <a:rPr lang="en-US" sz="1100"/>
              <a:t>. See the </a:t>
            </a:r>
            <a:r>
              <a:rPr lang="en-US" sz="1100" u="sng">
                <a:solidFill>
                  <a:schemeClr val="hlink"/>
                </a:solidFill>
                <a:hlinkClick r:id="rId2"/>
              </a:rPr>
              <a:t>Using Amazon ECR Images with Amazon EKS</a:t>
            </a:r>
            <a:r>
              <a:rPr lang="en-US" sz="1100"/>
              <a:t> documentation for details.</a:t>
            </a:r>
            <a:endParaRPr/>
          </a:p>
          <a:p>
            <a:pPr indent="0" lvl="0" marL="0" rtl="0" algn="l">
              <a:spcBef>
                <a:spcPts val="0"/>
              </a:spcBef>
              <a:spcAft>
                <a:spcPts val="0"/>
              </a:spcAft>
              <a:buNone/>
            </a:pPr>
            <a:r>
              <a:t/>
            </a:r>
            <a:endParaRPr sz="11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Some key takeaways from this section include:</a:t>
            </a:r>
            <a:endParaRPr/>
          </a:p>
          <a:p>
            <a:pPr indent="-101600" lvl="0" marL="171450" rtl="0" algn="l">
              <a:spcBef>
                <a:spcPts val="0"/>
              </a:spcBef>
              <a:spcAft>
                <a:spcPts val="0"/>
              </a:spcAft>
              <a:buClr>
                <a:schemeClr val="dk1"/>
              </a:buClr>
              <a:buSzPts val="1100"/>
              <a:buFont typeface="Arial"/>
              <a:buNone/>
            </a:pPr>
            <a:r>
              <a:t/>
            </a:r>
            <a:endParaRPr i="0" sz="1100"/>
          </a:p>
          <a:p>
            <a:pPr indent="-171450" lvl="0" marL="171450" rtl="0" algn="l">
              <a:spcBef>
                <a:spcPts val="0"/>
              </a:spcBef>
              <a:spcAft>
                <a:spcPts val="0"/>
              </a:spcAft>
              <a:buClr>
                <a:schemeClr val="dk1"/>
              </a:buClr>
              <a:buSzPts val="1100"/>
              <a:buFont typeface="Arial"/>
              <a:buChar char="•"/>
            </a:pPr>
            <a:r>
              <a:rPr lang="en-US" sz="1100"/>
              <a:t>Containers can hold everything that an application needs to run.</a:t>
            </a:r>
            <a:endParaRPr/>
          </a:p>
          <a:p>
            <a:pPr indent="-171450" lvl="0" marL="171450" rtl="0" algn="l">
              <a:spcBef>
                <a:spcPts val="0"/>
              </a:spcBef>
              <a:spcAft>
                <a:spcPts val="0"/>
              </a:spcAft>
              <a:buClr>
                <a:schemeClr val="dk1"/>
              </a:buClr>
              <a:buSzPts val="1100"/>
              <a:buFont typeface="Arial"/>
              <a:buChar char="•"/>
            </a:pPr>
            <a:r>
              <a:rPr lang="en-US" sz="1100"/>
              <a:t>Docker is a software platform that packages software into containers. </a:t>
            </a:r>
            <a:endParaRPr/>
          </a:p>
          <a:p>
            <a:pPr indent="-171450" lvl="0" marL="171450" rtl="0" algn="l">
              <a:spcBef>
                <a:spcPts val="0"/>
              </a:spcBef>
              <a:spcAft>
                <a:spcPts val="0"/>
              </a:spcAft>
              <a:buClr>
                <a:schemeClr val="dk1"/>
              </a:buClr>
              <a:buSzPts val="1100"/>
              <a:buFont typeface="Arial"/>
              <a:buChar char="•"/>
            </a:pPr>
            <a:r>
              <a:rPr lang="en-US" sz="1100"/>
              <a:t>A single application can span multiple containers.</a:t>
            </a:r>
            <a:endParaRPr/>
          </a:p>
          <a:p>
            <a:pPr indent="-171450" lvl="0" marL="171450" rtl="0" algn="l">
              <a:spcBef>
                <a:spcPts val="0"/>
              </a:spcBef>
              <a:spcAft>
                <a:spcPts val="0"/>
              </a:spcAft>
              <a:buClr>
                <a:schemeClr val="dk1"/>
              </a:buClr>
              <a:buSzPts val="1100"/>
              <a:buFont typeface="Arial"/>
              <a:buChar char="•"/>
            </a:pPr>
            <a:r>
              <a:rPr lang="en-US" sz="1100"/>
              <a:t>Amazon Elastic Container Service (Amazon ECS) orchestrates the running of Docker containers.</a:t>
            </a:r>
            <a:endParaRPr/>
          </a:p>
          <a:p>
            <a:pPr indent="-171450" lvl="0" marL="171450" rtl="0" algn="l">
              <a:spcBef>
                <a:spcPts val="0"/>
              </a:spcBef>
              <a:spcAft>
                <a:spcPts val="0"/>
              </a:spcAft>
              <a:buClr>
                <a:schemeClr val="dk1"/>
              </a:buClr>
              <a:buSzPts val="1100"/>
              <a:buFont typeface="Arial"/>
              <a:buChar char="•"/>
            </a:pPr>
            <a:r>
              <a:rPr lang="en-US" sz="1100"/>
              <a:t>Kubernetes is open source software for container orchestration. </a:t>
            </a:r>
            <a:endParaRPr/>
          </a:p>
          <a:p>
            <a:pPr indent="-171450" lvl="0" marL="171450" rtl="0" algn="l">
              <a:spcBef>
                <a:spcPts val="0"/>
              </a:spcBef>
              <a:spcAft>
                <a:spcPts val="0"/>
              </a:spcAft>
              <a:buClr>
                <a:schemeClr val="dk1"/>
              </a:buClr>
              <a:buSzPts val="1100"/>
              <a:buFont typeface="Arial"/>
              <a:buChar char="•"/>
            </a:pPr>
            <a:r>
              <a:rPr lang="en-US" sz="1100"/>
              <a:t>Amazon Elastic Kubernetes Service (Amazon EKS) enables you to run Kubernetes on AWS</a:t>
            </a:r>
            <a:endParaRPr/>
          </a:p>
          <a:p>
            <a:pPr indent="-171450" lvl="0" marL="171450" rtl="0" algn="l">
              <a:spcBef>
                <a:spcPts val="0"/>
              </a:spcBef>
              <a:spcAft>
                <a:spcPts val="0"/>
              </a:spcAft>
              <a:buClr>
                <a:schemeClr val="dk1"/>
              </a:buClr>
              <a:buSzPts val="1100"/>
              <a:buFont typeface="Arial"/>
              <a:buChar char="•"/>
            </a:pPr>
            <a:r>
              <a:rPr lang="en-US" sz="1100"/>
              <a:t>Amazon Elastic Container Registry (Amazon ECR) enables you to store, manage, and deploy your Docker containers.</a:t>
            </a:r>
            <a:endParaRPr b="0" i="0" sz="1100">
              <a:solidFill>
                <a:schemeClr val="dk1"/>
              </a:solidFill>
            </a:endParaRPr>
          </a:p>
          <a:p>
            <a:pPr indent="0" lvl="0" marL="0" rtl="0" algn="l">
              <a:spcBef>
                <a:spcPts val="0"/>
              </a:spcBef>
              <a:spcAft>
                <a:spcPts val="0"/>
              </a:spcAft>
              <a:buNone/>
            </a:pPr>
            <a:r>
              <a:t/>
            </a:r>
            <a:endParaRPr i="0" sz="1100"/>
          </a:p>
          <a:p>
            <a:pPr indent="0" lvl="0" marL="0" rtl="0" algn="l">
              <a:spcBef>
                <a:spcPts val="0"/>
              </a:spcBef>
              <a:spcAft>
                <a:spcPts val="0"/>
              </a:spcAft>
              <a:buNone/>
            </a:pPr>
            <a:r>
              <a:t/>
            </a:r>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5" name="Google Shape;129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5: Introduction to AWS Lambda.</a:t>
            </a:r>
            <a:endParaRPr/>
          </a:p>
          <a:p>
            <a:pPr indent="0" lvl="0" marL="0" rtl="0" algn="l">
              <a:spcBef>
                <a:spcPts val="0"/>
              </a:spcBef>
              <a:spcAft>
                <a:spcPts val="0"/>
              </a:spcAft>
              <a:buNone/>
            </a:pPr>
            <a:r>
              <a:t/>
            </a:r>
            <a:endParaRPr sz="11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As you saw in the earlier sections of this module, AWS offers many compute options. For example, </a:t>
            </a:r>
            <a:r>
              <a:rPr b="1" i="0" lang="en-US" sz="1100">
                <a:solidFill>
                  <a:schemeClr val="dk1"/>
                </a:solidFill>
              </a:rPr>
              <a:t>Amazon EC2</a:t>
            </a:r>
            <a:r>
              <a:rPr i="0" lang="en-US" sz="1100">
                <a:solidFill>
                  <a:schemeClr val="dk1"/>
                </a:solidFill>
              </a:rPr>
              <a:t> </a:t>
            </a:r>
            <a:r>
              <a:rPr b="0" i="0" lang="en-US" sz="1100">
                <a:solidFill>
                  <a:schemeClr val="dk1"/>
                </a:solidFill>
              </a:rPr>
              <a:t>provides virtual machines. As another example, </a:t>
            </a:r>
            <a:r>
              <a:rPr b="1" i="0" lang="en-US" sz="1100">
                <a:solidFill>
                  <a:schemeClr val="dk1"/>
                </a:solidFill>
              </a:rPr>
              <a:t>Amazon ECS </a:t>
            </a:r>
            <a:r>
              <a:rPr b="0" i="0" lang="en-US" sz="1100">
                <a:solidFill>
                  <a:schemeClr val="dk1"/>
                </a:solidFill>
              </a:rPr>
              <a:t>and </a:t>
            </a:r>
            <a:r>
              <a:rPr b="1" i="0" lang="en-US" sz="1100">
                <a:solidFill>
                  <a:schemeClr val="dk1"/>
                </a:solidFill>
              </a:rPr>
              <a:t>Amazon EKS</a:t>
            </a:r>
            <a:r>
              <a:rPr b="0" i="0" lang="en-US" sz="1100">
                <a:solidFill>
                  <a:schemeClr val="dk1"/>
                </a:solidFill>
              </a:rPr>
              <a:t> are container-based compute services.</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However, there is another approach to compute that does not require you to provision or manage servers. This third approach is often referred to as </a:t>
            </a:r>
            <a:r>
              <a:rPr b="1" lang="en-US" sz="1100" u="none">
                <a:solidFill>
                  <a:schemeClr val="dk1"/>
                </a:solidFill>
              </a:rPr>
              <a:t>serverless</a:t>
            </a:r>
            <a:r>
              <a:rPr b="1" i="0" lang="en-US" sz="1100">
                <a:solidFill>
                  <a:schemeClr val="dk1"/>
                </a:solidFill>
              </a:rPr>
              <a:t> computing</a:t>
            </a:r>
            <a:r>
              <a:rPr b="0" i="0" lang="en-US" sz="1100">
                <a:solidFill>
                  <a:schemeClr val="dk1"/>
                </a:solidFill>
              </a:rPr>
              <a:t>.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b="1" lang="en-US" sz="1100"/>
              <a:t>AWS Lambda </a:t>
            </a:r>
            <a:r>
              <a:rPr lang="en-US" sz="1100"/>
              <a:t>is an event-driven, serverless compute service. </a:t>
            </a:r>
            <a:r>
              <a:rPr b="0" i="0" lang="en-US" sz="1100">
                <a:solidFill>
                  <a:schemeClr val="dk1"/>
                </a:solidFill>
                <a:latin typeface="Calibri"/>
                <a:ea typeface="Calibri"/>
                <a:cs typeface="Calibri"/>
                <a:sym typeface="Calibri"/>
              </a:rPr>
              <a:t>Lambda enables you to run code without provisioning or managing servers. </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You create a</a:t>
            </a:r>
            <a:r>
              <a:rPr b="1" i="0" lang="en-US" sz="1100">
                <a:solidFill>
                  <a:schemeClr val="dk1"/>
                </a:solidFill>
                <a:latin typeface="Calibri"/>
                <a:ea typeface="Calibri"/>
                <a:cs typeface="Calibri"/>
                <a:sym typeface="Calibri"/>
              </a:rPr>
              <a:t> Lambda function</a:t>
            </a:r>
            <a:r>
              <a:rPr b="0" i="0" lang="en-US" sz="1100">
                <a:solidFill>
                  <a:schemeClr val="dk1"/>
                </a:solidFill>
                <a:latin typeface="Calibri"/>
                <a:ea typeface="Calibri"/>
                <a:cs typeface="Calibri"/>
                <a:sym typeface="Calibri"/>
              </a:rPr>
              <a:t>, which is the AWS resource that contains the code that you upload. You then set the Lambda function to be triggered, either on a scheduled basis or in response to an event. Your code only runs when it is triggered.</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You </a:t>
            </a:r>
            <a:r>
              <a:rPr b="1" i="0" lang="en-US" sz="1100">
                <a:solidFill>
                  <a:schemeClr val="dk1"/>
                </a:solidFill>
                <a:latin typeface="Calibri"/>
                <a:ea typeface="Calibri"/>
                <a:cs typeface="Calibri"/>
                <a:sym typeface="Calibri"/>
              </a:rPr>
              <a:t>pay only for the compute time you consume</a:t>
            </a:r>
            <a:r>
              <a:rPr b="0" i="0" lang="en-US" sz="1100">
                <a:solidFill>
                  <a:schemeClr val="dk1"/>
                </a:solidFill>
                <a:latin typeface="Calibri"/>
                <a:ea typeface="Calibri"/>
                <a:cs typeface="Calibri"/>
                <a:sym typeface="Calibri"/>
              </a:rPr>
              <a:t>—you are not charged when your code is not running.</a:t>
            </a:r>
            <a:endParaRPr sz="1100"/>
          </a:p>
          <a:p>
            <a:pPr indent="0" lvl="0" marL="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sz="1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69:notes"/>
          <p:cNvSpPr txBox="1"/>
          <p:nvPr>
            <p:ph idx="1" type="body"/>
          </p:nvPr>
        </p:nvSpPr>
        <p:spPr>
          <a:xfrm>
            <a:off x="685800" y="4400550"/>
            <a:ext cx="5486400" cy="33261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With Lambda, there are no new languages, tools, or frameworks to learn. Lambda </a:t>
            </a:r>
            <a:r>
              <a:rPr b="1" lang="en-US" sz="1100"/>
              <a:t>supports multiple programming languages</a:t>
            </a:r>
            <a:r>
              <a:rPr lang="en-US" sz="1100"/>
              <a:t>, including Java, Go, PowerShell, Node.js, C#, Python, and Ruby. Your code can use any library, either native or third-party. </a:t>
            </a:r>
            <a:br>
              <a:rPr lang="en-US" sz="1100"/>
            </a:br>
            <a:endParaRPr sz="1100"/>
          </a:p>
          <a:p>
            <a:pPr indent="0" lvl="0" marL="0" rtl="0" algn="l">
              <a:spcBef>
                <a:spcPts val="0"/>
              </a:spcBef>
              <a:spcAft>
                <a:spcPts val="0"/>
              </a:spcAft>
              <a:buNone/>
            </a:pPr>
            <a:r>
              <a:rPr lang="en-US" sz="1100"/>
              <a:t>Lambda </a:t>
            </a:r>
            <a:r>
              <a:rPr b="1" lang="en-US" sz="1100"/>
              <a:t>completely automates the administration</a:t>
            </a:r>
            <a:r>
              <a:rPr lang="en-US" sz="110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sz="1100"/>
            </a:br>
            <a:endParaRPr b="1" sz="1100">
              <a:solidFill>
                <a:srgbClr val="000000"/>
              </a:solidFill>
            </a:endParaRPr>
          </a:p>
          <a:p>
            <a:pPr indent="0" lvl="0" marL="0" rtl="0" algn="l">
              <a:spcBef>
                <a:spcPts val="0"/>
              </a:spcBef>
              <a:spcAft>
                <a:spcPts val="0"/>
              </a:spcAft>
              <a:buNone/>
            </a:pPr>
            <a:r>
              <a:rPr lang="en-US" sz="1100"/>
              <a:t>Lambda provides </a:t>
            </a:r>
            <a:r>
              <a:rPr b="1" lang="en-US" sz="1100"/>
              <a:t>built-in fault tolerance</a:t>
            </a:r>
            <a:r>
              <a:rPr lang="en-US" sz="1100"/>
              <a:t>. It maintains compute capacity across multiple Availability Zones in each Region to help protect your code against individual machine failures or data center failures. There are no maintenance windows or scheduled downtimes.</a:t>
            </a:r>
            <a:br>
              <a:rPr lang="en-US" sz="1100"/>
            </a:br>
            <a:endParaRPr sz="1100"/>
          </a:p>
          <a:p>
            <a:pPr indent="0" lvl="0" marL="0" rtl="0" algn="l">
              <a:spcBef>
                <a:spcPts val="0"/>
              </a:spcBef>
              <a:spcAft>
                <a:spcPts val="0"/>
              </a:spcAft>
              <a:buNone/>
            </a:pPr>
            <a:r>
              <a:rPr lang="en-US" sz="1100"/>
              <a:t>You </a:t>
            </a:r>
            <a:r>
              <a:rPr b="0" lang="en-US" sz="1100"/>
              <a:t>can</a:t>
            </a:r>
            <a:r>
              <a:rPr b="1" lang="en-US" sz="1100"/>
              <a:t> orchestrate multiple Lambda functions </a:t>
            </a:r>
            <a:r>
              <a:rPr lang="en-US" sz="1100"/>
              <a:t>for complex or long-running tasks by building workflows with AWS Step Functions. Use Step Functions to define workflows. These workflows trigger a collection of Lambda functions by using sequential, parallel, branching, and error-handling steps. With Step Functions and Lambda, you can build stateful, long-running processes for </a:t>
            </a:r>
            <a:r>
              <a:rPr lang="en-US" sz="1100">
                <a:solidFill>
                  <a:srgbClr val="000000"/>
                </a:solidFill>
              </a:rPr>
              <a:t>applications</a:t>
            </a:r>
            <a:r>
              <a:rPr lang="en-US" sz="1100"/>
              <a:t> and backends.</a:t>
            </a:r>
            <a:br>
              <a:rPr lang="en-US" sz="1100"/>
            </a:br>
            <a:endParaRPr sz="1100"/>
          </a:p>
          <a:p>
            <a:pPr indent="0" lvl="0" marL="0" rtl="0" algn="l">
              <a:spcBef>
                <a:spcPts val="0"/>
              </a:spcBef>
              <a:spcAft>
                <a:spcPts val="0"/>
              </a:spcAft>
              <a:buNone/>
            </a:pPr>
            <a:r>
              <a:rPr lang="en-US" sz="1100"/>
              <a:t>With Lambda, you </a:t>
            </a:r>
            <a:r>
              <a:rPr b="1" lang="en-US" sz="1100"/>
              <a:t>pay only for the requests that are served and the compute time that is required to run your code</a:t>
            </a:r>
            <a:r>
              <a:rPr lang="en-US" sz="1100"/>
              <a:t>. </a:t>
            </a:r>
            <a:r>
              <a:rPr lang="en-US" sz="1100">
                <a:solidFill>
                  <a:srgbClr val="000000"/>
                </a:solidFill>
              </a:rPr>
              <a:t>Billing</a:t>
            </a:r>
            <a:r>
              <a:rPr lang="en-US" sz="1100"/>
              <a:t> is metered in increments of 100 milliseconds, which make it </a:t>
            </a:r>
            <a:r>
              <a:rPr lang="en-US" sz="1100">
                <a:solidFill>
                  <a:srgbClr val="000000"/>
                </a:solidFill>
              </a:rPr>
              <a:t>cost-effective</a:t>
            </a:r>
            <a:r>
              <a:rPr lang="en-US" sz="1100"/>
              <a:t> and </a:t>
            </a:r>
            <a:r>
              <a:rPr lang="en-US" sz="1100">
                <a:solidFill>
                  <a:srgbClr val="000000"/>
                </a:solidFill>
              </a:rPr>
              <a:t>easy</a:t>
            </a:r>
            <a:r>
              <a:rPr lang="en-US" sz="1100"/>
              <a:t> to scale automatically from a few requests </a:t>
            </a:r>
            <a:r>
              <a:rPr lang="en-US" sz="1100">
                <a:solidFill>
                  <a:srgbClr val="000000"/>
                </a:solidFill>
              </a:rPr>
              <a:t>per</a:t>
            </a:r>
            <a:r>
              <a:rPr lang="en-US" sz="1100"/>
              <a:t> day to thousands of requests </a:t>
            </a:r>
            <a:r>
              <a:rPr lang="en-US" sz="1100">
                <a:solidFill>
                  <a:srgbClr val="000000"/>
                </a:solidFill>
              </a:rPr>
              <a:t>per</a:t>
            </a:r>
            <a:r>
              <a:rPr lang="en-US" sz="1100"/>
              <a:t> </a:t>
            </a:r>
            <a:r>
              <a:rPr lang="en-US" sz="1100">
                <a:solidFill>
                  <a:srgbClr val="000000"/>
                </a:solidFill>
              </a:rPr>
              <a:t>second</a:t>
            </a:r>
            <a:r>
              <a:rPr lang="en-US" sz="1100"/>
              <a:t>.</a:t>
            </a:r>
            <a:endParaRPr/>
          </a:p>
          <a:p>
            <a:pPr indent="0" lvl="0" marL="0" rtl="0" algn="l">
              <a:spcBef>
                <a:spcPts val="0"/>
              </a:spcBef>
              <a:spcAft>
                <a:spcPts val="0"/>
              </a:spcAft>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AWS offers many compute services because different use cases benefit from different compute environments. The optimal compute service or services that you use will depend on your use case.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Often, the compute architecture that you use is determined by legacy code. However, that does not mean that you cannot evolve the architecture to take advantage of proven cloud-native designs.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Best practices include:</a:t>
            </a:r>
            <a:endParaRPr/>
          </a:p>
          <a:p>
            <a:pPr indent="-171450" lvl="0" marL="171450" rtl="0" algn="l">
              <a:spcBef>
                <a:spcPts val="0"/>
              </a:spcBef>
              <a:spcAft>
                <a:spcPts val="0"/>
              </a:spcAft>
              <a:buClr>
                <a:schemeClr val="dk1"/>
              </a:buClr>
              <a:buSzPts val="1100"/>
              <a:buFont typeface="Arial"/>
              <a:buChar char="•"/>
            </a:pPr>
            <a:r>
              <a:rPr lang="en-US" sz="1100"/>
              <a:t>Evaluate the available compute options</a:t>
            </a:r>
            <a:endParaRPr/>
          </a:p>
          <a:p>
            <a:pPr indent="-171450" lvl="0" marL="171450" rtl="0" algn="l">
              <a:spcBef>
                <a:spcPts val="0"/>
              </a:spcBef>
              <a:spcAft>
                <a:spcPts val="0"/>
              </a:spcAft>
              <a:buClr>
                <a:schemeClr val="dk1"/>
              </a:buClr>
              <a:buSzPts val="1100"/>
              <a:buFont typeface="Arial"/>
              <a:buChar char="•"/>
            </a:pPr>
            <a:r>
              <a:rPr lang="en-US" sz="1100"/>
              <a:t>Understand the available compute configuration options</a:t>
            </a:r>
            <a:endParaRPr/>
          </a:p>
          <a:p>
            <a:pPr indent="-171450" lvl="0" marL="171450" rtl="0" algn="l">
              <a:spcBef>
                <a:spcPts val="0"/>
              </a:spcBef>
              <a:spcAft>
                <a:spcPts val="0"/>
              </a:spcAft>
              <a:buClr>
                <a:schemeClr val="dk1"/>
              </a:buClr>
              <a:buSzPts val="1100"/>
              <a:buFont typeface="Arial"/>
              <a:buChar char="•"/>
            </a:pPr>
            <a:r>
              <a:rPr lang="en-US" sz="1100"/>
              <a:t>Collect computer-related metrics</a:t>
            </a:r>
            <a:endParaRPr/>
          </a:p>
          <a:p>
            <a:pPr indent="-171450" lvl="0" marL="171450" rtl="0" algn="l">
              <a:spcBef>
                <a:spcPts val="0"/>
              </a:spcBef>
              <a:spcAft>
                <a:spcPts val="0"/>
              </a:spcAft>
              <a:buClr>
                <a:schemeClr val="dk1"/>
              </a:buClr>
              <a:buSzPts val="1100"/>
              <a:buFont typeface="Arial"/>
              <a:buChar char="•"/>
            </a:pPr>
            <a:r>
              <a:rPr lang="en-US" sz="1100"/>
              <a:t>Use the available elasticity of resources</a:t>
            </a:r>
            <a:endParaRPr/>
          </a:p>
          <a:p>
            <a:pPr indent="-171450" lvl="0" marL="171450" rtl="0" algn="l">
              <a:spcBef>
                <a:spcPts val="0"/>
              </a:spcBef>
              <a:spcAft>
                <a:spcPts val="0"/>
              </a:spcAft>
              <a:buClr>
                <a:schemeClr val="dk1"/>
              </a:buClr>
              <a:buSzPts val="1100"/>
              <a:buFont typeface="Arial"/>
              <a:buChar char="•"/>
            </a:pPr>
            <a:r>
              <a:rPr lang="en-US" sz="1100"/>
              <a:t>Re-evaluate compute needs based on metrics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Sometimes, a customer will start with one compute solution and decide to change the design based on their analysis of metrics. If you are interested in seeing an example of how a customer modified their choice of compute services for a particular use case, view this </a:t>
            </a:r>
            <a:r>
              <a:rPr lang="en-US" sz="1100" u="sng">
                <a:solidFill>
                  <a:schemeClr val="hlink"/>
                </a:solidFill>
                <a:hlinkClick r:id="rId2"/>
              </a:rPr>
              <a:t>Inventory Tracking </a:t>
            </a:r>
            <a:r>
              <a:rPr lang="en-US" sz="1100"/>
              <a:t>solution video.</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p70:notes"/>
          <p:cNvSpPr txBox="1"/>
          <p:nvPr>
            <p:ph idx="1" type="body"/>
          </p:nvPr>
        </p:nvSpPr>
        <p:spPr>
          <a:xfrm>
            <a:off x="685800" y="4400550"/>
            <a:ext cx="5486400" cy="36644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An </a:t>
            </a:r>
            <a:r>
              <a:rPr b="1" i="0" lang="en-US" sz="1100">
                <a:solidFill>
                  <a:schemeClr val="dk1"/>
                </a:solidFill>
                <a:latin typeface="Calibri"/>
                <a:ea typeface="Calibri"/>
                <a:cs typeface="Calibri"/>
                <a:sym typeface="Calibri"/>
              </a:rPr>
              <a:t>event source </a:t>
            </a:r>
            <a:r>
              <a:rPr b="0" i="0" lang="en-US" sz="1100">
                <a:solidFill>
                  <a:schemeClr val="dk1"/>
                </a:solidFill>
                <a:latin typeface="Calibri"/>
                <a:ea typeface="Calibri"/>
                <a:cs typeface="Calibri"/>
                <a:sym typeface="Calibri"/>
              </a:rPr>
              <a:t>is an AWS service or a developer-created application that produces events that trigger an AWS Lambda function to run.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Some services publish events to Lambda by invoking the Lambda function directly. These services that invoke Lambda functions </a:t>
            </a:r>
            <a:r>
              <a:rPr b="1" lang="en-US" sz="1100"/>
              <a:t>asynchronously</a:t>
            </a:r>
            <a:r>
              <a:rPr lang="en-US" sz="1100"/>
              <a:t> include, but are not limited to, Amazon S3, Amazon Simple Notification Service (Amazon SNS), and Amazon CloudWatch Events.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Lambda can also poll resources in other services that do not publish events to Lambda. For example, Lambda can pull records from an </a:t>
            </a:r>
            <a:r>
              <a:rPr b="1" i="0" lang="en-US" sz="1100">
                <a:solidFill>
                  <a:schemeClr val="dk1"/>
                </a:solidFill>
                <a:latin typeface="Calibri"/>
                <a:ea typeface="Calibri"/>
                <a:cs typeface="Calibri"/>
                <a:sym typeface="Calibri"/>
              </a:rPr>
              <a:t>Amazon Simple Queue Service (Amazon SQS) </a:t>
            </a:r>
            <a:r>
              <a:rPr b="0" i="0" lang="en-US" sz="1100">
                <a:solidFill>
                  <a:schemeClr val="dk1"/>
                </a:solidFill>
                <a:latin typeface="Calibri"/>
                <a:ea typeface="Calibri"/>
                <a:cs typeface="Calibri"/>
                <a:sym typeface="Calibri"/>
              </a:rPr>
              <a:t>queue and run a Lambda function for each fetched message. Lambda can </a:t>
            </a:r>
            <a:r>
              <a:rPr lang="en-US" sz="1100"/>
              <a:t>similarly </a:t>
            </a:r>
            <a:r>
              <a:rPr b="0" i="0" lang="en-US" sz="1100">
                <a:solidFill>
                  <a:schemeClr val="dk1"/>
                </a:solidFill>
                <a:latin typeface="Calibri"/>
                <a:ea typeface="Calibri"/>
                <a:cs typeface="Calibri"/>
                <a:sym typeface="Calibri"/>
              </a:rPr>
              <a:t>read events from </a:t>
            </a:r>
            <a:r>
              <a:rPr b="1" lang="en-US" sz="1100"/>
              <a:t>Amazon DynamoDB</a:t>
            </a:r>
            <a:r>
              <a:rPr lang="en-US" sz="1100"/>
              <a:t>. </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t>Some services, such as Elastic Load Balancing (Application Load Balancer) and Amazon API Gateway can </a:t>
            </a:r>
            <a:r>
              <a:rPr b="1" lang="en-US" sz="1100"/>
              <a:t>invoke your Lambda function directly</a:t>
            </a:r>
            <a:r>
              <a:rPr lang="en-US" sz="1100"/>
              <a:t>.</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You can invoke Lambda functions directly with the Lambda console, the Lambda API, the AWS software development kit (SDK), the AWS CLI, and AWS toolkits. The direct invocation approach can be useful, such as when you are developing a mobile app and want the app to call Lambda functions.</a:t>
            </a:r>
            <a:r>
              <a:rPr b="0" i="0" lang="en-US" sz="1100">
                <a:latin typeface="Calibri"/>
                <a:ea typeface="Calibri"/>
                <a:cs typeface="Calibri"/>
                <a:sym typeface="Calibri"/>
              </a:rPr>
              <a:t> </a:t>
            </a:r>
            <a:r>
              <a:rPr lang="en-US" sz="1100">
                <a:solidFill>
                  <a:schemeClr val="dk1"/>
                </a:solidFill>
              </a:rPr>
              <a:t>See the </a:t>
            </a:r>
            <a:r>
              <a:rPr lang="en-US" sz="1100" u="sng">
                <a:solidFill>
                  <a:schemeClr val="hlink"/>
                </a:solidFill>
                <a:hlinkClick r:id="rId2"/>
              </a:rPr>
              <a:t>Using Lambda with Other Services</a:t>
            </a:r>
            <a:r>
              <a:rPr lang="en-US" sz="1100"/>
              <a:t> documentation for further details about all supported services.</a:t>
            </a:r>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a:t>AWS Lambda automatically monitors Lambda functions by using Amazon CloudWatch</a:t>
            </a:r>
            <a:r>
              <a:rPr lang="en-US" sz="1100"/>
              <a:t>. To help you troubleshoot failures in a function, Lambda logs all requests that are handled by your function. It also</a:t>
            </a:r>
            <a:r>
              <a:rPr b="1" lang="en-US" sz="1100"/>
              <a:t> automatically stores logs that are generated by your code</a:t>
            </a:r>
            <a:r>
              <a:rPr lang="en-US" sz="1100"/>
              <a:t> through Amazon CloudWatch Logs. </a:t>
            </a:r>
            <a:endParaRPr b="1" sz="11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p71:notes"/>
          <p:cNvSpPr txBox="1"/>
          <p:nvPr>
            <p:ph idx="1" type="body"/>
          </p:nvPr>
        </p:nvSpPr>
        <p:spPr>
          <a:xfrm>
            <a:off x="685800" y="4400550"/>
            <a:ext cx="5486400" cy="31615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Remember that a Lambda function is the custom code that you write to process events, and that Lambda runs the Lambda function on your behalf.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When you use the AWS Management Console to create a </a:t>
            </a:r>
            <a:r>
              <a:rPr b="1" lang="en-US" sz="1100"/>
              <a:t>Lambda function</a:t>
            </a:r>
            <a:r>
              <a:rPr b="0" lang="en-US" sz="1100"/>
              <a:t>,</a:t>
            </a:r>
            <a:r>
              <a:rPr b="1" lang="en-US" sz="1100"/>
              <a:t> </a:t>
            </a:r>
            <a:r>
              <a:rPr lang="en-US" sz="1100"/>
              <a:t>you first give the function a name. Then, you specify:</a:t>
            </a:r>
            <a:endParaRPr/>
          </a:p>
          <a:p>
            <a:pPr indent="-171450" lvl="0" marL="171450" rtl="0" algn="l">
              <a:spcBef>
                <a:spcPts val="0"/>
              </a:spcBef>
              <a:spcAft>
                <a:spcPts val="0"/>
              </a:spcAft>
              <a:buClr>
                <a:schemeClr val="dk1"/>
              </a:buClr>
              <a:buSzPts val="1100"/>
              <a:buFont typeface="Arial"/>
              <a:buChar char="•"/>
            </a:pPr>
            <a:r>
              <a:rPr lang="en-US" sz="1100"/>
              <a:t>The </a:t>
            </a:r>
            <a:r>
              <a:rPr b="1" lang="en-US" sz="1100"/>
              <a:t>runtime environment </a:t>
            </a:r>
            <a:r>
              <a:rPr lang="en-US" sz="1100"/>
              <a:t>the function will use (for example, a version of Python or Node.js)</a:t>
            </a:r>
            <a:endParaRPr/>
          </a:p>
          <a:p>
            <a:pPr indent="-171450" lvl="0" marL="171450" rtl="0" algn="l">
              <a:spcBef>
                <a:spcPts val="0"/>
              </a:spcBef>
              <a:spcAft>
                <a:spcPts val="0"/>
              </a:spcAft>
              <a:buClr>
                <a:schemeClr val="dk1"/>
              </a:buClr>
              <a:buSzPts val="1100"/>
              <a:buFont typeface="Arial"/>
              <a:buChar char="•"/>
            </a:pPr>
            <a:r>
              <a:rPr lang="en-US" sz="1100"/>
              <a:t>An </a:t>
            </a:r>
            <a:r>
              <a:rPr b="1" lang="en-US" sz="1100"/>
              <a:t>execution role </a:t>
            </a:r>
            <a:r>
              <a:rPr lang="en-US" sz="1100"/>
              <a:t>(to grant IAM permission to the function so that it can interact with other AWS services as necessary)</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Next, after you click </a:t>
            </a:r>
            <a:r>
              <a:rPr b="1" lang="en-US" sz="1100"/>
              <a:t>Create Function</a:t>
            </a:r>
            <a:r>
              <a:rPr lang="en-US" sz="1100"/>
              <a:t>, you configure the function. Configurations include:</a:t>
            </a:r>
            <a:endParaRPr/>
          </a:p>
          <a:p>
            <a:pPr indent="-171450" lvl="0" marL="171450" rtl="0" algn="l">
              <a:spcBef>
                <a:spcPts val="0"/>
              </a:spcBef>
              <a:spcAft>
                <a:spcPts val="0"/>
              </a:spcAft>
              <a:buClr>
                <a:schemeClr val="dk1"/>
              </a:buClr>
              <a:buSzPts val="1100"/>
              <a:buFont typeface="Arial"/>
              <a:buChar char="•"/>
            </a:pPr>
            <a:r>
              <a:rPr lang="en-US" sz="1100"/>
              <a:t>Add a </a:t>
            </a:r>
            <a:r>
              <a:rPr b="1" lang="en-US" sz="1100"/>
              <a:t>trigger</a:t>
            </a:r>
            <a:r>
              <a:rPr lang="en-US" sz="1100"/>
              <a:t> (specify one of the available </a:t>
            </a:r>
            <a:r>
              <a:rPr b="1" lang="en-US" sz="1100"/>
              <a:t>event sources </a:t>
            </a:r>
            <a:r>
              <a:rPr lang="en-US" sz="1100"/>
              <a:t>from the previous slide)</a:t>
            </a:r>
            <a:endParaRPr/>
          </a:p>
          <a:p>
            <a:pPr indent="-171450" lvl="0" marL="171450" rtl="0" algn="l">
              <a:spcBef>
                <a:spcPts val="0"/>
              </a:spcBef>
              <a:spcAft>
                <a:spcPts val="0"/>
              </a:spcAft>
              <a:buClr>
                <a:schemeClr val="dk1"/>
              </a:buClr>
              <a:buSzPts val="1100"/>
              <a:buFont typeface="Arial"/>
              <a:buChar char="•"/>
            </a:pPr>
            <a:r>
              <a:rPr lang="en-US" sz="1100"/>
              <a:t>Add your </a:t>
            </a:r>
            <a:r>
              <a:rPr b="1" lang="en-US" sz="1100"/>
              <a:t>function code </a:t>
            </a:r>
            <a:r>
              <a:rPr lang="en-US" sz="1100"/>
              <a:t>(use the provided code editor or upload a file that contains your code)</a:t>
            </a:r>
            <a:endParaRPr/>
          </a:p>
          <a:p>
            <a:pPr indent="-171450" lvl="0" marL="171450" rtl="0" algn="l">
              <a:spcBef>
                <a:spcPts val="0"/>
              </a:spcBef>
              <a:spcAft>
                <a:spcPts val="0"/>
              </a:spcAft>
              <a:buClr>
                <a:schemeClr val="dk1"/>
              </a:buClr>
              <a:buSzPts val="1100"/>
              <a:buFont typeface="Arial"/>
              <a:buChar char="•"/>
            </a:pPr>
            <a:r>
              <a:rPr lang="en-US" sz="1100"/>
              <a:t>Specify the </a:t>
            </a:r>
            <a:r>
              <a:rPr b="1" lang="en-US" sz="1100"/>
              <a:t>memory</a:t>
            </a:r>
            <a:r>
              <a:rPr lang="en-US" sz="1100"/>
              <a:t> in MB to allocate to your function (128 MB to 10,240 MB)</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Optionally specify environment variables, description, timeout, the specific virtual private cloud (VPC) to run the function in, tags you would like to use, and other settings. For more information, see </a:t>
            </a:r>
            <a:r>
              <a:rPr lang="en-US" sz="1100" u="sng">
                <a:solidFill>
                  <a:schemeClr val="hlink"/>
                </a:solidFill>
                <a:latin typeface="Arial"/>
                <a:ea typeface="Arial"/>
                <a:cs typeface="Arial"/>
                <a:sym typeface="Arial"/>
                <a:hlinkClick r:id="rId2"/>
              </a:rPr>
              <a:t>Configuring functions in the AWS Lambda console</a:t>
            </a:r>
            <a:r>
              <a:rPr lang="en-US" sz="1100"/>
              <a:t> in the AWS Documentation</a:t>
            </a:r>
            <a:r>
              <a:rPr b="0" lang="en-US" sz="1100"/>
              <a:t>.</a:t>
            </a:r>
            <a:endParaRPr/>
          </a:p>
          <a:p>
            <a:pPr indent="-101600" lvl="0" marL="171450" rtl="0" algn="l">
              <a:spcBef>
                <a:spcPts val="0"/>
              </a:spcBef>
              <a:spcAft>
                <a:spcPts val="0"/>
              </a:spcAft>
              <a:buClr>
                <a:schemeClr val="dk1"/>
              </a:buClr>
              <a:buSzPts val="1100"/>
              <a:buFont typeface="Arial"/>
              <a:buNone/>
            </a:pPr>
            <a:r>
              <a:t/>
            </a:r>
            <a:endParaRPr b="0" sz="1100"/>
          </a:p>
          <a:p>
            <a:pPr indent="0" lvl="0" marL="0" rtl="0" algn="l">
              <a:spcBef>
                <a:spcPts val="0"/>
              </a:spcBef>
              <a:spcAft>
                <a:spcPts val="0"/>
              </a:spcAft>
              <a:buClr>
                <a:schemeClr val="dk1"/>
              </a:buClr>
              <a:buSzPts val="1100"/>
              <a:buFont typeface="Arial"/>
              <a:buNone/>
            </a:pPr>
            <a:r>
              <a:rPr b="0" lang="en-US" sz="1100"/>
              <a:t>All of the above settings end up in a </a:t>
            </a:r>
            <a:r>
              <a:rPr b="1" lang="en-US" sz="1100"/>
              <a:t>Lambda deployment package </a:t>
            </a:r>
            <a:r>
              <a:rPr lang="en-US" sz="1100"/>
              <a:t>which </a:t>
            </a:r>
            <a:r>
              <a:rPr b="0" i="0" lang="en-US" sz="1100">
                <a:solidFill>
                  <a:schemeClr val="dk1"/>
                </a:solidFill>
              </a:rPr>
              <a:t>is a ZIP archive that contains your function code and dependencies. </a:t>
            </a:r>
            <a:r>
              <a:rPr b="0" lang="en-US" sz="1100"/>
              <a:t>When you use the Lambda console to author your function, </a:t>
            </a:r>
            <a:r>
              <a:rPr b="0" i="0" lang="en-US" sz="1100">
                <a:solidFill>
                  <a:schemeClr val="dk1"/>
                </a:solidFill>
              </a:rPr>
              <a:t>the console manages the package for you. However, you need to create a deployment package if you use the Lambda API to manage functions.</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p72:notes"/>
          <p:cNvSpPr txBox="1"/>
          <p:nvPr>
            <p:ph idx="1" type="body"/>
          </p:nvPr>
        </p:nvSpPr>
        <p:spPr>
          <a:xfrm>
            <a:off x="685800" y="4400549"/>
            <a:ext cx="5486400" cy="4284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Consider an example use case for a schedule-based Lambda function. Say that you are in a situation where you want to reduce your </a:t>
            </a:r>
            <a:r>
              <a:rPr i="0" lang="en-US" sz="1100"/>
              <a:t>Amazon EC2</a:t>
            </a:r>
            <a:r>
              <a:rPr i="1" lang="en-US" sz="1100"/>
              <a:t> </a:t>
            </a:r>
            <a:r>
              <a:rPr lang="en-US" sz="1100"/>
              <a:t>usage. You decide that you want to stop instances at a predefined time (for example, at night when no one is accessing them) and then you want to start the instances back up in the morning (before the workday starts).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this situation, you could configure </a:t>
            </a:r>
            <a:r>
              <a:rPr b="1" lang="en-US" sz="1100"/>
              <a:t>AWS Lambda </a:t>
            </a:r>
            <a:r>
              <a:rPr lang="en-US" sz="1100"/>
              <a:t>and </a:t>
            </a:r>
            <a:r>
              <a:rPr b="1" lang="en-US" sz="1100"/>
              <a:t>Amazon CloudWatch Events </a:t>
            </a:r>
            <a:r>
              <a:rPr lang="en-US" sz="1100"/>
              <a:t>to help you accomplish these actions automatically.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Here is what happens at each step in the example:</a:t>
            </a:r>
            <a:endParaRPr/>
          </a:p>
          <a:p>
            <a:pPr indent="-228600" lvl="0" marL="228600" rtl="0" algn="l">
              <a:spcBef>
                <a:spcPts val="0"/>
              </a:spcBef>
              <a:spcAft>
                <a:spcPts val="0"/>
              </a:spcAft>
              <a:buClr>
                <a:schemeClr val="dk1"/>
              </a:buClr>
              <a:buSzPts val="1100"/>
              <a:buFont typeface="Calibri"/>
              <a:buAutoNum type="arabicPeriod"/>
            </a:pPr>
            <a:r>
              <a:rPr lang="en-US" sz="1100"/>
              <a:t>A CloudWatch event is scheduled to run a Lambda function to stop your EC2 instances at (for example) 22:00 GMT.</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The Lambda function is triggered and runs with the IAM role that gives the function permission to stop the EC2 instances. </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The EC2 instances enter the stopped state.</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Later, at (for example) 05:00 AM GMT, a CloudWatch event is scheduled to run a Lambda function to start the EC2 instances.</a:t>
            </a:r>
            <a:endParaRPr sz="1100"/>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The Lambda function is triggered and runs with the IAM role that gives it permission to start the EC2 instances.</a:t>
            </a:r>
            <a:endParaRPr/>
          </a:p>
          <a:p>
            <a:pPr indent="-158750" lvl="0" marL="228600" rtl="0" algn="l">
              <a:spcBef>
                <a:spcPts val="0"/>
              </a:spcBef>
              <a:spcAft>
                <a:spcPts val="0"/>
              </a:spcAft>
              <a:buClr>
                <a:schemeClr val="dk1"/>
              </a:buClr>
              <a:buSzPts val="1100"/>
              <a:buFont typeface="Calibri"/>
              <a:buNone/>
            </a:pPr>
            <a:r>
              <a:t/>
            </a:r>
            <a:endParaRPr sz="1100"/>
          </a:p>
          <a:p>
            <a:pPr indent="-228600" lvl="0" marL="228600" rtl="0" algn="l">
              <a:spcBef>
                <a:spcPts val="0"/>
              </a:spcBef>
              <a:spcAft>
                <a:spcPts val="0"/>
              </a:spcAft>
              <a:buClr>
                <a:schemeClr val="dk1"/>
              </a:buClr>
              <a:buSzPts val="1100"/>
              <a:buFont typeface="Calibri"/>
              <a:buAutoNum type="arabicPeriod"/>
            </a:pPr>
            <a:r>
              <a:rPr lang="en-US" sz="1100"/>
              <a:t>The EC2 instances enter the running state.</a:t>
            </a:r>
            <a:endParaRPr b="1" sz="11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p73:notes"/>
          <p:cNvSpPr txBox="1"/>
          <p:nvPr>
            <p:ph idx="1" type="body"/>
          </p:nvPr>
        </p:nvSpPr>
        <p:spPr>
          <a:xfrm>
            <a:off x="685800" y="4400550"/>
            <a:ext cx="5486400" cy="38564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Now, consider an example use case for an event-based Lambda function. </a:t>
            </a:r>
            <a:r>
              <a:rPr b="0" i="0" lang="en-US" sz="1100">
                <a:solidFill>
                  <a:schemeClr val="dk1"/>
                </a:solidFill>
                <a:latin typeface="Calibri"/>
                <a:ea typeface="Calibri"/>
                <a:cs typeface="Calibri"/>
                <a:sym typeface="Calibri"/>
              </a:rPr>
              <a:t>Suppose that you want to create a thumbnail for each image (.jpg or .png object) that is uploaded to an S3 bucket. </a:t>
            </a:r>
            <a:endParaRPr/>
          </a:p>
          <a:p>
            <a:pPr indent="0" lvl="0" marL="0" rtl="0" algn="l">
              <a:spcBef>
                <a:spcPts val="0"/>
              </a:spcBef>
              <a:spcAft>
                <a:spcPts val="0"/>
              </a:spcAft>
              <a:buNone/>
            </a:pPr>
            <a:r>
              <a:t/>
            </a:r>
            <a:endParaRPr sz="1100"/>
          </a:p>
          <a:p>
            <a:pPr indent="0" lvl="0" marL="0" rtl="0" algn="l">
              <a:spcBef>
                <a:spcPts val="0"/>
              </a:spcBef>
              <a:spcAft>
                <a:spcPts val="0"/>
              </a:spcAft>
              <a:buNone/>
            </a:pPr>
            <a:r>
              <a:rPr b="0" i="0" lang="en-US" sz="1100">
                <a:solidFill>
                  <a:schemeClr val="dk1"/>
                </a:solidFill>
                <a:latin typeface="Calibri"/>
                <a:ea typeface="Calibri"/>
                <a:cs typeface="Calibri"/>
                <a:sym typeface="Calibri"/>
              </a:rPr>
              <a:t>To build a solution, you can create a Lambda function that Amazon S3 invokes when objects are uploaded. Then, the Lambda function reads the image object from the source bucket and creates a thumbnail image in a target bucket. Here’s how it works:</a:t>
            </a:r>
            <a:endParaRPr/>
          </a:p>
          <a:p>
            <a:pPr indent="-158750" lvl="0" marL="22860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100"/>
              <a:buFont typeface="Calibri"/>
              <a:buAutoNum type="arabicPeriod"/>
            </a:pPr>
            <a:r>
              <a:rPr b="0" i="0" lang="en-US" sz="1100">
                <a:solidFill>
                  <a:schemeClr val="dk1"/>
                </a:solidFill>
                <a:latin typeface="Calibri"/>
                <a:ea typeface="Calibri"/>
                <a:cs typeface="Calibri"/>
                <a:sym typeface="Calibri"/>
              </a:rPr>
              <a:t>A </a:t>
            </a:r>
            <a:r>
              <a:rPr b="0" i="0" lang="en-US" sz="1100">
                <a:solidFill>
                  <a:srgbClr val="000000"/>
                </a:solidFill>
                <a:latin typeface="Calibri"/>
                <a:ea typeface="Calibri"/>
                <a:cs typeface="Calibri"/>
                <a:sym typeface="Calibri"/>
              </a:rPr>
              <a:t>user</a:t>
            </a:r>
            <a:r>
              <a:rPr b="0" i="0" lang="en-US" sz="1100">
                <a:solidFill>
                  <a:schemeClr val="dk1"/>
                </a:solidFill>
                <a:latin typeface="Calibri"/>
                <a:ea typeface="Calibri"/>
                <a:cs typeface="Calibri"/>
                <a:sym typeface="Calibri"/>
              </a:rPr>
              <a:t> uploads an object to the source bucket in Amazon S3 (object-created event).</a:t>
            </a:r>
            <a:endParaRPr/>
          </a:p>
          <a:p>
            <a:pPr indent="-158750" lvl="0" marL="22860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100"/>
              <a:buFont typeface="Calibri"/>
              <a:buAutoNum type="arabicPeriod"/>
            </a:pPr>
            <a:r>
              <a:rPr b="0" i="0" lang="en-US" sz="1100">
                <a:solidFill>
                  <a:schemeClr val="dk1"/>
                </a:solidFill>
                <a:latin typeface="Calibri"/>
                <a:ea typeface="Calibri"/>
                <a:cs typeface="Calibri"/>
                <a:sym typeface="Calibri"/>
              </a:rPr>
              <a:t>Amazon S3 detects the object-created event.</a:t>
            </a:r>
            <a:endParaRPr/>
          </a:p>
          <a:p>
            <a:pPr indent="-158750" lvl="0" marL="22860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100"/>
              <a:buFont typeface="Calibri"/>
              <a:buAutoNum type="arabicPeriod"/>
            </a:pPr>
            <a:r>
              <a:rPr b="0" i="0" lang="en-US" sz="1100">
                <a:solidFill>
                  <a:schemeClr val="dk1"/>
                </a:solidFill>
                <a:latin typeface="Calibri"/>
                <a:ea typeface="Calibri"/>
                <a:cs typeface="Calibri"/>
                <a:sym typeface="Calibri"/>
              </a:rPr>
              <a:t>Amazon S3 publishes the </a:t>
            </a:r>
            <a:r>
              <a:rPr lang="en-US" sz="1100"/>
              <a:t>object-created event </a:t>
            </a:r>
            <a:r>
              <a:rPr b="0" i="0" lang="en-US" sz="1100">
                <a:solidFill>
                  <a:schemeClr val="dk1"/>
                </a:solidFill>
                <a:latin typeface="Calibri"/>
                <a:ea typeface="Calibri"/>
                <a:cs typeface="Calibri"/>
                <a:sym typeface="Calibri"/>
              </a:rPr>
              <a:t>to Lambda by invoking the Lambda function and passing event data.</a:t>
            </a:r>
            <a:endParaRPr/>
          </a:p>
          <a:p>
            <a:pPr indent="-158750" lvl="0" marL="22860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100"/>
              <a:buFont typeface="Calibri"/>
              <a:buAutoNum type="arabicPeriod"/>
            </a:pPr>
            <a:r>
              <a:rPr b="0" i="0" lang="en-US" sz="1100">
                <a:solidFill>
                  <a:schemeClr val="dk1"/>
                </a:solidFill>
                <a:latin typeface="Calibri"/>
                <a:ea typeface="Calibri"/>
                <a:cs typeface="Calibri"/>
                <a:sym typeface="Calibri"/>
              </a:rPr>
              <a:t>Lambda runs the Lambda function by assuming the execution role that you specified when you created the Lambda function.</a:t>
            </a:r>
            <a:endParaRPr/>
          </a:p>
          <a:p>
            <a:pPr indent="-158750" lvl="0" marL="228600" rtl="0" algn="l">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100"/>
              <a:buFont typeface="Calibri"/>
              <a:buAutoNum type="arabicPeriod"/>
            </a:pPr>
            <a:r>
              <a:rPr b="0" i="0" lang="en-US" sz="1100">
                <a:solidFill>
                  <a:schemeClr val="dk1"/>
                </a:solidFill>
                <a:latin typeface="Calibri"/>
                <a:ea typeface="Calibri"/>
                <a:cs typeface="Calibri"/>
                <a:sym typeface="Calibri"/>
              </a:rPr>
              <a:t>Based the event data that the Lambda function receives, it knows the source bucket name and object key name. The Lambda function reads the object and creates a thumbnail by using graphics libraries, and saves the thumbnail to the target bucket.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p74:notes"/>
          <p:cNvSpPr txBox="1"/>
          <p:nvPr>
            <p:ph idx="1" type="body"/>
          </p:nvPr>
        </p:nvSpPr>
        <p:spPr>
          <a:xfrm>
            <a:off x="685800" y="4400550"/>
            <a:ext cx="5486400" cy="39296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100"/>
              <a:t>AWS Lambda does have some quotas that you should know about when you create and deploy Lambda functions.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0" lang="en-US" sz="1100"/>
              <a:t>AWS Lambda limits the amount of compute and storage resources that you can use to run and store functions. For example, as of this writing, the maximum memory allocation for a single Lambda function is 10,240 MB. It also has limits of 1,000 concurrent executions in a Region. </a:t>
            </a:r>
            <a:r>
              <a:rPr lang="en-US" sz="1100"/>
              <a:t>Lambda functions can be configured to run up to 15 minutes per run. You can set the timeout to any value between 1 second and 15 minutes. If you are troubleshooting a Lambda deployment, keep these limits in mind. </a:t>
            </a:r>
            <a:endParaRPr b="0" sz="1100"/>
          </a:p>
          <a:p>
            <a:pPr indent="0" lvl="0" marL="0" rtl="0" algn="l">
              <a:spcBef>
                <a:spcPts val="0"/>
              </a:spcBef>
              <a:spcAft>
                <a:spcPts val="0"/>
              </a:spcAft>
              <a:buNone/>
            </a:pPr>
            <a:r>
              <a:t/>
            </a:r>
            <a:endParaRPr sz="1100"/>
          </a:p>
          <a:p>
            <a:pPr indent="0" lvl="0" marL="0" rtl="0" algn="l">
              <a:spcBef>
                <a:spcPts val="0"/>
              </a:spcBef>
              <a:spcAft>
                <a:spcPts val="0"/>
              </a:spcAft>
              <a:buNone/>
            </a:pPr>
            <a:r>
              <a:rPr b="0" lang="en-US" sz="1100"/>
              <a:t>There are limits on the</a:t>
            </a:r>
            <a:r>
              <a:rPr b="1" lang="en-US" sz="1100"/>
              <a:t> deployment package size</a:t>
            </a:r>
            <a:r>
              <a:rPr b="0" lang="en-US" sz="1100"/>
              <a:t> of a function (250 MB). </a:t>
            </a:r>
            <a:r>
              <a:rPr lang="en-US" sz="1100"/>
              <a:t>A </a:t>
            </a:r>
            <a:r>
              <a:rPr b="1" lang="en-US" sz="1100"/>
              <a:t>layer</a:t>
            </a:r>
            <a:r>
              <a:rPr lang="en-US" sz="1100"/>
              <a:t> is a ZIP archive that contains libraries, a custom runtime, or other dependencies. With layers, you can use libraries in your function without needing to include them in your </a:t>
            </a:r>
            <a:r>
              <a:rPr b="1" lang="en-US" sz="1100"/>
              <a:t>deployment package</a:t>
            </a:r>
            <a:r>
              <a:rPr lang="en-US" sz="1100"/>
              <a:t>. Using layers can help avoid reaching the size limit for deployment package. Layers are also a good way to share code and data between Lambda functions.</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 larger workloads that rely on sizable dependencies, such as machine learning or data intensive workloads, you can deploy your Lambda function to a container image up to 10 GB in size.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Limits are either soft or hard. </a:t>
            </a:r>
            <a:r>
              <a:rPr b="1" lang="en-US" sz="1100"/>
              <a:t>Soft limits </a:t>
            </a:r>
            <a:r>
              <a:rPr lang="en-US" sz="1100"/>
              <a:t>on an account can potentially be relaxed by submitting a support ticket and providing justification for the request. </a:t>
            </a:r>
            <a:r>
              <a:rPr b="1" lang="en-US" sz="1100"/>
              <a:t>Hard limits</a:t>
            </a:r>
            <a:r>
              <a:rPr lang="en-US" sz="1100"/>
              <a:t> cannot be increased.</a:t>
            </a:r>
            <a:endParaRPr/>
          </a:p>
          <a:p>
            <a:pPr indent="0" lvl="0" marL="0" rtl="0" algn="l">
              <a:spcBef>
                <a:spcPts val="0"/>
              </a:spcBef>
              <a:spcAft>
                <a:spcPts val="0"/>
              </a:spcAft>
              <a:buNone/>
            </a:pPr>
            <a:r>
              <a:t/>
            </a:r>
            <a:endParaRPr b="0" sz="1100"/>
          </a:p>
          <a:p>
            <a:pPr indent="0" lvl="0" marL="0" rtl="0" algn="l">
              <a:spcBef>
                <a:spcPts val="0"/>
              </a:spcBef>
              <a:spcAft>
                <a:spcPts val="0"/>
              </a:spcAft>
              <a:buNone/>
            </a:pPr>
            <a:r>
              <a:rPr b="0" lang="en-US" sz="1100"/>
              <a:t>For the details on current AWS Lambda quotas, refer to the </a:t>
            </a:r>
            <a:r>
              <a:rPr lang="en-US" sz="1100" u="sng">
                <a:solidFill>
                  <a:schemeClr val="hlink"/>
                </a:solidFill>
                <a:latin typeface="Arial"/>
                <a:ea typeface="Arial"/>
                <a:cs typeface="Arial"/>
                <a:sym typeface="Arial"/>
                <a:hlinkClick r:id="rId2"/>
              </a:rPr>
              <a:t>AWS Lambda quotas</a:t>
            </a:r>
            <a:r>
              <a:rPr lang="en-US" sz="1100">
                <a:solidFill>
                  <a:schemeClr val="accent5"/>
                </a:solidFill>
              </a:rPr>
              <a:t> </a:t>
            </a:r>
            <a:r>
              <a:rPr lang="en-US" sz="1100"/>
              <a:t>documentation.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171450" lvl="0" marL="171450" rtl="0" algn="l">
              <a:spcBef>
                <a:spcPts val="0"/>
              </a:spcBef>
              <a:spcAft>
                <a:spcPts val="0"/>
              </a:spcAft>
              <a:buClr>
                <a:schemeClr val="dk1"/>
              </a:buClr>
              <a:buSzPts val="1100"/>
              <a:buFont typeface="Arial"/>
              <a:buChar char="•"/>
            </a:pPr>
            <a:r>
              <a:rPr lang="en-US" sz="1100"/>
              <a:t>Serverless computing enables you to build and run applications and services without provisioning or managing servers. </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AWS Lambda is a serverless compute service that provides built-in fault tolerance and automatic scaling.</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An event source is an AWS service or developer-created application that triggers a Lambda function to run. </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The maximum memory allocation for a single Lambda function is 10,240 MB. </a:t>
            </a:r>
            <a:endParaRPr/>
          </a:p>
          <a:p>
            <a:pPr indent="-101600" lvl="0" marL="1714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The maximum run time for a Lambda function is 15 minutes.</a:t>
            </a:r>
            <a:endParaRPr sz="1100">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In this hands-on activity, you will create a basic Lambda function that stops an EC2 instance.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instructor will lead a conversation about the key takeaways from the activity after students have completed it.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6: Introduction to AWS Elastic Beanstalk.</a:t>
            </a:r>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79:notes"/>
          <p:cNvSpPr txBox="1"/>
          <p:nvPr>
            <p:ph idx="1" type="body"/>
          </p:nvPr>
        </p:nvSpPr>
        <p:spPr>
          <a:xfrm>
            <a:off x="685800" y="4400550"/>
            <a:ext cx="5486400" cy="4268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AWS Elastic Beanstalk is another AWS compute service option. It is a platform as a service (or PaaS) that facilitates the quick deployment, scaling, and management of your web applications and services.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remain in control. The entire platform is already built, and you only need to upload your code. Choose your instance type, your database, set and adjust automatic scaling, update your application, access the server log files, and enable HTTPS on the load balancer. </a:t>
            </a:r>
            <a:endParaRPr/>
          </a:p>
          <a:p>
            <a:pPr indent="-101600" lvl="0" marL="17145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US" sz="110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sz="1100"/>
            </a:br>
            <a:endParaRPr sz="1100"/>
          </a:p>
          <a:p>
            <a:pPr indent="0" lvl="0" marL="0" rtl="0" algn="l">
              <a:spcBef>
                <a:spcPts val="0"/>
              </a:spcBef>
              <a:spcAft>
                <a:spcPts val="0"/>
              </a:spcAft>
              <a:buNone/>
            </a:pPr>
            <a:r>
              <a:rPr lang="en-US" sz="1100"/>
              <a:t>There is no additional charge for AWS Elastic Beanstalk. You pay for the AWS resources (for example, EC2 instances or S3 buckets) you create to store and run your application. You only pay for what you use, as you use it. There are no minimum fees and no upfront commitments.</a:t>
            </a:r>
            <a:endParaRPr/>
          </a:p>
          <a:p>
            <a:pPr indent="0" lvl="0" marL="0" rtl="0" algn="l">
              <a:spcBef>
                <a:spcPts val="0"/>
              </a:spcBef>
              <a:spcAft>
                <a:spcPts val="0"/>
              </a:spcAft>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50"/>
              <a:t>Introducing</a:t>
            </a:r>
            <a:r>
              <a:rPr lang="en-US" sz="1100"/>
              <a:t> Section 2: Amazon EC2. </a:t>
            </a:r>
            <a:br>
              <a:rPr lang="en-US" sz="1100"/>
            </a:br>
            <a:br>
              <a:rPr lang="en-US" sz="1100"/>
            </a:br>
            <a:endParaRPr sz="11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p80:notes"/>
          <p:cNvSpPr txBox="1"/>
          <p:nvPr>
            <p:ph idx="1" type="body"/>
          </p:nvPr>
        </p:nvSpPr>
        <p:spPr>
          <a:xfrm>
            <a:off x="685800" y="4400550"/>
            <a:ext cx="5486400" cy="4268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AWS Elastic Beanstalk enables you to deploy your code through the AWS Management Console, the AWS Command Line Interface (AWS CLI), Visual Studio, and Eclipse. It provides all the application services that you need for your application. The only thing you must create is your code. Elastic Beanstalk is designed to make deploying your application a quick and easy process.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Elastic Beanstalk supports a broad range of platforms. Supported platforms include Docker, Go, Java, .NET, Node.js, PHP, Python, and Ruby.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AWS Elastic Beanstalk deploys your code on </a:t>
            </a:r>
            <a:r>
              <a:rPr b="1" lang="en-US" sz="1100"/>
              <a:t>Apache Tomcat</a:t>
            </a:r>
            <a:r>
              <a:rPr lang="en-US" sz="1100"/>
              <a:t> for Java applications; </a:t>
            </a:r>
            <a:r>
              <a:rPr b="1" lang="en-US" sz="1100"/>
              <a:t>Apache HTTP Server</a:t>
            </a:r>
            <a:r>
              <a:rPr lang="en-US" sz="1100"/>
              <a:t> for PHP and Python applications; </a:t>
            </a:r>
            <a:r>
              <a:rPr b="1" lang="en-US" sz="1100"/>
              <a:t>NGINX</a:t>
            </a:r>
            <a:r>
              <a:rPr lang="en-US" sz="1100"/>
              <a:t> or </a:t>
            </a:r>
            <a:r>
              <a:rPr b="1" lang="en-US" sz="1100"/>
              <a:t>Apache HTTP Server </a:t>
            </a:r>
            <a:r>
              <a:rPr lang="en-US" sz="1100"/>
              <a:t>for Node.js applications; </a:t>
            </a:r>
            <a:r>
              <a:rPr b="1" lang="en-US" sz="1100"/>
              <a:t>Passenger</a:t>
            </a:r>
            <a:r>
              <a:rPr lang="en-US" sz="1100"/>
              <a:t> or </a:t>
            </a:r>
            <a:r>
              <a:rPr b="1" lang="en-US" sz="1100"/>
              <a:t>Puma</a:t>
            </a:r>
            <a:r>
              <a:rPr lang="en-US" sz="1100"/>
              <a:t> for Ruby applications; and </a:t>
            </a:r>
            <a:r>
              <a:rPr b="1" lang="en-US" sz="1100"/>
              <a:t>Microsoft Internet Information Services (IIS) </a:t>
            </a:r>
            <a:r>
              <a:rPr lang="en-US" sz="1100"/>
              <a:t>for .NET applications, Java SE, Docker, and Go.</a:t>
            </a:r>
            <a:endParaRPr/>
          </a:p>
          <a:p>
            <a:pPr indent="0" lvl="0" marL="0" rtl="0" algn="l">
              <a:spcBef>
                <a:spcPts val="0"/>
              </a:spcBef>
              <a:spcAft>
                <a:spcPts val="0"/>
              </a:spcAft>
              <a:buNone/>
            </a:pPr>
            <a:r>
              <a:t/>
            </a:r>
            <a:endParaRPr sz="1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7" name="Google Shape;1577;p81:notes"/>
          <p:cNvSpPr txBox="1"/>
          <p:nvPr>
            <p:ph idx="1" type="body"/>
          </p:nvPr>
        </p:nvSpPr>
        <p:spPr>
          <a:xfrm>
            <a:off x="685800" y="4400550"/>
            <a:ext cx="5486400" cy="4268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Elastic Beanstalk is </a:t>
            </a:r>
            <a:r>
              <a:rPr b="1" lang="en-US" sz="1100"/>
              <a:t>fast and simple to start</a:t>
            </a:r>
            <a:r>
              <a:rPr lang="en-US" sz="1100"/>
              <a:t> </a:t>
            </a:r>
            <a:r>
              <a:rPr b="1" lang="en-US" sz="1100"/>
              <a:t>using</a:t>
            </a:r>
            <a:r>
              <a:rPr lang="en-US" sz="1100"/>
              <a:t>. Use the AWS Management Console, a Git repository, or an </a:t>
            </a:r>
            <a:r>
              <a:rPr b="0" lang="en-US" sz="1100"/>
              <a:t>integrated development environment (IDE) </a:t>
            </a:r>
            <a:r>
              <a:rPr lang="en-US" sz="1100"/>
              <a:t>such as Eclipse or Visual Studio to upload your application. Elastic Beanstalk automatically handles the deployment details of capacity provisioning, load balancing, automatic scaling, and monitoring application health.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You can improve your </a:t>
            </a:r>
            <a:r>
              <a:rPr b="1" lang="en-US" sz="1100"/>
              <a:t>developer productivity</a:t>
            </a:r>
            <a:r>
              <a:rPr lang="en-US" sz="1100"/>
              <a:t> by focusing on writing code instead of managing and configuring servers, databases, load balancers, firewalls, and networks. AWS updates the underlying platform that runs your application with patches and updates.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Elastic Beanstalk is</a:t>
            </a:r>
            <a:r>
              <a:rPr b="1" lang="en-US" sz="1100"/>
              <a:t> difficult to outgrow</a:t>
            </a:r>
            <a:r>
              <a:rPr lang="en-US" sz="1100"/>
              <a:t>. With Elastic Beanstalk, your application can handle peaks in workload or traffic while minimizing your costs. It automatically scales your application up or down based on your application's specific needs by using easily adjustable automatic scaling settings. You can use CPU utilization metrics to trigger automatic scaling actions.</a:t>
            </a:r>
            <a:endParaRPr/>
          </a:p>
          <a:p>
            <a:pPr indent="0" lvl="0" marL="0" rtl="0" algn="l">
              <a:spcBef>
                <a:spcPts val="0"/>
              </a:spcBef>
              <a:spcAft>
                <a:spcPts val="0"/>
              </a:spcAft>
              <a:buNone/>
            </a:pPr>
            <a:br>
              <a:rPr b="1" lang="en-US" sz="1100"/>
            </a:br>
            <a:r>
              <a:rPr lang="en-US" sz="1100"/>
              <a:t>You have the </a:t>
            </a:r>
            <a:r>
              <a:rPr b="1" lang="en-US" sz="1100"/>
              <a:t>freedom to select the AWS resources</a:t>
            </a:r>
            <a:r>
              <a:rPr b="0" lang="en-US" sz="1100"/>
              <a:t>—</a:t>
            </a:r>
            <a:r>
              <a:rPr lang="en-US" sz="1100"/>
              <a:t>such as Amazon EC2 instance type—that are optimal for your application. Elastic Beanstalk enables you to retain full control over the AWS resources that power your application. If you decide that you want to take over some (or all) of the elements of your infrastructure, you can do so seamlessly by using the management capabilities that are provided by Elastic Beanstalk.</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In this hands-on activity, you will gain an understanding of why you might want to use Elastic Beanstalk to deploy a web application on AWS.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instructor might choose to lead a conversation about the key takeaways from the activity after you have completed it.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AWS Elastic Beanstalk enhances developer productivity.</a:t>
            </a:r>
            <a:endParaRPr/>
          </a:p>
          <a:p>
            <a:pPr indent="-171450" lvl="1" marL="628650" rtl="0" algn="l">
              <a:spcBef>
                <a:spcPts val="0"/>
              </a:spcBef>
              <a:spcAft>
                <a:spcPts val="0"/>
              </a:spcAft>
              <a:buClr>
                <a:schemeClr val="dk1"/>
              </a:buClr>
              <a:buSzPts val="1100"/>
              <a:buFont typeface="Arial"/>
              <a:buChar char="•"/>
            </a:pPr>
            <a:r>
              <a:rPr lang="en-US" sz="1100">
                <a:latin typeface="Calibri"/>
                <a:ea typeface="Calibri"/>
                <a:cs typeface="Calibri"/>
                <a:sym typeface="Calibri"/>
              </a:rPr>
              <a:t>Simplifies the process of deploying your application.</a:t>
            </a:r>
            <a:endParaRPr/>
          </a:p>
          <a:p>
            <a:pPr indent="-171450" lvl="1" marL="628650" rtl="0" algn="l">
              <a:spcBef>
                <a:spcPts val="0"/>
              </a:spcBef>
              <a:spcAft>
                <a:spcPts val="0"/>
              </a:spcAft>
              <a:buClr>
                <a:schemeClr val="dk1"/>
              </a:buClr>
              <a:buSzPts val="1100"/>
              <a:buFont typeface="Arial"/>
              <a:buChar char="•"/>
            </a:pPr>
            <a:r>
              <a:rPr lang="en-US" sz="1100">
                <a:latin typeface="Calibri"/>
                <a:ea typeface="Calibri"/>
                <a:cs typeface="Calibri"/>
                <a:sym typeface="Calibri"/>
              </a:rPr>
              <a:t>Reduces management complexity.</a:t>
            </a:r>
            <a:endParaRPr/>
          </a:p>
          <a:p>
            <a:pPr indent="-101600" lvl="1" marL="62865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Elastic Beanstalk supports Java, .NET, PHP, Node.js, Python, Ruby, Go, and Docker.</a:t>
            </a:r>
            <a:endParaRPr/>
          </a:p>
          <a:p>
            <a:pPr indent="-101600" lvl="0" marL="17145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There is no charge for Elastic Beanstalk. Pay only for the AWS resources you use. </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t/>
            </a:r>
            <a:endParaRPr sz="1100">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7" name="Google Shape;1617;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It’s now time to review the module and wrap up with a knowledge check and discussion of a practice certification exam question.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4" name="Google Shape;162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summary, in this module, you learned how to:</a:t>
            </a:r>
            <a:endParaRPr/>
          </a:p>
          <a:p>
            <a:pPr indent="0" lvl="0" marL="0" rtl="0" algn="l">
              <a:spcBef>
                <a:spcPts val="0"/>
              </a:spcBef>
              <a:spcAft>
                <a:spcPts val="0"/>
              </a:spcAft>
              <a:buNone/>
            </a:pPr>
            <a:r>
              <a:t/>
            </a:r>
            <a:endParaRPr sz="1100"/>
          </a:p>
          <a:p>
            <a:pPr indent="-171450" lvl="0" marL="171450" rtl="0" algn="l">
              <a:spcBef>
                <a:spcPts val="0"/>
              </a:spcBef>
              <a:spcAft>
                <a:spcPts val="0"/>
              </a:spcAft>
              <a:buClr>
                <a:schemeClr val="dk1"/>
              </a:buClr>
              <a:buSzPts val="1100"/>
              <a:buFont typeface="Arial"/>
              <a:buChar char="•"/>
            </a:pPr>
            <a:r>
              <a:rPr lang="en-US" sz="1100"/>
              <a:t>Provide an overview of different AWS compute services in the cloud</a:t>
            </a:r>
            <a:endParaRPr/>
          </a:p>
          <a:p>
            <a:pPr indent="-171450" lvl="0" marL="171450" rtl="0" algn="l">
              <a:spcBef>
                <a:spcPts val="0"/>
              </a:spcBef>
              <a:spcAft>
                <a:spcPts val="0"/>
              </a:spcAft>
              <a:buClr>
                <a:schemeClr val="dk1"/>
              </a:buClr>
              <a:buSzPts val="1100"/>
              <a:buFont typeface="Arial"/>
              <a:buChar char="•"/>
            </a:pPr>
            <a:r>
              <a:rPr lang="en-US" sz="1100"/>
              <a:t>Demonstrate why to use Amazon Elastic Compute Cloud (Amazon EC2)</a:t>
            </a:r>
            <a:endParaRPr/>
          </a:p>
          <a:p>
            <a:pPr indent="-171450" lvl="0" marL="171450" rtl="0" algn="l">
              <a:spcBef>
                <a:spcPts val="0"/>
              </a:spcBef>
              <a:spcAft>
                <a:spcPts val="0"/>
              </a:spcAft>
              <a:buClr>
                <a:schemeClr val="dk1"/>
              </a:buClr>
              <a:buSzPts val="1100"/>
              <a:buFont typeface="Arial"/>
              <a:buChar char="•"/>
            </a:pPr>
            <a:r>
              <a:rPr lang="en-US" sz="1100"/>
              <a:t>Identify the functionality in the Amazon EC2 console</a:t>
            </a:r>
            <a:endParaRPr/>
          </a:p>
          <a:p>
            <a:pPr indent="-171450" lvl="0" marL="171450" rtl="0" algn="l">
              <a:spcBef>
                <a:spcPts val="0"/>
              </a:spcBef>
              <a:spcAft>
                <a:spcPts val="0"/>
              </a:spcAft>
              <a:buClr>
                <a:schemeClr val="dk1"/>
              </a:buClr>
              <a:buSzPts val="1100"/>
              <a:buFont typeface="Arial"/>
              <a:buChar char="•"/>
            </a:pPr>
            <a:r>
              <a:rPr lang="en-US" sz="1100"/>
              <a:t>Perform basic functions in Amazon EC2 to build a virtual computing environment</a:t>
            </a:r>
            <a:endParaRPr/>
          </a:p>
          <a:p>
            <a:pPr indent="-171450" lvl="0" marL="171450" rtl="0" algn="l">
              <a:spcBef>
                <a:spcPts val="0"/>
              </a:spcBef>
              <a:spcAft>
                <a:spcPts val="0"/>
              </a:spcAft>
              <a:buClr>
                <a:schemeClr val="dk1"/>
              </a:buClr>
              <a:buSzPts val="1100"/>
              <a:buFont typeface="Arial"/>
              <a:buChar char="•"/>
            </a:pPr>
            <a:r>
              <a:rPr lang="en-US" sz="1100"/>
              <a:t>Identify Amazon EC2 cost optimization elements</a:t>
            </a:r>
            <a:endParaRPr/>
          </a:p>
          <a:p>
            <a:pPr indent="-171450" lvl="0" marL="171450" rtl="0" algn="l">
              <a:spcBef>
                <a:spcPts val="0"/>
              </a:spcBef>
              <a:spcAft>
                <a:spcPts val="0"/>
              </a:spcAft>
              <a:buClr>
                <a:schemeClr val="dk1"/>
              </a:buClr>
              <a:buSzPts val="1100"/>
              <a:buFont typeface="Arial"/>
              <a:buChar char="•"/>
            </a:pPr>
            <a:r>
              <a:rPr lang="en-US" sz="1100"/>
              <a:t>Demonstrate when to use AWS Elastic Beanstalk</a:t>
            </a:r>
            <a:endParaRPr/>
          </a:p>
          <a:p>
            <a:pPr indent="-171450" lvl="0" marL="171450" rtl="0" algn="l">
              <a:spcBef>
                <a:spcPts val="0"/>
              </a:spcBef>
              <a:spcAft>
                <a:spcPts val="0"/>
              </a:spcAft>
              <a:buClr>
                <a:schemeClr val="dk1"/>
              </a:buClr>
              <a:buSzPts val="1100"/>
              <a:buFont typeface="Arial"/>
              <a:buChar char="•"/>
            </a:pPr>
            <a:r>
              <a:rPr lang="en-US" sz="1100"/>
              <a:t>Demonstrate when to use AWS Lambda</a:t>
            </a:r>
            <a:endParaRPr/>
          </a:p>
          <a:p>
            <a:pPr indent="-171450" lvl="0" marL="171450" rtl="0" algn="l">
              <a:spcBef>
                <a:spcPts val="0"/>
              </a:spcBef>
              <a:spcAft>
                <a:spcPts val="0"/>
              </a:spcAft>
              <a:buClr>
                <a:schemeClr val="dk1"/>
              </a:buClr>
              <a:buSzPts val="1100"/>
              <a:buFont typeface="Arial"/>
              <a:buChar char="•"/>
            </a:pPr>
            <a:r>
              <a:rPr lang="en-US" sz="1100"/>
              <a:t>Identify how to run containerized applications in a cluster of managed servers</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p>
          <a:p>
            <a:pPr indent="-101600" lvl="0" marL="17145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2" name="Google Shape;1632;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It is now time to complete the knowledge check for this module.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Look at the answer choices and rule them out based on the keywords that were previously highlighted.</a:t>
            </a:r>
            <a:endParaRPr sz="11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1" name="Google Shape;1651;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100"/>
              <a:t>Compute services on AWS is a large topic, and this module only provided an introduction to the subject. The following resources provide more detail:</a:t>
            </a:r>
            <a:endParaRPr/>
          </a:p>
          <a:p>
            <a:pPr indent="-101600" lvl="0" marL="171450" rtl="0" algn="l">
              <a:spcBef>
                <a:spcPts val="0"/>
              </a:spcBef>
              <a:spcAft>
                <a:spcPts val="0"/>
              </a:spcAft>
              <a:buClr>
                <a:schemeClr val="dk1"/>
              </a:buClr>
              <a:buSzPts val="1100"/>
              <a:buFont typeface="Arial"/>
              <a:buNone/>
            </a:pPr>
            <a:r>
              <a:t/>
            </a:r>
            <a:endParaRPr sz="1100" u="sng">
              <a:solidFill>
                <a:schemeClr val="hlink"/>
              </a:solidFill>
              <a:hlinkClick r:id="rId2"/>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3"/>
              </a:rPr>
              <a:t>Amazon EC2 Documentation</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4"/>
              </a:rPr>
              <a:t>Amazon EC2 Pricing </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5"/>
              </a:rPr>
              <a:t>Amazon ECS Workshop</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6"/>
              </a:rPr>
              <a:t>Running Containers on AWS</a:t>
            </a:r>
            <a:endParaRPr sz="1100"/>
          </a:p>
          <a:p>
            <a:pPr indent="-171450" lvl="0" marL="171450" marR="0" rtl="0" algn="l">
              <a:lnSpc>
                <a:spcPct val="100000"/>
              </a:lnSpc>
              <a:spcBef>
                <a:spcPts val="0"/>
              </a:spcBef>
              <a:spcAft>
                <a:spcPts val="0"/>
              </a:spcAft>
              <a:buClr>
                <a:schemeClr val="dk1"/>
              </a:buClr>
              <a:buSzPts val="1100"/>
              <a:buFont typeface="Arial"/>
              <a:buChar char="•"/>
            </a:pPr>
            <a:r>
              <a:rPr lang="en-US" sz="1100" u="sng">
                <a:solidFill>
                  <a:schemeClr val="hlink"/>
                </a:solidFill>
                <a:hlinkClick r:id="rId7"/>
              </a:rPr>
              <a:t>Amazon EKS Workshop</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8"/>
              </a:rPr>
              <a:t>AWS Lambda Documentation</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9"/>
              </a:rPr>
              <a:t>AWS Elastic Beanstalk Documentation</a:t>
            </a:r>
            <a:endParaRPr sz="1100"/>
          </a:p>
          <a:p>
            <a:pPr indent="-171450" lvl="0" marL="171450" rtl="0" algn="l">
              <a:spcBef>
                <a:spcPts val="0"/>
              </a:spcBef>
              <a:spcAft>
                <a:spcPts val="0"/>
              </a:spcAft>
              <a:buClr>
                <a:schemeClr val="dk1"/>
              </a:buClr>
              <a:buSzPts val="1100"/>
              <a:buFont typeface="Arial"/>
              <a:buChar char="•"/>
            </a:pPr>
            <a:r>
              <a:rPr lang="en-US" sz="1100" u="sng">
                <a:solidFill>
                  <a:schemeClr val="hlink"/>
                </a:solidFill>
                <a:hlinkClick r:id="rId10"/>
              </a:rPr>
              <a:t>Cost Optimization Playbook</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9:notes"/>
          <p:cNvSpPr txBox="1"/>
          <p:nvPr>
            <p:ph idx="1" type="body"/>
          </p:nvPr>
        </p:nvSpPr>
        <p:spPr>
          <a:xfrm>
            <a:off x="685800" y="4400550"/>
            <a:ext cx="5486400" cy="34358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t>Running servers on-premises </a:t>
            </a:r>
            <a:r>
              <a:rPr lang="en-US" sz="1100"/>
              <a:t>is an expensive undertaking. Hardware must be procured, and this procurement can be 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 be unused and idle for a significant portion of the time that the servers are running, which is wasteful. </a:t>
            </a:r>
            <a:endParaRPr/>
          </a:p>
          <a:p>
            <a:pPr indent="0" lvl="0" marL="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0" i="0" lang="en-US" sz="1100">
                <a:solidFill>
                  <a:schemeClr val="dk1"/>
                </a:solidFill>
                <a:latin typeface="Calibri"/>
                <a:ea typeface="Calibri"/>
                <a:cs typeface="Calibri"/>
                <a:sym typeface="Calibri"/>
              </a:rPr>
              <a:t>Amazon Elastic Compute Cloud (Amazon EC2)</a:t>
            </a:r>
            <a:r>
              <a:rPr lang="en-US" sz="1100">
                <a:solidFill>
                  <a:schemeClr val="dk1"/>
                </a:solidFill>
              </a:rPr>
              <a:t> provides virtual machines where you can host the same kinds of applications that you might run on a traditional on-premises server. It </a:t>
            </a:r>
            <a:r>
              <a:rPr b="0" i="0" lang="en-US" sz="1100">
                <a:solidFill>
                  <a:schemeClr val="dk1"/>
                </a:solidFill>
                <a:latin typeface="Calibri"/>
                <a:ea typeface="Calibri"/>
                <a:cs typeface="Calibri"/>
                <a:sym typeface="Calibri"/>
              </a:rPr>
              <a:t>provides secure, resizable compute capacity in the cloud. </a:t>
            </a:r>
            <a:r>
              <a:rPr lang="en-US" sz="1100">
                <a:solidFill>
                  <a:schemeClr val="dk1"/>
                </a:solidFill>
              </a:rPr>
              <a:t>EC2 instances can support a variety of workloads. Common uses for EC2 instances include, but are not limited to:</a:t>
            </a:r>
            <a:endParaRPr/>
          </a:p>
          <a:p>
            <a:pPr indent="0" lvl="0" marL="0" rtl="0" algn="l">
              <a:spcBef>
                <a:spcPts val="0"/>
              </a:spcBef>
              <a:spcAft>
                <a:spcPts val="0"/>
              </a:spcAft>
              <a:buNone/>
            </a:pPr>
            <a:r>
              <a:rPr lang="en-US" sz="1100">
                <a:solidFill>
                  <a:schemeClr val="dk1"/>
                </a:solidFill>
              </a:rPr>
              <a:t> </a:t>
            </a:r>
            <a:endParaRPr/>
          </a:p>
          <a:p>
            <a:pPr indent="-171450" lvl="0" marL="171450" rtl="0" algn="l">
              <a:spcBef>
                <a:spcPts val="0"/>
              </a:spcBef>
              <a:spcAft>
                <a:spcPts val="0"/>
              </a:spcAft>
              <a:buClr>
                <a:schemeClr val="dk1"/>
              </a:buClr>
              <a:buSzPts val="1100"/>
              <a:buFont typeface="Arial"/>
              <a:buChar char="•"/>
            </a:pPr>
            <a:r>
              <a:rPr lang="en-US" sz="1100"/>
              <a:t>Application servers</a:t>
            </a:r>
            <a:endParaRPr/>
          </a:p>
          <a:p>
            <a:pPr indent="-171450" lvl="0" marL="171450" rtl="0" algn="l">
              <a:spcBef>
                <a:spcPts val="0"/>
              </a:spcBef>
              <a:spcAft>
                <a:spcPts val="0"/>
              </a:spcAft>
              <a:buClr>
                <a:schemeClr val="dk1"/>
              </a:buClr>
              <a:buSzPts val="1100"/>
              <a:buFont typeface="Arial"/>
              <a:buChar char="•"/>
            </a:pPr>
            <a:r>
              <a:rPr lang="en-US" sz="1100"/>
              <a:t>Web servers</a:t>
            </a:r>
            <a:endParaRPr/>
          </a:p>
          <a:p>
            <a:pPr indent="-171450" lvl="0" marL="171450" rtl="0" algn="l">
              <a:spcBef>
                <a:spcPts val="0"/>
              </a:spcBef>
              <a:spcAft>
                <a:spcPts val="0"/>
              </a:spcAft>
              <a:buClr>
                <a:schemeClr val="dk1"/>
              </a:buClr>
              <a:buSzPts val="1100"/>
              <a:buFont typeface="Arial"/>
              <a:buChar char="•"/>
            </a:pPr>
            <a:r>
              <a:rPr lang="en-US" sz="1100"/>
              <a:t>Database servers</a:t>
            </a:r>
            <a:endParaRPr/>
          </a:p>
          <a:p>
            <a:pPr indent="-171450" lvl="0" marL="171450" rtl="0" algn="l">
              <a:spcBef>
                <a:spcPts val="0"/>
              </a:spcBef>
              <a:spcAft>
                <a:spcPts val="0"/>
              </a:spcAft>
              <a:buClr>
                <a:schemeClr val="dk1"/>
              </a:buClr>
              <a:buSzPts val="1100"/>
              <a:buFont typeface="Arial"/>
              <a:buChar char="•"/>
            </a:pPr>
            <a:r>
              <a:rPr lang="en-US" sz="1100"/>
              <a:t>Game servers</a:t>
            </a:r>
            <a:endParaRPr/>
          </a:p>
          <a:p>
            <a:pPr indent="-171450" lvl="0" marL="171450" rtl="0" algn="l">
              <a:spcBef>
                <a:spcPts val="0"/>
              </a:spcBef>
              <a:spcAft>
                <a:spcPts val="0"/>
              </a:spcAft>
              <a:buClr>
                <a:schemeClr val="dk1"/>
              </a:buClr>
              <a:buSzPts val="1100"/>
              <a:buFont typeface="Arial"/>
              <a:buChar char="•"/>
            </a:pPr>
            <a:r>
              <a:rPr lang="en-US" sz="1100"/>
              <a:t>Mail servers</a:t>
            </a:r>
            <a:endParaRPr/>
          </a:p>
          <a:p>
            <a:pPr indent="-171450" lvl="0" marL="171450" rtl="0" algn="l">
              <a:spcBef>
                <a:spcPts val="0"/>
              </a:spcBef>
              <a:spcAft>
                <a:spcPts val="0"/>
              </a:spcAft>
              <a:buClr>
                <a:schemeClr val="dk1"/>
              </a:buClr>
              <a:buSzPts val="1100"/>
              <a:buFont typeface="Arial"/>
              <a:buChar char="•"/>
            </a:pPr>
            <a:r>
              <a:rPr lang="en-US" sz="1100"/>
              <a:t>Media servers</a:t>
            </a:r>
            <a:endParaRPr/>
          </a:p>
          <a:p>
            <a:pPr indent="-171450" lvl="0" marL="171450" rtl="0" algn="l">
              <a:spcBef>
                <a:spcPts val="0"/>
              </a:spcBef>
              <a:spcAft>
                <a:spcPts val="0"/>
              </a:spcAft>
              <a:buClr>
                <a:schemeClr val="dk1"/>
              </a:buClr>
              <a:buSzPts val="1100"/>
              <a:buFont typeface="Arial"/>
              <a:buChar char="•"/>
            </a:pPr>
            <a:r>
              <a:rPr lang="en-US" sz="1100"/>
              <a:t>Catalog servers</a:t>
            </a:r>
            <a:endParaRPr/>
          </a:p>
          <a:p>
            <a:pPr indent="-171450" lvl="0" marL="171450" rtl="0" algn="l">
              <a:spcBef>
                <a:spcPts val="0"/>
              </a:spcBef>
              <a:spcAft>
                <a:spcPts val="0"/>
              </a:spcAft>
              <a:buClr>
                <a:schemeClr val="dk1"/>
              </a:buClr>
              <a:buSzPts val="1100"/>
              <a:buFont typeface="Arial"/>
              <a:buChar char="•"/>
            </a:pPr>
            <a:r>
              <a:rPr lang="en-US" sz="1100"/>
              <a:t>File servers</a:t>
            </a:r>
            <a:endParaRPr/>
          </a:p>
          <a:p>
            <a:pPr indent="-171450" lvl="0" marL="171450" rtl="0" algn="l">
              <a:spcBef>
                <a:spcPts val="0"/>
              </a:spcBef>
              <a:spcAft>
                <a:spcPts val="0"/>
              </a:spcAft>
              <a:buClr>
                <a:schemeClr val="dk1"/>
              </a:buClr>
              <a:buSzPts val="1100"/>
              <a:buFont typeface="Arial"/>
              <a:buChar char="•"/>
            </a:pPr>
            <a:r>
              <a:rPr lang="en-US" sz="1100"/>
              <a:t>Computing servers</a:t>
            </a:r>
            <a:endParaRPr/>
          </a:p>
          <a:p>
            <a:pPr indent="-171450" lvl="0" marL="171450" rtl="0" algn="l">
              <a:spcBef>
                <a:spcPts val="0"/>
              </a:spcBef>
              <a:spcAft>
                <a:spcPts val="0"/>
              </a:spcAft>
              <a:buClr>
                <a:schemeClr val="dk1"/>
              </a:buClr>
              <a:buSzPts val="1100"/>
              <a:buFont typeface="Arial"/>
              <a:buChar char="•"/>
            </a:pPr>
            <a:r>
              <a:rPr lang="en-US" sz="1100"/>
              <a:t>Proxy servers</a:t>
            </a:r>
            <a:endParaRPr i="0" sz="1100">
              <a:solidFill>
                <a:schemeClr val="dk1"/>
              </a:solidFill>
            </a:endParaRPr>
          </a:p>
          <a:p>
            <a:pPr indent="-101600" lvl="0" marL="171450" rtl="0" algn="l">
              <a:spcBef>
                <a:spcPts val="0"/>
              </a:spcBef>
              <a:spcAft>
                <a:spcPts val="0"/>
              </a:spcAft>
              <a:buClr>
                <a:schemeClr val="dk1"/>
              </a:buClr>
              <a:buSzPts val="1100"/>
              <a:buFont typeface="Arial"/>
              <a:buNone/>
            </a:pPr>
            <a:r>
              <a:t/>
            </a:r>
            <a:endParaRPr sz="1100">
              <a:solidFill>
                <a:schemeClr val="dk1"/>
              </a:solidFill>
            </a:endParaRPr>
          </a:p>
        </p:txBody>
      </p:sp>
      <p:sp>
        <p:nvSpPr>
          <p:cNvPr id="305" name="Google Shape;3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Thank you for completing this module.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4" name="Google Shape;14;p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 name="Google Shape;16;p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73" name="Google Shape;73;p11"/>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900">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a:solidFill>
                  <a:schemeClr val="lt1"/>
                </a:solidFill>
                <a:latin typeface="Arial"/>
                <a:ea typeface="Arial"/>
                <a:cs typeface="Arial"/>
                <a:sym typeface="Arial"/>
              </a:rPr>
              <a:t>aws-course-feedback@amazon.com</a:t>
            </a:r>
            <a:r>
              <a:rPr lang="en-US" sz="900">
                <a:solidFill>
                  <a:schemeClr val="lt1"/>
                </a:solidFill>
                <a:latin typeface="Arial"/>
                <a:ea typeface="Arial"/>
                <a:cs typeface="Arial"/>
                <a:sym typeface="Arial"/>
              </a:rPr>
              <a:t>. For all other questions, contact us at: </a:t>
            </a:r>
            <a:r>
              <a:rPr lang="en-US" sz="900" u="sng">
                <a:solidFill>
                  <a:schemeClr val="lt1"/>
                </a:solidFill>
                <a:latin typeface="Arial"/>
                <a:ea typeface="Arial"/>
                <a:cs typeface="Arial"/>
                <a:sym typeface="Arial"/>
              </a:rPr>
              <a:t>https://aws.amazon.com/contact-us/aws-training/</a:t>
            </a:r>
            <a:r>
              <a:rPr lang="en-US" sz="900">
                <a:solidFill>
                  <a:schemeClr val="lt1"/>
                </a:solidFill>
                <a:latin typeface="Arial"/>
                <a:ea typeface="Arial"/>
                <a:cs typeface="Arial"/>
                <a:sym typeface="Arial"/>
              </a:rPr>
              <a:t>. All trademarks are the property of their owners.</a:t>
            </a:r>
            <a:endParaRPr/>
          </a:p>
          <a:p>
            <a:pPr indent="0" lvl="0" marL="0" marR="0" rtl="0" algn="just">
              <a:spcBef>
                <a:spcPts val="0"/>
              </a:spcBef>
              <a:spcAft>
                <a:spcPts val="0"/>
              </a:spcAft>
              <a:buNone/>
            </a:pPr>
            <a:r>
              <a:t/>
            </a:r>
            <a:endParaRPr sz="900">
              <a:solidFill>
                <a:schemeClr val="dk1"/>
              </a:solidFill>
              <a:latin typeface="Arial"/>
              <a:ea typeface="Arial"/>
              <a:cs typeface="Arial"/>
              <a:sym typeface="Arial"/>
            </a:endParaRPr>
          </a:p>
        </p:txBody>
      </p:sp>
      <p:sp>
        <p:nvSpPr>
          <p:cNvPr id="74" name="Google Shape;74;p1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5" name="Google Shape;75;p11"/>
          <p:cNvPicPr preferRelativeResize="0"/>
          <p:nvPr/>
        </p:nvPicPr>
        <p:blipFill rotWithShape="1">
          <a:blip r:embed="rId3">
            <a:alphaModFix/>
          </a:blip>
          <a:srcRect b="0" l="0" r="0" t="0"/>
          <a:stretch/>
        </p:blipFill>
        <p:spPr>
          <a:xfrm>
            <a:off x="9926982"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6" name="Shape 76"/>
        <p:cNvGrpSpPr/>
        <p:nvPr/>
      </p:nvGrpSpPr>
      <p:grpSpPr>
        <a:xfrm>
          <a:off x="0" y="0"/>
          <a:ext cx="0" cy="0"/>
          <a:chOff x="0" y="0"/>
          <a:chExt cx="0" cy="0"/>
        </a:xfrm>
      </p:grpSpPr>
      <p:pic>
        <p:nvPicPr>
          <p:cNvPr id="77" name="Google Shape;77;p1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8" name="Google Shape;78;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2"/>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5" name="Google Shape;85;p1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6" name="Shape 86"/>
        <p:cNvGrpSpPr/>
        <p:nvPr/>
      </p:nvGrpSpPr>
      <p:grpSpPr>
        <a:xfrm>
          <a:off x="0" y="0"/>
          <a:ext cx="0" cy="0"/>
          <a:chOff x="0" y="0"/>
          <a:chExt cx="0" cy="0"/>
        </a:xfrm>
      </p:grpSpPr>
      <p:pic>
        <p:nvPicPr>
          <p:cNvPr id="87" name="Google Shape;87;p1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8" name="Google Shape;88;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3"/>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3"/>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3" name="Google Shape;93;p1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6" name="Google Shape;96;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0" name="Google Shape;100;p1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3" name="Google Shape;103;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8" name="Google Shape;108;p1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1" name="Google Shape;111;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6"/>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6"/>
          <p:cNvSpPr/>
          <p:nvPr>
            <p:ph idx="2" type="pic"/>
          </p:nvPr>
        </p:nvSpPr>
        <p:spPr>
          <a:xfrm>
            <a:off x="419100" y="1524000"/>
            <a:ext cx="2679192" cy="2103120"/>
          </a:xfrm>
          <a:prstGeom prst="rect">
            <a:avLst/>
          </a:prstGeom>
          <a:noFill/>
          <a:ln>
            <a:noFill/>
          </a:ln>
        </p:spPr>
      </p:sp>
      <p:sp>
        <p:nvSpPr>
          <p:cNvPr id="115" name="Google Shape;115;p16"/>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6"/>
          <p:cNvSpPr/>
          <p:nvPr>
            <p:ph idx="4" type="pic"/>
          </p:nvPr>
        </p:nvSpPr>
        <p:spPr>
          <a:xfrm>
            <a:off x="9093708" y="1524000"/>
            <a:ext cx="2679192" cy="2103120"/>
          </a:xfrm>
          <a:prstGeom prst="rect">
            <a:avLst/>
          </a:prstGeom>
          <a:noFill/>
          <a:ln>
            <a:noFill/>
          </a:ln>
        </p:spPr>
      </p:sp>
      <p:sp>
        <p:nvSpPr>
          <p:cNvPr id="117" name="Google Shape;117;p16"/>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6"/>
          <p:cNvSpPr/>
          <p:nvPr>
            <p:ph idx="6" type="pic"/>
          </p:nvPr>
        </p:nvSpPr>
        <p:spPr>
          <a:xfrm>
            <a:off x="6210469" y="1524000"/>
            <a:ext cx="2679192" cy="2103120"/>
          </a:xfrm>
          <a:prstGeom prst="rect">
            <a:avLst/>
          </a:prstGeom>
          <a:noFill/>
          <a:ln>
            <a:noFill/>
          </a:ln>
        </p:spPr>
      </p:sp>
      <p:sp>
        <p:nvSpPr>
          <p:cNvPr id="119" name="Google Shape;119;p16"/>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6"/>
          <p:cNvSpPr/>
          <p:nvPr>
            <p:ph idx="8" type="pic"/>
          </p:nvPr>
        </p:nvSpPr>
        <p:spPr>
          <a:xfrm>
            <a:off x="3322302" y="1524000"/>
            <a:ext cx="2679192" cy="2103120"/>
          </a:xfrm>
          <a:prstGeom prst="rect">
            <a:avLst/>
          </a:prstGeom>
          <a:noFill/>
          <a:ln>
            <a:noFill/>
          </a:ln>
        </p:spPr>
      </p:sp>
      <p:sp>
        <p:nvSpPr>
          <p:cNvPr id="121" name="Google Shape;121;p1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2" name="Google Shape;122;p1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3" name="Shape 123"/>
        <p:cNvGrpSpPr/>
        <p:nvPr/>
      </p:nvGrpSpPr>
      <p:grpSpPr>
        <a:xfrm>
          <a:off x="0" y="0"/>
          <a:ext cx="0" cy="0"/>
          <a:chOff x="0" y="0"/>
          <a:chExt cx="0" cy="0"/>
        </a:xfrm>
      </p:grpSpPr>
      <p:pic>
        <p:nvPicPr>
          <p:cNvPr id="124" name="Google Shape;124;p1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5" name="Google Shape;125;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7"/>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7"/>
          <p:cNvSpPr/>
          <p:nvPr>
            <p:ph idx="2" type="pic"/>
          </p:nvPr>
        </p:nvSpPr>
        <p:spPr>
          <a:xfrm>
            <a:off x="419100" y="1524000"/>
            <a:ext cx="3611880" cy="1755648"/>
          </a:xfrm>
          <a:prstGeom prst="rect">
            <a:avLst/>
          </a:prstGeom>
          <a:noFill/>
          <a:ln>
            <a:noFill/>
          </a:ln>
        </p:spPr>
      </p:sp>
      <p:sp>
        <p:nvSpPr>
          <p:cNvPr id="129" name="Google Shape;129;p17"/>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7"/>
          <p:cNvSpPr/>
          <p:nvPr>
            <p:ph idx="4" type="pic"/>
          </p:nvPr>
        </p:nvSpPr>
        <p:spPr>
          <a:xfrm>
            <a:off x="8161020" y="1524000"/>
            <a:ext cx="3611880" cy="1755648"/>
          </a:xfrm>
          <a:prstGeom prst="rect">
            <a:avLst/>
          </a:prstGeom>
          <a:noFill/>
          <a:ln>
            <a:noFill/>
          </a:ln>
        </p:spPr>
      </p:sp>
      <p:sp>
        <p:nvSpPr>
          <p:cNvPr id="131" name="Google Shape;131;p17"/>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7"/>
          <p:cNvSpPr/>
          <p:nvPr>
            <p:ph idx="6" type="pic"/>
          </p:nvPr>
        </p:nvSpPr>
        <p:spPr>
          <a:xfrm>
            <a:off x="4301536" y="1524000"/>
            <a:ext cx="3611880" cy="1755648"/>
          </a:xfrm>
          <a:prstGeom prst="rect">
            <a:avLst/>
          </a:prstGeom>
          <a:noFill/>
          <a:ln>
            <a:noFill/>
          </a:ln>
        </p:spPr>
      </p:sp>
      <p:sp>
        <p:nvSpPr>
          <p:cNvPr id="133" name="Google Shape;133;p17"/>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7"/>
          <p:cNvSpPr/>
          <p:nvPr>
            <p:ph idx="8" type="pic"/>
          </p:nvPr>
        </p:nvSpPr>
        <p:spPr>
          <a:xfrm>
            <a:off x="419100" y="3934689"/>
            <a:ext cx="3611880" cy="1755648"/>
          </a:xfrm>
          <a:prstGeom prst="rect">
            <a:avLst/>
          </a:prstGeom>
          <a:noFill/>
          <a:ln>
            <a:noFill/>
          </a:ln>
        </p:spPr>
      </p:sp>
      <p:sp>
        <p:nvSpPr>
          <p:cNvPr id="135" name="Google Shape;135;p17"/>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7"/>
          <p:cNvSpPr/>
          <p:nvPr>
            <p:ph idx="13" type="pic"/>
          </p:nvPr>
        </p:nvSpPr>
        <p:spPr>
          <a:xfrm>
            <a:off x="8161020" y="3934689"/>
            <a:ext cx="3611880" cy="1755648"/>
          </a:xfrm>
          <a:prstGeom prst="rect">
            <a:avLst/>
          </a:prstGeom>
          <a:noFill/>
          <a:ln>
            <a:noFill/>
          </a:ln>
        </p:spPr>
      </p:sp>
      <p:sp>
        <p:nvSpPr>
          <p:cNvPr id="137" name="Google Shape;137;p17"/>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7"/>
          <p:cNvSpPr/>
          <p:nvPr>
            <p:ph idx="15" type="pic"/>
          </p:nvPr>
        </p:nvSpPr>
        <p:spPr>
          <a:xfrm>
            <a:off x="4301536" y="3934689"/>
            <a:ext cx="3611880" cy="1755648"/>
          </a:xfrm>
          <a:prstGeom prst="rect">
            <a:avLst/>
          </a:prstGeom>
          <a:noFill/>
          <a:ln>
            <a:noFill/>
          </a:ln>
        </p:spPr>
      </p:sp>
      <p:sp>
        <p:nvSpPr>
          <p:cNvPr id="139" name="Google Shape;139;p1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40" name="Google Shape;140;p1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1" name="Shape 141"/>
        <p:cNvGrpSpPr/>
        <p:nvPr/>
      </p:nvGrpSpPr>
      <p:grpSpPr>
        <a:xfrm>
          <a:off x="0" y="0"/>
          <a:ext cx="0" cy="0"/>
          <a:chOff x="0" y="0"/>
          <a:chExt cx="0" cy="0"/>
        </a:xfrm>
      </p:grpSpPr>
      <p:sp>
        <p:nvSpPr>
          <p:cNvPr id="142" name="Google Shape;142;p18"/>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8"/>
          <p:cNvSpPr/>
          <p:nvPr>
            <p:ph idx="2" type="pic"/>
          </p:nvPr>
        </p:nvSpPr>
        <p:spPr>
          <a:xfrm>
            <a:off x="1069259" y="2626296"/>
            <a:ext cx="1188720" cy="1188720"/>
          </a:xfrm>
          <a:prstGeom prst="rect">
            <a:avLst/>
          </a:prstGeom>
          <a:noFill/>
          <a:ln>
            <a:noFill/>
          </a:ln>
        </p:spPr>
      </p:sp>
      <p:sp>
        <p:nvSpPr>
          <p:cNvPr id="144" name="Google Shape;144;p18"/>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8"/>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8"/>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8"/>
          <p:cNvSpPr/>
          <p:nvPr>
            <p:ph idx="6" type="pic"/>
          </p:nvPr>
        </p:nvSpPr>
        <p:spPr>
          <a:xfrm>
            <a:off x="4049966" y="2626296"/>
            <a:ext cx="1188720" cy="1188720"/>
          </a:xfrm>
          <a:prstGeom prst="rect">
            <a:avLst/>
          </a:prstGeom>
          <a:noFill/>
          <a:ln>
            <a:noFill/>
          </a:ln>
        </p:spPr>
      </p:sp>
      <p:sp>
        <p:nvSpPr>
          <p:cNvPr id="148" name="Google Shape;148;p18"/>
          <p:cNvSpPr/>
          <p:nvPr>
            <p:ph idx="7" type="pic"/>
          </p:nvPr>
        </p:nvSpPr>
        <p:spPr>
          <a:xfrm>
            <a:off x="6911919" y="2626296"/>
            <a:ext cx="1188720" cy="1188720"/>
          </a:xfrm>
          <a:prstGeom prst="rect">
            <a:avLst/>
          </a:prstGeom>
          <a:noFill/>
          <a:ln>
            <a:noFill/>
          </a:ln>
        </p:spPr>
      </p:sp>
      <p:sp>
        <p:nvSpPr>
          <p:cNvPr id="149" name="Google Shape;149;p18"/>
          <p:cNvSpPr/>
          <p:nvPr>
            <p:ph idx="8" type="pic"/>
          </p:nvPr>
        </p:nvSpPr>
        <p:spPr>
          <a:xfrm>
            <a:off x="9773872" y="2626296"/>
            <a:ext cx="1188720" cy="1188720"/>
          </a:xfrm>
          <a:prstGeom prst="rect">
            <a:avLst/>
          </a:prstGeom>
          <a:noFill/>
          <a:ln>
            <a:noFill/>
          </a:ln>
        </p:spPr>
      </p:sp>
      <p:sp>
        <p:nvSpPr>
          <p:cNvPr id="150" name="Google Shape;150;p1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1" name="Google Shape;151;p18"/>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52" name="Google Shape;152;p18"/>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3" name="Google Shape;153;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4" name="Shape 154"/>
        <p:cNvGrpSpPr/>
        <p:nvPr/>
      </p:nvGrpSpPr>
      <p:grpSpPr>
        <a:xfrm>
          <a:off x="0" y="0"/>
          <a:ext cx="0" cy="0"/>
          <a:chOff x="0" y="0"/>
          <a:chExt cx="0" cy="0"/>
        </a:xfrm>
      </p:grpSpPr>
      <p:sp>
        <p:nvSpPr>
          <p:cNvPr id="155" name="Google Shape;155;p1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6" name="Google Shape;156;p1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7" name="Google Shape;157;p19"/>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8" name="Google Shape;158;p1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9" name="Google Shape;159;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2" name="Google Shape;162;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9" name="Google Shape;19;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 name="Google Shape;24;p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6" name="Shape 166"/>
        <p:cNvGrpSpPr/>
        <p:nvPr/>
      </p:nvGrpSpPr>
      <p:grpSpPr>
        <a:xfrm>
          <a:off x="0" y="0"/>
          <a:ext cx="0" cy="0"/>
          <a:chOff x="0" y="0"/>
          <a:chExt cx="0" cy="0"/>
        </a:xfrm>
      </p:grpSpPr>
      <p:pic>
        <p:nvPicPr>
          <p:cNvPr id="167" name="Google Shape;167;p2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8" name="Google Shape;168;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1"/>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1" name="Google Shape;171;p2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172" name="Shape 172"/>
        <p:cNvGrpSpPr/>
        <p:nvPr/>
      </p:nvGrpSpPr>
      <p:grpSpPr>
        <a:xfrm>
          <a:off x="0" y="0"/>
          <a:ext cx="0" cy="0"/>
          <a:chOff x="0" y="0"/>
          <a:chExt cx="0" cy="0"/>
        </a:xfrm>
      </p:grpSpPr>
      <p:sp>
        <p:nvSpPr>
          <p:cNvPr id="173" name="Google Shape;173;p2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5" name="Google Shape;175;p2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76" name="Google Shape;176;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7" name="Shape 177"/>
        <p:cNvGrpSpPr/>
        <p:nvPr/>
      </p:nvGrpSpPr>
      <p:grpSpPr>
        <a:xfrm>
          <a:off x="0" y="0"/>
          <a:ext cx="0" cy="0"/>
          <a:chOff x="0" y="0"/>
          <a:chExt cx="0" cy="0"/>
        </a:xfrm>
      </p:grpSpPr>
      <p:sp>
        <p:nvSpPr>
          <p:cNvPr id="178" name="Google Shape;178;p2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2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23"/>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3"/>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3"/>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3"/>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5" name="Google Shape;185;p2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23"/>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3"/>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3"/>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3"/>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3"/>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1" name="Google Shape;191;p2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2" name="Google Shape;192;p2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23"/>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5" name="Google Shape;195;p23"/>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3"/>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7" name="Shape 197"/>
        <p:cNvGrpSpPr/>
        <p:nvPr/>
      </p:nvGrpSpPr>
      <p:grpSpPr>
        <a:xfrm>
          <a:off x="0" y="0"/>
          <a:ext cx="0" cy="0"/>
          <a:chOff x="0" y="0"/>
          <a:chExt cx="0" cy="0"/>
        </a:xfrm>
      </p:grpSpPr>
      <p:sp>
        <p:nvSpPr>
          <p:cNvPr id="198" name="Google Shape;198;p24"/>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4"/>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0" name="Google Shape;200;p2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4"/>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2" name="Google Shape;202;p2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7" name="Google Shape;27;p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0" name="Google Shape;30;p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 name="Shape 32"/>
        <p:cNvGrpSpPr/>
        <p:nvPr/>
      </p:nvGrpSpPr>
      <p:grpSpPr>
        <a:xfrm>
          <a:off x="0" y="0"/>
          <a:ext cx="0" cy="0"/>
          <a:chOff x="0" y="0"/>
          <a:chExt cx="0" cy="0"/>
        </a:xfrm>
      </p:grpSpPr>
      <p:sp>
        <p:nvSpPr>
          <p:cNvPr id="33" name="Google Shape;33;p5"/>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7" name="Google Shape;37;p5"/>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0" name="Google Shape;40;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3" name="Google Shape;43;p6"/>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4" name="Shape 44"/>
        <p:cNvGrpSpPr/>
        <p:nvPr/>
      </p:nvGrpSpPr>
      <p:grpSpPr>
        <a:xfrm>
          <a:off x="0" y="0"/>
          <a:ext cx="0" cy="0"/>
          <a:chOff x="0" y="0"/>
          <a:chExt cx="0" cy="0"/>
        </a:xfrm>
      </p:grpSpPr>
      <p:sp>
        <p:nvSpPr>
          <p:cNvPr id="45" name="Google Shape;45;p7"/>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46" name="Google Shape;46;p7"/>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47" name="Google Shape;47;p7"/>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a:solidFill>
                  <a:schemeClr val="lt1"/>
                </a:solidFill>
                <a:latin typeface="Arial"/>
                <a:ea typeface="Arial"/>
                <a:cs typeface="Arial"/>
                <a:sym typeface="Arial"/>
              </a:defRPr>
            </a:lvl1pPr>
            <a:lvl2pPr indent="0" lvl="1" marL="0" algn="l">
              <a:spcBef>
                <a:spcPts val="0"/>
              </a:spcBef>
              <a:buNone/>
              <a:defRPr b="0" i="0" sz="900">
                <a:solidFill>
                  <a:schemeClr val="lt1"/>
                </a:solidFill>
                <a:latin typeface="Arial"/>
                <a:ea typeface="Arial"/>
                <a:cs typeface="Arial"/>
                <a:sym typeface="Arial"/>
              </a:defRPr>
            </a:lvl2pPr>
            <a:lvl3pPr indent="0" lvl="2" marL="0" algn="l">
              <a:spcBef>
                <a:spcPts val="0"/>
              </a:spcBef>
              <a:buNone/>
              <a:defRPr b="0" i="0" sz="900">
                <a:solidFill>
                  <a:schemeClr val="lt1"/>
                </a:solidFill>
                <a:latin typeface="Arial"/>
                <a:ea typeface="Arial"/>
                <a:cs typeface="Arial"/>
                <a:sym typeface="Arial"/>
              </a:defRPr>
            </a:lvl3pPr>
            <a:lvl4pPr indent="0" lvl="3" marL="0" algn="l">
              <a:spcBef>
                <a:spcPts val="0"/>
              </a:spcBef>
              <a:buNone/>
              <a:defRPr b="0" i="0" sz="900">
                <a:solidFill>
                  <a:schemeClr val="lt1"/>
                </a:solidFill>
                <a:latin typeface="Arial"/>
                <a:ea typeface="Arial"/>
                <a:cs typeface="Arial"/>
                <a:sym typeface="Arial"/>
              </a:defRPr>
            </a:lvl4pPr>
            <a:lvl5pPr indent="0" lvl="4" marL="0" algn="l">
              <a:spcBef>
                <a:spcPts val="0"/>
              </a:spcBef>
              <a:buNone/>
              <a:defRPr b="0" i="0" sz="900">
                <a:solidFill>
                  <a:schemeClr val="lt1"/>
                </a:solidFill>
                <a:latin typeface="Arial"/>
                <a:ea typeface="Arial"/>
                <a:cs typeface="Arial"/>
                <a:sym typeface="Arial"/>
              </a:defRPr>
            </a:lvl5pPr>
            <a:lvl6pPr indent="0" lvl="5" marL="0" algn="l">
              <a:spcBef>
                <a:spcPts val="0"/>
              </a:spcBef>
              <a:buNone/>
              <a:defRPr b="0" i="0" sz="900">
                <a:solidFill>
                  <a:schemeClr val="lt1"/>
                </a:solidFill>
                <a:latin typeface="Arial"/>
                <a:ea typeface="Arial"/>
                <a:cs typeface="Arial"/>
                <a:sym typeface="Arial"/>
              </a:defRPr>
            </a:lvl6pPr>
            <a:lvl7pPr indent="0" lvl="6" marL="0" algn="l">
              <a:spcBef>
                <a:spcPts val="0"/>
              </a:spcBef>
              <a:buNone/>
              <a:defRPr b="0" i="0" sz="900">
                <a:solidFill>
                  <a:schemeClr val="lt1"/>
                </a:solidFill>
                <a:latin typeface="Arial"/>
                <a:ea typeface="Arial"/>
                <a:cs typeface="Arial"/>
                <a:sym typeface="Arial"/>
              </a:defRPr>
            </a:lvl7pPr>
            <a:lvl8pPr indent="0" lvl="7" marL="0" algn="l">
              <a:spcBef>
                <a:spcPts val="0"/>
              </a:spcBef>
              <a:buNone/>
              <a:defRPr b="0" i="0" sz="900">
                <a:solidFill>
                  <a:schemeClr val="lt1"/>
                </a:solidFill>
                <a:latin typeface="Arial"/>
                <a:ea typeface="Arial"/>
                <a:cs typeface="Arial"/>
                <a:sym typeface="Arial"/>
              </a:defRPr>
            </a:lvl8pPr>
            <a:lvl9pPr indent="0" lvl="8" marL="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0" name="Google Shape;50;p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52" name="Shape 52"/>
        <p:cNvGrpSpPr/>
        <p:nvPr/>
      </p:nvGrpSpPr>
      <p:grpSpPr>
        <a:xfrm>
          <a:off x="0" y="0"/>
          <a:ext cx="0" cy="0"/>
          <a:chOff x="0" y="0"/>
          <a:chExt cx="0" cy="0"/>
        </a:xfrm>
      </p:grpSpPr>
      <p:sp>
        <p:nvSpPr>
          <p:cNvPr id="53" name="Google Shape;53;p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5" name="Google Shape;55;p8"/>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6" name="Shape 56"/>
        <p:cNvGrpSpPr/>
        <p:nvPr/>
      </p:nvGrpSpPr>
      <p:grpSpPr>
        <a:xfrm>
          <a:off x="0" y="0"/>
          <a:ext cx="0" cy="0"/>
          <a:chOff x="0" y="0"/>
          <a:chExt cx="0" cy="0"/>
        </a:xfrm>
      </p:grpSpPr>
      <p:sp>
        <p:nvSpPr>
          <p:cNvPr id="57" name="Google Shape;57;p9"/>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9"/>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61" name="Google Shape;61;p9"/>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2"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4" name="Google Shape;64;p10"/>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0"/>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0" name="Google Shape;70;p1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 name="Shape 7"/>
        <p:cNvGrpSpPr/>
        <p:nvPr/>
      </p:nvGrpSpPr>
      <p:grpSpPr>
        <a:xfrm>
          <a:off x="0" y="0"/>
          <a:ext cx="0" cy="0"/>
          <a:chOff x="0" y="0"/>
          <a:chExt cx="0" cy="0"/>
        </a:xfrm>
      </p:grpSpPr>
      <p:sp>
        <p:nvSpPr>
          <p:cNvPr id="8" name="Google Shape;8;p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ws.amazon.com/ec2/instance-types/" TargetMode="External"/><Relationship Id="rId4" Type="http://schemas.openxmlformats.org/officeDocument/2006/relationships/hyperlink" Target="https://docs.aws.amazon.com/AWSEC2/latest/UserGuide/instance-types.html#instance-networking-stora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73.png"/><Relationship Id="rId8"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41.png"/><Relationship Id="rId5"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56.png"/><Relationship Id="rId9"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58.png"/><Relationship Id="rId8"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9.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aws.amazon.com/cli/latest/reference/ec2/run-instances.html" TargetMode="Externa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aws-tc-largeobjects.s3-us-west-2.amazonaws.com/ILT-TF-100-ACFNDS-20-EN/Module_6_EC2+v2.0.mp4" TargetMode="Externa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41.png"/><Relationship Id="rId6" Type="http://schemas.openxmlformats.org/officeDocument/2006/relationships/image" Target="../media/image80.png"/><Relationship Id="rId7"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34.png"/><Relationship Id="rId8"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95.jp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102.png"/><Relationship Id="rId12" Type="http://schemas.openxmlformats.org/officeDocument/2006/relationships/image" Target="../media/image60.png"/><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www.youtube.com/watch?v=UYy-UeQ29jo&amp;did=ta_card&amp;trk=ta_card" TargetMode="External"/><Relationship Id="rId4" Type="http://schemas.openxmlformats.org/officeDocument/2006/relationships/image" Target="../media/image82.png"/><Relationship Id="rId9" Type="http://schemas.openxmlformats.org/officeDocument/2006/relationships/image" Target="../media/image74.png"/><Relationship Id="rId5" Type="http://schemas.openxmlformats.org/officeDocument/2006/relationships/hyperlink" Target="https://aws.amazon.com/quickstart/architecture/sql/" TargetMode="External"/><Relationship Id="rId6" Type="http://schemas.openxmlformats.org/officeDocument/2006/relationships/image" Target="../media/image81.png"/><Relationship Id="rId7" Type="http://schemas.openxmlformats.org/officeDocument/2006/relationships/image" Target="../media/image29.png"/><Relationship Id="rId8"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aws.amazon.com/fre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86.png"/><Relationship Id="rId5" Type="http://schemas.openxmlformats.org/officeDocument/2006/relationships/image" Target="../media/image91.png"/><Relationship Id="rId6"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9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104.png"/><Relationship Id="rId6" Type="http://schemas.openxmlformats.org/officeDocument/2006/relationships/image" Target="../media/image103.png"/><Relationship Id="rId7" Type="http://schemas.openxmlformats.org/officeDocument/2006/relationships/image" Target="../media/image99.png"/><Relationship Id="rId8" Type="http://schemas.openxmlformats.org/officeDocument/2006/relationships/image" Target="../media/image98.pn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3" Type="http://schemas.openxmlformats.org/officeDocument/2006/relationships/image" Target="../media/image27.png"/><Relationship Id="rId12"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4.png"/><Relationship Id="rId15" Type="http://schemas.openxmlformats.org/officeDocument/2006/relationships/image" Target="../media/image25.png"/><Relationship Id="rId1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09.png"/><Relationship Id="rId6" Type="http://schemas.openxmlformats.org/officeDocument/2006/relationships/image" Target="../media/image1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1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21.png"/><Relationship Id="rId4" Type="http://schemas.openxmlformats.org/officeDocument/2006/relationships/image" Target="../media/image117.png"/><Relationship Id="rId5" Type="http://schemas.openxmlformats.org/officeDocument/2006/relationships/image" Target="../media/image1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0.png"/><Relationship Id="rId4" Type="http://schemas.openxmlformats.org/officeDocument/2006/relationships/image" Target="../media/image126.png"/><Relationship Id="rId5" Type="http://schemas.openxmlformats.org/officeDocument/2006/relationships/image" Target="../media/image1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11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38.png"/><Relationship Id="rId4" Type="http://schemas.openxmlformats.org/officeDocument/2006/relationships/image" Target="../media/image1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25.png"/><Relationship Id="rId4" Type="http://schemas.openxmlformats.org/officeDocument/2006/relationships/image" Target="../media/image134.png"/><Relationship Id="rId5" Type="http://schemas.openxmlformats.org/officeDocument/2006/relationships/image" Target="../media/image123.png"/><Relationship Id="rId6" Type="http://schemas.openxmlformats.org/officeDocument/2006/relationships/image" Target="../media/image127.png"/><Relationship Id="rId7" Type="http://schemas.openxmlformats.org/officeDocument/2006/relationships/image" Target="../media/image129.png"/><Relationship Id="rId8" Type="http://schemas.openxmlformats.org/officeDocument/2006/relationships/image" Target="../media/image1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1" Type="http://schemas.openxmlformats.org/officeDocument/2006/relationships/image" Target="../media/image140.png"/><Relationship Id="rId10" Type="http://schemas.openxmlformats.org/officeDocument/2006/relationships/image" Target="../media/image148.png"/><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141.png"/><Relationship Id="rId5" Type="http://schemas.openxmlformats.org/officeDocument/2006/relationships/image" Target="../media/image133.png"/><Relationship Id="rId6" Type="http://schemas.openxmlformats.org/officeDocument/2006/relationships/image" Target="../media/image135.png"/><Relationship Id="rId7" Type="http://schemas.openxmlformats.org/officeDocument/2006/relationships/image" Target="../media/image137.png"/><Relationship Id="rId8" Type="http://schemas.openxmlformats.org/officeDocument/2006/relationships/image" Target="../media/image1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3.png"/><Relationship Id="rId4" Type="http://schemas.openxmlformats.org/officeDocument/2006/relationships/image" Target="../media/image130.png"/><Relationship Id="rId9" Type="http://schemas.openxmlformats.org/officeDocument/2006/relationships/image" Target="../media/image132.png"/><Relationship Id="rId5" Type="http://schemas.openxmlformats.org/officeDocument/2006/relationships/image" Target="../media/image149.png"/><Relationship Id="rId6" Type="http://schemas.openxmlformats.org/officeDocument/2006/relationships/image" Target="../media/image142.png"/><Relationship Id="rId7" Type="http://schemas.openxmlformats.org/officeDocument/2006/relationships/image" Target="../media/image144.png"/><Relationship Id="rId8" Type="http://schemas.openxmlformats.org/officeDocument/2006/relationships/image" Target="../media/image133.png"/></Relationships>
</file>

<file path=ppt/slides/_rels/slide72.xml.rels><?xml version="1.0" encoding="UTF-8" standalone="yes"?><Relationships xmlns="http://schemas.openxmlformats.org/package/2006/relationships"><Relationship Id="rId10" Type="http://schemas.openxmlformats.org/officeDocument/2006/relationships/image" Target="../media/image157.png"/><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45.png"/><Relationship Id="rId4" Type="http://schemas.openxmlformats.org/officeDocument/2006/relationships/image" Target="../media/image132.png"/><Relationship Id="rId9" Type="http://schemas.openxmlformats.org/officeDocument/2006/relationships/image" Target="../media/image151.png"/><Relationship Id="rId5" Type="http://schemas.openxmlformats.org/officeDocument/2006/relationships/image" Target="../media/image142.png"/><Relationship Id="rId6" Type="http://schemas.openxmlformats.org/officeDocument/2006/relationships/image" Target="../media/image150.png"/><Relationship Id="rId7" Type="http://schemas.openxmlformats.org/officeDocument/2006/relationships/image" Target="../media/image147.png"/><Relationship Id="rId8" Type="http://schemas.openxmlformats.org/officeDocument/2006/relationships/image" Target="../media/image146.png"/></Relationships>
</file>

<file path=ppt/slides/_rels/slide73.xml.rels><?xml version="1.0" encoding="UTF-8" standalone="yes"?><Relationships xmlns="http://schemas.openxmlformats.org/package/2006/relationships"><Relationship Id="rId11" Type="http://schemas.openxmlformats.org/officeDocument/2006/relationships/image" Target="../media/image142.png"/><Relationship Id="rId10" Type="http://schemas.openxmlformats.org/officeDocument/2006/relationships/image" Target="../media/image132.png"/><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53.png"/><Relationship Id="rId4" Type="http://schemas.openxmlformats.org/officeDocument/2006/relationships/image" Target="../media/image154.png"/><Relationship Id="rId9" Type="http://schemas.openxmlformats.org/officeDocument/2006/relationships/image" Target="../media/image130.png"/><Relationship Id="rId5" Type="http://schemas.openxmlformats.org/officeDocument/2006/relationships/image" Target="../media/image152.png"/><Relationship Id="rId6" Type="http://schemas.openxmlformats.org/officeDocument/2006/relationships/image" Target="../media/image158.png"/><Relationship Id="rId7" Type="http://schemas.openxmlformats.org/officeDocument/2006/relationships/image" Target="../media/image155.png"/><Relationship Id="rId8"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docs.aws.amazon.com/lambda/latest/dg/gettingstarted-limits.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11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60.png"/><Relationship Id="rId4" Type="http://schemas.openxmlformats.org/officeDocument/2006/relationships/image" Target="../media/image163.png"/><Relationship Id="rId5" Type="http://schemas.openxmlformats.org/officeDocument/2006/relationships/image" Target="../media/image161.png"/><Relationship Id="rId6" Type="http://schemas.openxmlformats.org/officeDocument/2006/relationships/image" Target="../media/image1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1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0" Type="http://schemas.openxmlformats.org/officeDocument/2006/relationships/hyperlink" Target="https://d1.awsstatic.com/pricing/AWS_CO_Playbook_Final.pdf" TargetMode="External"/><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docs.aws.amazon.com/ec2/"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 Id="rId5" Type="http://schemas.openxmlformats.org/officeDocument/2006/relationships/hyperlink" Target="https://ecsworkshop.com/" TargetMode="External"/><Relationship Id="rId6" Type="http://schemas.openxmlformats.org/officeDocument/2006/relationships/hyperlink" Target="https://containersonaws.com/" TargetMode="External"/><Relationship Id="rId7" Type="http://schemas.openxmlformats.org/officeDocument/2006/relationships/hyperlink" Target="https://www.eksworkshop.com/" TargetMode="External"/><Relationship Id="rId8" Type="http://schemas.openxmlformats.org/officeDocument/2006/relationships/hyperlink" Target="https://docs.aws.amazon.com/lambd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8.png"/><Relationship Id="rId9" Type="http://schemas.openxmlformats.org/officeDocument/2006/relationships/image" Target="../media/image42.jpg"/><Relationship Id="rId5" Type="http://schemas.openxmlformats.org/officeDocument/2006/relationships/image" Target="../media/image26.png"/><Relationship Id="rId6" Type="http://schemas.openxmlformats.org/officeDocument/2006/relationships/image" Target="../media/image20.png"/><Relationship Id="rId7" Type="http://schemas.openxmlformats.org/officeDocument/2006/relationships/image" Target="../media/image32.png"/><Relationship Id="rId8" Type="http://schemas.openxmlformats.org/officeDocument/2006/relationships/image" Target="../media/image49.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en-US" sz="5400"/>
              <a:t>Module 6: Compute</a:t>
            </a:r>
            <a:endParaRPr/>
          </a:p>
        </p:txBody>
      </p:sp>
      <p:sp>
        <p:nvSpPr>
          <p:cNvPr id="208" name="Google Shape;208;p2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AWS Academy Cloud Foundations</a:t>
            </a:r>
            <a:endParaRPr/>
          </a:p>
        </p:txBody>
      </p:sp>
      <p:sp>
        <p:nvSpPr>
          <p:cNvPr id="209" name="Google Shape;209;p25"/>
          <p:cNvSpPr txBox="1"/>
          <p:nvPr/>
        </p:nvSpPr>
        <p:spPr>
          <a:xfrm>
            <a:off x="251791" y="6480313"/>
            <a:ext cx="4108174"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Arial"/>
                <a:ea typeface="Arial"/>
                <a:cs typeface="Arial"/>
                <a:sym typeface="Arial"/>
              </a:rPr>
              <a:t>© 2019, Amazon Web Services, Inc. or its Affiliates.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EC2 overview</a:t>
            </a:r>
            <a:endParaRPr/>
          </a:p>
        </p:txBody>
      </p:sp>
      <p:sp>
        <p:nvSpPr>
          <p:cNvPr id="346" name="Google Shape;346;p34"/>
          <p:cNvSpPr txBox="1"/>
          <p:nvPr>
            <p:ph idx="1" type="body"/>
          </p:nvPr>
        </p:nvSpPr>
        <p:spPr>
          <a:xfrm>
            <a:off x="3902208" y="1528175"/>
            <a:ext cx="7870691"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800"/>
              <a:buChar char="•"/>
            </a:pPr>
            <a:r>
              <a:rPr b="1" lang="en-US">
                <a:solidFill>
                  <a:schemeClr val="accent5"/>
                </a:solidFill>
              </a:rPr>
              <a:t>Amazon Elastic Compute Cloud (Amazon EC2)  </a:t>
            </a:r>
            <a:endParaRPr/>
          </a:p>
          <a:p>
            <a:pPr indent="-228600" lvl="1" marL="685800" rtl="0" algn="l">
              <a:lnSpc>
                <a:spcPct val="90000"/>
              </a:lnSpc>
              <a:spcBef>
                <a:spcPts val="500"/>
              </a:spcBef>
              <a:spcAft>
                <a:spcPts val="0"/>
              </a:spcAft>
              <a:buClr>
                <a:schemeClr val="dk1"/>
              </a:buClr>
              <a:buSzPts val="2400"/>
              <a:buChar char="•"/>
            </a:pPr>
            <a:r>
              <a:rPr lang="en-US"/>
              <a:t>Provides </a:t>
            </a:r>
            <a:r>
              <a:rPr lang="en-US">
                <a:solidFill>
                  <a:schemeClr val="accent6"/>
                </a:solidFill>
              </a:rPr>
              <a:t>virtual machines</a:t>
            </a:r>
            <a:r>
              <a:rPr lang="en-US"/>
              <a:t>—referred to as </a:t>
            </a:r>
            <a:r>
              <a:rPr lang="en-US">
                <a:solidFill>
                  <a:schemeClr val="accent6"/>
                </a:solidFill>
              </a:rPr>
              <a:t>EC2 instances</a:t>
            </a:r>
            <a:r>
              <a:rPr lang="en-US"/>
              <a:t>—in the cloud.</a:t>
            </a:r>
            <a:endParaRPr/>
          </a:p>
          <a:p>
            <a:pPr indent="-228600" lvl="1" marL="685800" rtl="0" algn="l">
              <a:lnSpc>
                <a:spcPct val="90000"/>
              </a:lnSpc>
              <a:spcBef>
                <a:spcPts val="500"/>
              </a:spcBef>
              <a:spcAft>
                <a:spcPts val="0"/>
              </a:spcAft>
              <a:buClr>
                <a:schemeClr val="dk1"/>
              </a:buClr>
              <a:buSzPts val="2400"/>
              <a:buChar char="•"/>
            </a:pPr>
            <a:r>
              <a:rPr lang="en-US"/>
              <a:t>Gives you </a:t>
            </a:r>
            <a:r>
              <a:rPr i="1" lang="en-US"/>
              <a:t>full control </a:t>
            </a:r>
            <a:r>
              <a:rPr lang="en-US"/>
              <a:t>over the guest operating system (Windows or Linux) on each instance.</a:t>
            </a:r>
            <a:endParaRPr/>
          </a:p>
          <a:p>
            <a:pPr indent="-228600" lvl="0" marL="228600" rtl="0" algn="l">
              <a:lnSpc>
                <a:spcPct val="90000"/>
              </a:lnSpc>
              <a:spcBef>
                <a:spcPts val="1000"/>
              </a:spcBef>
              <a:spcAft>
                <a:spcPts val="0"/>
              </a:spcAft>
              <a:buClr>
                <a:schemeClr val="dk1"/>
              </a:buClr>
              <a:buSzPts val="2800"/>
              <a:buChar char="•"/>
            </a:pPr>
            <a:r>
              <a:rPr lang="en-US"/>
              <a:t>You can launch instances of any size into an Availability Zone anywhere in the world.</a:t>
            </a:r>
            <a:endParaRPr/>
          </a:p>
          <a:p>
            <a:pPr indent="-228600" lvl="1" marL="685800" rtl="0" algn="l">
              <a:lnSpc>
                <a:spcPct val="90000"/>
              </a:lnSpc>
              <a:spcBef>
                <a:spcPts val="500"/>
              </a:spcBef>
              <a:spcAft>
                <a:spcPts val="0"/>
              </a:spcAft>
              <a:buClr>
                <a:schemeClr val="dk1"/>
              </a:buClr>
              <a:buSzPts val="2400"/>
              <a:buChar char="•"/>
            </a:pPr>
            <a:r>
              <a:rPr lang="en-US"/>
              <a:t>Launch instances from </a:t>
            </a:r>
            <a:r>
              <a:rPr b="1" lang="en-US">
                <a:solidFill>
                  <a:schemeClr val="accent5"/>
                </a:solidFill>
              </a:rPr>
              <a:t>Amazon Machine Images (AMIs</a:t>
            </a:r>
            <a:r>
              <a:rPr lang="en-US"/>
              <a:t>).</a:t>
            </a:r>
            <a:endParaRPr/>
          </a:p>
          <a:p>
            <a:pPr indent="-228600" lvl="1" marL="685800" rtl="0" algn="l">
              <a:lnSpc>
                <a:spcPct val="90000"/>
              </a:lnSpc>
              <a:spcBef>
                <a:spcPts val="500"/>
              </a:spcBef>
              <a:spcAft>
                <a:spcPts val="0"/>
              </a:spcAft>
              <a:buClr>
                <a:schemeClr val="dk1"/>
              </a:buClr>
              <a:buSzPts val="2400"/>
              <a:buChar char="•"/>
            </a:pPr>
            <a:r>
              <a:rPr lang="en-US"/>
              <a:t>Launch instances with a few clicks or a line of code, and they are ready in minutes.</a:t>
            </a:r>
            <a:endParaRPr sz="2800"/>
          </a:p>
          <a:p>
            <a:pPr indent="-228600" lvl="0" marL="228600" rtl="0" algn="l">
              <a:lnSpc>
                <a:spcPct val="90000"/>
              </a:lnSpc>
              <a:spcBef>
                <a:spcPts val="1000"/>
              </a:spcBef>
              <a:spcAft>
                <a:spcPts val="0"/>
              </a:spcAft>
              <a:buClr>
                <a:schemeClr val="dk1"/>
              </a:buClr>
              <a:buSzPts val="2800"/>
              <a:buChar char="•"/>
            </a:pPr>
            <a:r>
              <a:rPr lang="en-US"/>
              <a:t>You can control traffic to and from instances.</a:t>
            </a:r>
            <a:endParaRPr/>
          </a:p>
        </p:txBody>
      </p:sp>
      <p:sp>
        <p:nvSpPr>
          <p:cNvPr id="347" name="Google Shape;347;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3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id="349" name="Google Shape;349;p34"/>
          <p:cNvGrpSpPr/>
          <p:nvPr/>
        </p:nvGrpSpPr>
        <p:grpSpPr>
          <a:xfrm>
            <a:off x="677252" y="1916492"/>
            <a:ext cx="2885749" cy="4045058"/>
            <a:chOff x="677252" y="1916492"/>
            <a:chExt cx="2885749" cy="4045058"/>
          </a:xfrm>
        </p:grpSpPr>
        <p:sp>
          <p:nvSpPr>
            <p:cNvPr id="350" name="Google Shape;350;p34"/>
            <p:cNvSpPr/>
            <p:nvPr/>
          </p:nvSpPr>
          <p:spPr>
            <a:xfrm>
              <a:off x="677252" y="1916492"/>
              <a:ext cx="2885749" cy="4045058"/>
            </a:xfrm>
            <a:prstGeom prst="rect">
              <a:avLst/>
            </a:prstGeom>
            <a:no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1" name="Google Shape;351;p34"/>
            <p:cNvPicPr preferRelativeResize="0"/>
            <p:nvPr/>
          </p:nvPicPr>
          <p:blipFill rotWithShape="1">
            <a:blip r:embed="rId3">
              <a:alphaModFix/>
            </a:blip>
            <a:srcRect b="0" l="0" r="0" t="0"/>
            <a:stretch/>
          </p:blipFill>
          <p:spPr>
            <a:xfrm>
              <a:off x="1556972" y="2924499"/>
              <a:ext cx="1094787" cy="1094787"/>
            </a:xfrm>
            <a:prstGeom prst="rect">
              <a:avLst/>
            </a:prstGeom>
            <a:noFill/>
            <a:ln>
              <a:noFill/>
            </a:ln>
          </p:spPr>
        </p:pic>
      </p:grpSp>
      <p:sp>
        <p:nvSpPr>
          <p:cNvPr id="352" name="Google Shape;352;p34"/>
          <p:cNvSpPr txBox="1"/>
          <p:nvPr/>
        </p:nvSpPr>
        <p:spPr>
          <a:xfrm>
            <a:off x="1209058" y="4331526"/>
            <a:ext cx="1813430"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600">
                <a:solidFill>
                  <a:schemeClr val="dk1"/>
                </a:solidFill>
                <a:latin typeface="Arial"/>
                <a:ea typeface="Arial"/>
                <a:cs typeface="Arial"/>
                <a:sym typeface="Arial"/>
              </a:rPr>
              <a:t>Amazon EC2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Launching an Amazon EC2 instance</a:t>
            </a:r>
            <a:endParaRPr/>
          </a:p>
        </p:txBody>
      </p:sp>
      <p:pic>
        <p:nvPicPr>
          <p:cNvPr descr="Right pointing backhand index" id="358" name="Google Shape;358;p35"/>
          <p:cNvPicPr preferRelativeResize="0"/>
          <p:nvPr>
            <p:ph idx="1" type="body"/>
          </p:nvPr>
        </p:nvPicPr>
        <p:blipFill rotWithShape="1">
          <a:blip r:embed="rId3">
            <a:alphaModFix/>
          </a:blip>
          <a:srcRect b="0" l="0" r="0" t="0"/>
          <a:stretch/>
        </p:blipFill>
        <p:spPr>
          <a:xfrm>
            <a:off x="5638800" y="3395663"/>
            <a:ext cx="914400" cy="914400"/>
          </a:xfrm>
          <a:prstGeom prst="rect">
            <a:avLst/>
          </a:prstGeom>
          <a:noFill/>
          <a:ln>
            <a:noFill/>
          </a:ln>
        </p:spPr>
      </p:pic>
      <p:sp>
        <p:nvSpPr>
          <p:cNvPr id="359" name="Google Shape;359;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3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screenshot of the EC2 console's EC2 Dashboard view." id="361" name="Google Shape;361;p35"/>
          <p:cNvPicPr preferRelativeResize="0"/>
          <p:nvPr/>
        </p:nvPicPr>
        <p:blipFill rotWithShape="1">
          <a:blip r:embed="rId4">
            <a:alphaModFix/>
          </a:blip>
          <a:srcRect b="0" l="0" r="0" t="0"/>
          <a:stretch/>
        </p:blipFill>
        <p:spPr>
          <a:xfrm>
            <a:off x="5031175" y="1422059"/>
            <a:ext cx="6725592" cy="4730713"/>
          </a:xfrm>
          <a:prstGeom prst="rect">
            <a:avLst/>
          </a:prstGeom>
          <a:noFill/>
          <a:ln>
            <a:noFill/>
          </a:ln>
        </p:spPr>
      </p:pic>
      <p:sp>
        <p:nvSpPr>
          <p:cNvPr id="362" name="Google Shape;362;p35"/>
          <p:cNvSpPr txBox="1"/>
          <p:nvPr/>
        </p:nvSpPr>
        <p:spPr>
          <a:xfrm>
            <a:off x="435233" y="1536174"/>
            <a:ext cx="4428605"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This section of the module walks through </a:t>
            </a:r>
            <a:r>
              <a:rPr b="1" lang="en-US" sz="2400">
                <a:solidFill>
                  <a:schemeClr val="accent5"/>
                </a:solidFill>
                <a:latin typeface="Arial"/>
                <a:ea typeface="Arial"/>
                <a:cs typeface="Arial"/>
                <a:sym typeface="Arial"/>
              </a:rPr>
              <a:t>nine key decisions </a:t>
            </a:r>
            <a:r>
              <a:rPr lang="en-US" sz="2400">
                <a:solidFill>
                  <a:schemeClr val="dk1"/>
                </a:solidFill>
                <a:latin typeface="Arial"/>
                <a:ea typeface="Arial"/>
                <a:cs typeface="Arial"/>
                <a:sym typeface="Arial"/>
              </a:rPr>
              <a:t>to make when you create an EC2 instance by using the AWS Management Console </a:t>
            </a:r>
            <a:r>
              <a:rPr b="1" lang="en-US" sz="2400">
                <a:solidFill>
                  <a:schemeClr val="accent5"/>
                </a:solidFill>
                <a:latin typeface="Arial"/>
                <a:ea typeface="Arial"/>
                <a:cs typeface="Arial"/>
                <a:sym typeface="Arial"/>
              </a:rPr>
              <a:t>Launch Instance Wizard. </a:t>
            </a:r>
            <a:endParaRPr/>
          </a:p>
          <a:p>
            <a:pPr indent="0" lvl="0" marL="0" marR="0" rtl="0" algn="l">
              <a:spcBef>
                <a:spcPts val="0"/>
              </a:spcBef>
              <a:spcAft>
                <a:spcPts val="0"/>
              </a:spcAft>
              <a:buNone/>
            </a:pPr>
            <a:r>
              <a:t/>
            </a:r>
            <a:endParaRPr b="1" sz="2400">
              <a:solidFill>
                <a:schemeClr val="accent5"/>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Along the way, essential Amazon EC2 concepts will be explored.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1. Select an AMI</a:t>
            </a:r>
            <a:endParaRPr/>
          </a:p>
        </p:txBody>
      </p:sp>
      <p:sp>
        <p:nvSpPr>
          <p:cNvPr id="368" name="Google Shape;368;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36"/>
          <p:cNvSpPr txBox="1"/>
          <p:nvPr>
            <p:ph idx="2" type="body"/>
          </p:nvPr>
        </p:nvSpPr>
        <p:spPr>
          <a:xfrm>
            <a:off x="3875299" y="2444491"/>
            <a:ext cx="8056507" cy="366399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Amazon Machine Image (AMI)</a:t>
            </a:r>
            <a:endParaRPr/>
          </a:p>
          <a:p>
            <a:pPr indent="-228600" lvl="1" marL="685800" rtl="0" algn="l">
              <a:lnSpc>
                <a:spcPct val="90000"/>
              </a:lnSpc>
              <a:spcBef>
                <a:spcPts val="500"/>
              </a:spcBef>
              <a:spcAft>
                <a:spcPts val="0"/>
              </a:spcAft>
              <a:buClr>
                <a:schemeClr val="dk1"/>
              </a:buClr>
              <a:buSzPts val="1800"/>
              <a:buChar char="•"/>
            </a:pPr>
            <a:r>
              <a:rPr lang="en-US" sz="1800"/>
              <a:t>Is a template that is used to create an EC2 instance (which is a </a:t>
            </a:r>
            <a:r>
              <a:rPr b="1" lang="en-US" sz="1800">
                <a:solidFill>
                  <a:schemeClr val="accent5"/>
                </a:solidFill>
              </a:rPr>
              <a:t>virtual machine, or VM,</a:t>
            </a:r>
            <a:r>
              <a:rPr i="1" lang="en-US" sz="1800"/>
              <a:t> </a:t>
            </a:r>
            <a:r>
              <a:rPr lang="en-US" sz="1800"/>
              <a:t>that runs in the AWS Cloud)</a:t>
            </a:r>
            <a:endParaRPr/>
          </a:p>
          <a:p>
            <a:pPr indent="-228600" lvl="1" marL="685800" rtl="0" algn="l">
              <a:lnSpc>
                <a:spcPct val="90000"/>
              </a:lnSpc>
              <a:spcBef>
                <a:spcPts val="500"/>
              </a:spcBef>
              <a:spcAft>
                <a:spcPts val="0"/>
              </a:spcAft>
              <a:buClr>
                <a:schemeClr val="dk1"/>
              </a:buClr>
              <a:buSzPts val="1800"/>
              <a:buChar char="•"/>
            </a:pPr>
            <a:r>
              <a:rPr lang="en-US" sz="1800"/>
              <a:t>Contains a </a:t>
            </a:r>
            <a:r>
              <a:rPr b="1" lang="en-US" sz="1800">
                <a:solidFill>
                  <a:schemeClr val="accent5"/>
                </a:solidFill>
              </a:rPr>
              <a:t>Windows</a:t>
            </a:r>
            <a:r>
              <a:rPr lang="en-US" sz="1800"/>
              <a:t> or </a:t>
            </a:r>
            <a:r>
              <a:rPr b="1" lang="en-US" sz="1800">
                <a:solidFill>
                  <a:schemeClr val="accent5"/>
                </a:solidFill>
              </a:rPr>
              <a:t>Linux</a:t>
            </a:r>
            <a:r>
              <a:rPr lang="en-US" sz="1800"/>
              <a:t> operating system</a:t>
            </a:r>
            <a:endParaRPr/>
          </a:p>
          <a:p>
            <a:pPr indent="-228600" lvl="1" marL="685800" rtl="0" algn="l">
              <a:lnSpc>
                <a:spcPct val="90000"/>
              </a:lnSpc>
              <a:spcBef>
                <a:spcPts val="500"/>
              </a:spcBef>
              <a:spcAft>
                <a:spcPts val="0"/>
              </a:spcAft>
              <a:buClr>
                <a:schemeClr val="dk1"/>
              </a:buClr>
              <a:buSzPts val="1800"/>
              <a:buChar char="•"/>
            </a:pPr>
            <a:r>
              <a:rPr lang="en-US" sz="1800"/>
              <a:t>Often also has some </a:t>
            </a:r>
            <a:r>
              <a:rPr b="1" lang="en-US" sz="1800">
                <a:solidFill>
                  <a:schemeClr val="accent5"/>
                </a:solidFill>
              </a:rPr>
              <a:t>software</a:t>
            </a:r>
            <a:r>
              <a:rPr lang="en-US" sz="1800"/>
              <a:t> pre-installed</a:t>
            </a:r>
            <a:endParaRPr/>
          </a:p>
          <a:p>
            <a:pPr indent="-228600" lvl="0" marL="228600" rtl="0" algn="l">
              <a:lnSpc>
                <a:spcPct val="90000"/>
              </a:lnSpc>
              <a:spcBef>
                <a:spcPts val="1000"/>
              </a:spcBef>
              <a:spcAft>
                <a:spcPts val="0"/>
              </a:spcAft>
              <a:buClr>
                <a:schemeClr val="dk1"/>
              </a:buClr>
              <a:buSzPts val="2400"/>
              <a:buChar char="•"/>
            </a:pPr>
            <a:r>
              <a:rPr lang="en-US" sz="2400"/>
              <a:t>AMI choices:</a:t>
            </a:r>
            <a:endParaRPr/>
          </a:p>
          <a:p>
            <a:pPr indent="-228600" lvl="1" marL="685800" rtl="0" algn="l">
              <a:lnSpc>
                <a:spcPct val="90000"/>
              </a:lnSpc>
              <a:spcBef>
                <a:spcPts val="500"/>
              </a:spcBef>
              <a:spcAft>
                <a:spcPts val="0"/>
              </a:spcAft>
              <a:buClr>
                <a:schemeClr val="dk1"/>
              </a:buClr>
              <a:buSzPts val="1800"/>
              <a:buChar char="•"/>
            </a:pPr>
            <a:r>
              <a:rPr lang="en-US" sz="1800"/>
              <a:t>Quick Start</a:t>
            </a:r>
            <a:r>
              <a:rPr i="1" lang="en-US" sz="1800"/>
              <a:t> – Linux and Windows AMIs that are provided by AWS</a:t>
            </a:r>
            <a:endParaRPr/>
          </a:p>
          <a:p>
            <a:pPr indent="-228600" lvl="1" marL="685800" rtl="0" algn="l">
              <a:lnSpc>
                <a:spcPct val="90000"/>
              </a:lnSpc>
              <a:spcBef>
                <a:spcPts val="500"/>
              </a:spcBef>
              <a:spcAft>
                <a:spcPts val="0"/>
              </a:spcAft>
              <a:buClr>
                <a:schemeClr val="dk1"/>
              </a:buClr>
              <a:buSzPts val="1800"/>
              <a:buChar char="•"/>
            </a:pPr>
            <a:r>
              <a:rPr lang="en-US" sz="1800"/>
              <a:t>My AMIs</a:t>
            </a:r>
            <a:r>
              <a:rPr i="1" lang="en-US" sz="1800"/>
              <a:t> – Any AMIs that you created</a:t>
            </a:r>
            <a:endParaRPr/>
          </a:p>
          <a:p>
            <a:pPr indent="-228600" lvl="1" marL="685800" rtl="0" algn="l">
              <a:lnSpc>
                <a:spcPct val="90000"/>
              </a:lnSpc>
              <a:spcBef>
                <a:spcPts val="500"/>
              </a:spcBef>
              <a:spcAft>
                <a:spcPts val="0"/>
              </a:spcAft>
              <a:buClr>
                <a:schemeClr val="dk1"/>
              </a:buClr>
              <a:buSzPts val="1800"/>
              <a:buChar char="•"/>
            </a:pPr>
            <a:r>
              <a:rPr lang="en-US" sz="1800"/>
              <a:t>AWS Marketplace </a:t>
            </a:r>
            <a:r>
              <a:rPr i="1" lang="en-US" sz="1800"/>
              <a:t>– Pre-configured templates from third parties</a:t>
            </a:r>
            <a:endParaRPr/>
          </a:p>
          <a:p>
            <a:pPr indent="-228600" lvl="1" marL="685800" rtl="0" algn="l">
              <a:lnSpc>
                <a:spcPct val="90000"/>
              </a:lnSpc>
              <a:spcBef>
                <a:spcPts val="500"/>
              </a:spcBef>
              <a:spcAft>
                <a:spcPts val="0"/>
              </a:spcAft>
              <a:buClr>
                <a:schemeClr val="dk1"/>
              </a:buClr>
              <a:buSzPts val="1800"/>
              <a:buChar char="•"/>
            </a:pPr>
            <a:r>
              <a:rPr lang="en-US" sz="1800"/>
              <a:t>Community AMIs </a:t>
            </a:r>
            <a:r>
              <a:rPr i="1" lang="en-US" sz="1800"/>
              <a:t>– AMIs shared by others; use at your own risk</a:t>
            </a:r>
            <a:endParaRPr/>
          </a:p>
        </p:txBody>
      </p:sp>
      <p:sp>
        <p:nvSpPr>
          <p:cNvPr id="370" name="Google Shape;370;p3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71" name="Google Shape;371;p36"/>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grpSp>
        <p:nvGrpSpPr>
          <p:cNvPr descr="graphic shows an icon labeled &quot;AMI&quot; with an arrow labeled &quot;Launch instance&quot; extending to the right and pointing at an icon labeled &quot;Instance.&quot;" id="372" name="Google Shape;372;p36"/>
          <p:cNvGrpSpPr/>
          <p:nvPr/>
        </p:nvGrpSpPr>
        <p:grpSpPr>
          <a:xfrm>
            <a:off x="5947576" y="1528176"/>
            <a:ext cx="2774570" cy="802616"/>
            <a:chOff x="5947576" y="1528176"/>
            <a:chExt cx="2774570" cy="802616"/>
          </a:xfrm>
        </p:grpSpPr>
        <p:sp>
          <p:nvSpPr>
            <p:cNvPr id="373" name="Google Shape;373;p36"/>
            <p:cNvSpPr txBox="1"/>
            <p:nvPr/>
          </p:nvSpPr>
          <p:spPr>
            <a:xfrm>
              <a:off x="5947576" y="1974192"/>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AMI</a:t>
              </a:r>
              <a:endParaRPr/>
            </a:p>
          </p:txBody>
        </p:sp>
        <p:pic>
          <p:nvPicPr>
            <p:cNvPr id="374" name="Google Shape;374;p36"/>
            <p:cNvPicPr preferRelativeResize="0"/>
            <p:nvPr/>
          </p:nvPicPr>
          <p:blipFill rotWithShape="1">
            <a:blip r:embed="rId3">
              <a:alphaModFix/>
            </a:blip>
            <a:srcRect b="0" l="0" r="0" t="0"/>
            <a:stretch/>
          </p:blipFill>
          <p:spPr>
            <a:xfrm>
              <a:off x="6483787" y="1528176"/>
              <a:ext cx="469900" cy="469900"/>
            </a:xfrm>
            <a:prstGeom prst="rect">
              <a:avLst/>
            </a:prstGeom>
            <a:noFill/>
            <a:ln>
              <a:noFill/>
            </a:ln>
          </p:spPr>
        </p:pic>
        <p:pic>
          <p:nvPicPr>
            <p:cNvPr id="375" name="Google Shape;375;p36"/>
            <p:cNvPicPr preferRelativeResize="0"/>
            <p:nvPr/>
          </p:nvPicPr>
          <p:blipFill rotWithShape="1">
            <a:blip r:embed="rId4">
              <a:alphaModFix/>
            </a:blip>
            <a:srcRect b="0" l="0" r="0" t="0"/>
            <a:stretch/>
          </p:blipFill>
          <p:spPr>
            <a:xfrm>
              <a:off x="7971190" y="1528176"/>
              <a:ext cx="469900" cy="469900"/>
            </a:xfrm>
            <a:prstGeom prst="rect">
              <a:avLst/>
            </a:prstGeom>
            <a:noFill/>
            <a:ln>
              <a:noFill/>
            </a:ln>
          </p:spPr>
        </p:pic>
        <p:sp>
          <p:nvSpPr>
            <p:cNvPr id="376" name="Google Shape;376;p36"/>
            <p:cNvSpPr txBox="1"/>
            <p:nvPr/>
          </p:nvSpPr>
          <p:spPr>
            <a:xfrm>
              <a:off x="7690134" y="1958383"/>
              <a:ext cx="1032012" cy="37240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cxnSp>
          <p:nvCxnSpPr>
            <p:cNvPr id="377" name="Google Shape;377;p36"/>
            <p:cNvCxnSpPr>
              <a:stCxn id="374" idx="3"/>
              <a:endCxn id="375" idx="1"/>
            </p:cNvCxnSpPr>
            <p:nvPr/>
          </p:nvCxnSpPr>
          <p:spPr>
            <a:xfrm>
              <a:off x="6953687" y="1763126"/>
              <a:ext cx="1017600" cy="0"/>
            </a:xfrm>
            <a:prstGeom prst="straightConnector1">
              <a:avLst/>
            </a:prstGeom>
            <a:noFill/>
            <a:ln cap="flat" cmpd="sng" w="9525">
              <a:solidFill>
                <a:schemeClr val="accent1"/>
              </a:solidFill>
              <a:prstDash val="solid"/>
              <a:miter lim="800000"/>
              <a:headEnd len="sm" w="sm" type="none"/>
              <a:tailEnd len="med" w="med" type="triangle"/>
            </a:ln>
          </p:spPr>
        </p:cxnSp>
        <p:sp>
          <p:nvSpPr>
            <p:cNvPr id="378" name="Google Shape;378;p36"/>
            <p:cNvSpPr txBox="1"/>
            <p:nvPr/>
          </p:nvSpPr>
          <p:spPr>
            <a:xfrm>
              <a:off x="7049088" y="1528641"/>
              <a:ext cx="83708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Launch</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instance</a:t>
              </a:r>
              <a:endParaRPr/>
            </a:p>
          </p:txBody>
        </p:sp>
      </p:grpSp>
      <p:pic>
        <p:nvPicPr>
          <p:cNvPr id="379" name="Google Shape;379;p36"/>
          <p:cNvPicPr preferRelativeResize="0"/>
          <p:nvPr/>
        </p:nvPicPr>
        <p:blipFill rotWithShape="1">
          <a:blip r:embed="rId5">
            <a:alphaModFix/>
          </a:blip>
          <a:srcRect b="0" l="0" r="0" t="0"/>
          <a:stretch/>
        </p:blipFill>
        <p:spPr>
          <a:xfrm>
            <a:off x="10903145" y="5080858"/>
            <a:ext cx="451934" cy="3242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Creating a new AMI: Example</a:t>
            </a:r>
            <a:endParaRPr/>
          </a:p>
        </p:txBody>
      </p:sp>
      <p:pic>
        <p:nvPicPr>
          <p:cNvPr descr="Laptop" id="385" name="Google Shape;385;p37"/>
          <p:cNvPicPr preferRelativeResize="0"/>
          <p:nvPr>
            <p:ph idx="1" type="body"/>
          </p:nvPr>
        </p:nvPicPr>
        <p:blipFill rotWithShape="1">
          <a:blip r:embed="rId3">
            <a:alphaModFix/>
          </a:blip>
          <a:srcRect b="0" l="0" r="0" t="0"/>
          <a:stretch/>
        </p:blipFill>
        <p:spPr>
          <a:xfrm>
            <a:off x="977935" y="3679640"/>
            <a:ext cx="736600" cy="736600"/>
          </a:xfrm>
          <a:prstGeom prst="rect">
            <a:avLst/>
          </a:prstGeom>
          <a:noFill/>
          <a:ln>
            <a:noFill/>
          </a:ln>
        </p:spPr>
      </p:pic>
      <p:sp>
        <p:nvSpPr>
          <p:cNvPr id="386" name="Google Shape;386;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3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 shows how you can launch an &quot;unmodified&quot; instance from an AMI, manually or via script update the software on that instance, then capture it as a new AMI. You can also copy an AMI to another region." id="388" name="Google Shape;388;p37"/>
          <p:cNvGrpSpPr/>
          <p:nvPr/>
        </p:nvGrpSpPr>
        <p:grpSpPr>
          <a:xfrm>
            <a:off x="315739" y="1269215"/>
            <a:ext cx="11208390" cy="4929880"/>
            <a:chOff x="315739" y="1269215"/>
            <a:chExt cx="11208390" cy="4929880"/>
          </a:xfrm>
        </p:grpSpPr>
        <p:pic>
          <p:nvPicPr>
            <p:cNvPr id="389" name="Google Shape;389;p37"/>
            <p:cNvPicPr preferRelativeResize="0"/>
            <p:nvPr/>
          </p:nvPicPr>
          <p:blipFill rotWithShape="1">
            <a:blip r:embed="rId4">
              <a:alphaModFix/>
            </a:blip>
            <a:srcRect b="0" l="0" r="0" t="0"/>
            <a:stretch/>
          </p:blipFill>
          <p:spPr>
            <a:xfrm>
              <a:off x="1997639" y="1280347"/>
              <a:ext cx="330200" cy="330200"/>
            </a:xfrm>
            <a:prstGeom prst="rect">
              <a:avLst/>
            </a:prstGeom>
            <a:noFill/>
            <a:ln>
              <a:noFill/>
            </a:ln>
          </p:spPr>
        </p:pic>
        <p:grpSp>
          <p:nvGrpSpPr>
            <p:cNvPr id="390" name="Google Shape;390;p37"/>
            <p:cNvGrpSpPr/>
            <p:nvPr/>
          </p:nvGrpSpPr>
          <p:grpSpPr>
            <a:xfrm>
              <a:off x="315739" y="1269215"/>
              <a:ext cx="11208390" cy="4929880"/>
              <a:chOff x="315739" y="1269215"/>
              <a:chExt cx="11208390" cy="4929880"/>
            </a:xfrm>
          </p:grpSpPr>
          <p:sp>
            <p:nvSpPr>
              <p:cNvPr id="391" name="Google Shape;391;p37"/>
              <p:cNvSpPr txBox="1"/>
              <p:nvPr/>
            </p:nvSpPr>
            <p:spPr>
              <a:xfrm>
                <a:off x="315739" y="4301281"/>
                <a:ext cx="17669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(Optional) Import</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 virtual machine</a:t>
                </a:r>
                <a:endParaRPr/>
              </a:p>
            </p:txBody>
          </p:sp>
          <p:grpSp>
            <p:nvGrpSpPr>
              <p:cNvPr id="392" name="Google Shape;392;p37"/>
              <p:cNvGrpSpPr/>
              <p:nvPr/>
            </p:nvGrpSpPr>
            <p:grpSpPr>
              <a:xfrm>
                <a:off x="345117" y="1269215"/>
                <a:ext cx="11179012" cy="4929880"/>
                <a:chOff x="345117" y="1269215"/>
                <a:chExt cx="11179012" cy="4929880"/>
              </a:xfrm>
            </p:grpSpPr>
            <p:grpSp>
              <p:nvGrpSpPr>
                <p:cNvPr id="393" name="Google Shape;393;p37"/>
                <p:cNvGrpSpPr/>
                <p:nvPr/>
              </p:nvGrpSpPr>
              <p:grpSpPr>
                <a:xfrm>
                  <a:off x="1714535" y="1269215"/>
                  <a:ext cx="9809594" cy="4929880"/>
                  <a:chOff x="1714535" y="1269215"/>
                  <a:chExt cx="9809594" cy="4929880"/>
                </a:xfrm>
              </p:grpSpPr>
              <p:cxnSp>
                <p:nvCxnSpPr>
                  <p:cNvPr id="394" name="Google Shape;394;p37"/>
                  <p:cNvCxnSpPr>
                    <a:stCxn id="385" idx="3"/>
                    <a:endCxn id="395" idx="1"/>
                  </p:cNvCxnSpPr>
                  <p:nvPr/>
                </p:nvCxnSpPr>
                <p:spPr>
                  <a:xfrm>
                    <a:off x="1714535" y="4047940"/>
                    <a:ext cx="1479900" cy="0"/>
                  </a:xfrm>
                  <a:prstGeom prst="straightConnector1">
                    <a:avLst/>
                  </a:prstGeom>
                  <a:noFill/>
                  <a:ln cap="flat" cmpd="sng" w="28575">
                    <a:solidFill>
                      <a:schemeClr val="accent1"/>
                    </a:solidFill>
                    <a:prstDash val="solid"/>
                    <a:miter lim="800000"/>
                    <a:headEnd len="sm" w="sm" type="none"/>
                    <a:tailEnd len="med" w="med" type="triangle"/>
                  </a:ln>
                </p:spPr>
              </p:cxnSp>
              <p:grpSp>
                <p:nvGrpSpPr>
                  <p:cNvPr id="396" name="Google Shape;396;p37"/>
                  <p:cNvGrpSpPr/>
                  <p:nvPr/>
                </p:nvGrpSpPr>
                <p:grpSpPr>
                  <a:xfrm>
                    <a:off x="1829161" y="1269215"/>
                    <a:ext cx="9694968" cy="4929880"/>
                    <a:chOff x="1829161" y="1269215"/>
                    <a:chExt cx="9694968" cy="4929880"/>
                  </a:xfrm>
                </p:grpSpPr>
                <p:sp>
                  <p:nvSpPr>
                    <p:cNvPr id="397" name="Google Shape;397;p37"/>
                    <p:cNvSpPr txBox="1"/>
                    <p:nvPr/>
                  </p:nvSpPr>
                  <p:spPr>
                    <a:xfrm>
                      <a:off x="1829161" y="2430397"/>
                      <a:ext cx="1377125"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chemeClr val="dk1"/>
                          </a:solidFill>
                          <a:latin typeface="Arial"/>
                          <a:ea typeface="Arial"/>
                          <a:cs typeface="Arial"/>
                          <a:sym typeface="Arial"/>
                        </a:rPr>
                        <a:t>Quick Start </a:t>
                      </a:r>
                      <a:r>
                        <a:rPr lang="en-US" sz="1600">
                          <a:solidFill>
                            <a:schemeClr val="dk1"/>
                          </a:solidFill>
                          <a:latin typeface="Arial"/>
                          <a:ea typeface="Arial"/>
                          <a:cs typeface="Arial"/>
                          <a:sym typeface="Arial"/>
                        </a:rPr>
                        <a:t>or other</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existing AMI</a:t>
                      </a:r>
                      <a:endParaRPr/>
                    </a:p>
                  </p:txBody>
                </p:sp>
                <p:grpSp>
                  <p:nvGrpSpPr>
                    <p:cNvPr id="398" name="Google Shape;398;p37"/>
                    <p:cNvGrpSpPr/>
                    <p:nvPr/>
                  </p:nvGrpSpPr>
                  <p:grpSpPr>
                    <a:xfrm>
                      <a:off x="1986513" y="1269215"/>
                      <a:ext cx="9537616" cy="4929880"/>
                      <a:chOff x="1986513" y="1269215"/>
                      <a:chExt cx="9537616" cy="4929880"/>
                    </a:xfrm>
                  </p:grpSpPr>
                  <p:sp>
                    <p:nvSpPr>
                      <p:cNvPr id="399" name="Google Shape;399;p37"/>
                      <p:cNvSpPr/>
                      <p:nvPr/>
                    </p:nvSpPr>
                    <p:spPr>
                      <a:xfrm>
                        <a:off x="1986513" y="1269215"/>
                        <a:ext cx="9537616" cy="492988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AWS Cloud</a:t>
                        </a:r>
                        <a:endParaRPr/>
                      </a:p>
                    </p:txBody>
                  </p:sp>
                  <p:grpSp>
                    <p:nvGrpSpPr>
                      <p:cNvPr id="400" name="Google Shape;400;p37"/>
                      <p:cNvGrpSpPr/>
                      <p:nvPr/>
                    </p:nvGrpSpPr>
                    <p:grpSpPr>
                      <a:xfrm>
                        <a:off x="2935210" y="1691307"/>
                        <a:ext cx="8427555" cy="4401926"/>
                        <a:chOff x="2935210" y="1691307"/>
                        <a:chExt cx="8427555" cy="4401926"/>
                      </a:xfrm>
                    </p:grpSpPr>
                    <p:pic>
                      <p:nvPicPr>
                        <p:cNvPr id="395" name="Google Shape;395;p37"/>
                        <p:cNvPicPr preferRelativeResize="0"/>
                        <p:nvPr/>
                      </p:nvPicPr>
                      <p:blipFill rotWithShape="1">
                        <a:blip r:embed="rId5">
                          <a:alphaModFix/>
                        </a:blip>
                        <a:srcRect b="0" l="0" r="0" t="0"/>
                        <a:stretch/>
                      </p:blipFill>
                      <p:spPr>
                        <a:xfrm>
                          <a:off x="3194567" y="3812990"/>
                          <a:ext cx="469900" cy="469900"/>
                        </a:xfrm>
                        <a:prstGeom prst="rect">
                          <a:avLst/>
                        </a:prstGeom>
                        <a:noFill/>
                        <a:ln>
                          <a:noFill/>
                        </a:ln>
                      </p:spPr>
                    </p:pic>
                    <p:sp>
                      <p:nvSpPr>
                        <p:cNvPr id="401" name="Google Shape;401;p37"/>
                        <p:cNvSpPr txBox="1"/>
                        <p:nvPr/>
                      </p:nvSpPr>
                      <p:spPr>
                        <a:xfrm>
                          <a:off x="2935210" y="4282890"/>
                          <a:ext cx="98861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MyAMI</a:t>
                          </a:r>
                          <a:endParaRPr/>
                        </a:p>
                      </p:txBody>
                    </p:sp>
                    <p:cxnSp>
                      <p:nvCxnSpPr>
                        <p:cNvPr id="402" name="Google Shape;402;p37"/>
                        <p:cNvCxnSpPr>
                          <a:stCxn id="395" idx="3"/>
                          <a:endCxn id="403" idx="1"/>
                        </p:cNvCxnSpPr>
                        <p:nvPr/>
                      </p:nvCxnSpPr>
                      <p:spPr>
                        <a:xfrm flipH="1" rot="10800000">
                          <a:off x="3664467" y="3398140"/>
                          <a:ext cx="1862100" cy="649800"/>
                        </a:xfrm>
                        <a:prstGeom prst="bentConnector3">
                          <a:avLst>
                            <a:gd fmla="val 28337" name="adj1"/>
                          </a:avLst>
                        </a:prstGeom>
                        <a:noFill/>
                        <a:ln cap="flat" cmpd="sng" w="28575">
                          <a:solidFill>
                            <a:schemeClr val="accent1"/>
                          </a:solidFill>
                          <a:prstDash val="solid"/>
                          <a:miter lim="800000"/>
                          <a:headEnd len="sm" w="sm" type="none"/>
                          <a:tailEnd len="med" w="med" type="triangle"/>
                        </a:ln>
                      </p:spPr>
                    </p:cxnSp>
                    <p:sp>
                      <p:nvSpPr>
                        <p:cNvPr id="404" name="Google Shape;404;p37"/>
                        <p:cNvSpPr txBox="1"/>
                        <p:nvPr/>
                      </p:nvSpPr>
                      <p:spPr>
                        <a:xfrm>
                          <a:off x="4226552" y="2821751"/>
                          <a:ext cx="11657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2D75E7"/>
                              </a:solidFill>
                              <a:latin typeface="Arial"/>
                              <a:ea typeface="Arial"/>
                              <a:cs typeface="Arial"/>
                              <a:sym typeface="Arial"/>
                            </a:rPr>
                            <a:t>Launch</a:t>
                          </a:r>
                          <a:r>
                            <a:rPr lang="en-US" sz="1600">
                              <a:solidFill>
                                <a:srgbClr val="2D75E7"/>
                              </a:solidFill>
                              <a:latin typeface="Arial"/>
                              <a:ea typeface="Arial"/>
                              <a:cs typeface="Arial"/>
                              <a:sym typeface="Arial"/>
                            </a:rPr>
                            <a:t> an instance</a:t>
                          </a:r>
                          <a:endParaRPr/>
                        </a:p>
                      </p:txBody>
                    </p:sp>
                    <p:pic>
                      <p:nvPicPr>
                        <p:cNvPr id="405" name="Google Shape;405;p37"/>
                        <p:cNvPicPr preferRelativeResize="0"/>
                        <p:nvPr/>
                      </p:nvPicPr>
                      <p:blipFill rotWithShape="1">
                        <a:blip r:embed="rId5">
                          <a:alphaModFix/>
                        </a:blip>
                        <a:srcRect b="0" l="0" r="0" t="0"/>
                        <a:stretch/>
                      </p:blipFill>
                      <p:spPr>
                        <a:xfrm>
                          <a:off x="3194567" y="2583191"/>
                          <a:ext cx="469900" cy="469900"/>
                        </a:xfrm>
                        <a:prstGeom prst="rect">
                          <a:avLst/>
                        </a:prstGeom>
                        <a:noFill/>
                        <a:ln>
                          <a:noFill/>
                        </a:ln>
                      </p:spPr>
                    </p:pic>
                    <p:sp>
                      <p:nvSpPr>
                        <p:cNvPr id="406" name="Google Shape;406;p37"/>
                        <p:cNvSpPr txBox="1"/>
                        <p:nvPr/>
                      </p:nvSpPr>
                      <p:spPr>
                        <a:xfrm>
                          <a:off x="2935210" y="3059493"/>
                          <a:ext cx="9886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Starter</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AMI</a:t>
                          </a:r>
                          <a:endParaRPr/>
                        </a:p>
                      </p:txBody>
                    </p:sp>
                    <p:pic>
                      <p:nvPicPr>
                        <p:cNvPr id="403" name="Google Shape;403;p37"/>
                        <p:cNvPicPr preferRelativeResize="0"/>
                        <p:nvPr/>
                      </p:nvPicPr>
                      <p:blipFill rotWithShape="1">
                        <a:blip r:embed="rId6">
                          <a:alphaModFix/>
                        </a:blip>
                        <a:srcRect b="0" l="0" r="0" t="0"/>
                        <a:stretch/>
                      </p:blipFill>
                      <p:spPr>
                        <a:xfrm>
                          <a:off x="5526704" y="3163097"/>
                          <a:ext cx="469900" cy="469900"/>
                        </a:xfrm>
                        <a:prstGeom prst="rect">
                          <a:avLst/>
                        </a:prstGeom>
                        <a:noFill/>
                        <a:ln>
                          <a:noFill/>
                        </a:ln>
                      </p:spPr>
                    </p:pic>
                    <p:cxnSp>
                      <p:nvCxnSpPr>
                        <p:cNvPr id="407" name="Google Shape;407;p37"/>
                        <p:cNvCxnSpPr>
                          <a:stCxn id="405" idx="3"/>
                          <a:endCxn id="403" idx="1"/>
                        </p:cNvCxnSpPr>
                        <p:nvPr/>
                      </p:nvCxnSpPr>
                      <p:spPr>
                        <a:xfrm>
                          <a:off x="3664467" y="2818141"/>
                          <a:ext cx="1862100" cy="579900"/>
                        </a:xfrm>
                        <a:prstGeom prst="bentConnector3">
                          <a:avLst>
                            <a:gd fmla="val 28337" name="adj1"/>
                          </a:avLst>
                        </a:prstGeom>
                        <a:noFill/>
                        <a:ln cap="flat" cmpd="sng" w="28575">
                          <a:solidFill>
                            <a:schemeClr val="accent1"/>
                          </a:solidFill>
                          <a:prstDash val="solid"/>
                          <a:miter lim="800000"/>
                          <a:headEnd len="sm" w="sm" type="none"/>
                          <a:tailEnd len="med" w="med" type="triangle"/>
                        </a:ln>
                      </p:spPr>
                    </p:cxnSp>
                    <p:pic>
                      <p:nvPicPr>
                        <p:cNvPr id="408" name="Google Shape;408;p37"/>
                        <p:cNvPicPr preferRelativeResize="0"/>
                        <p:nvPr/>
                      </p:nvPicPr>
                      <p:blipFill rotWithShape="1">
                        <a:blip r:embed="rId6">
                          <a:alphaModFix/>
                        </a:blip>
                        <a:srcRect b="0" l="0" r="0" t="0"/>
                        <a:stretch/>
                      </p:blipFill>
                      <p:spPr>
                        <a:xfrm>
                          <a:off x="8364071" y="3144912"/>
                          <a:ext cx="469900" cy="469900"/>
                        </a:xfrm>
                        <a:prstGeom prst="rect">
                          <a:avLst/>
                        </a:prstGeom>
                        <a:noFill/>
                        <a:ln>
                          <a:noFill/>
                        </a:ln>
                      </p:spPr>
                    </p:pic>
                    <p:cxnSp>
                      <p:nvCxnSpPr>
                        <p:cNvPr id="409" name="Google Shape;409;p37"/>
                        <p:cNvCxnSpPr>
                          <a:stCxn id="403" idx="3"/>
                        </p:cNvCxnSpPr>
                        <p:nvPr/>
                      </p:nvCxnSpPr>
                      <p:spPr>
                        <a:xfrm>
                          <a:off x="5996604" y="3398047"/>
                          <a:ext cx="2367600" cy="600"/>
                        </a:xfrm>
                        <a:prstGeom prst="bentConnector3">
                          <a:avLst>
                            <a:gd fmla="val 50000" name="adj1"/>
                          </a:avLst>
                        </a:prstGeom>
                        <a:noFill/>
                        <a:ln cap="flat" cmpd="sng" w="28575">
                          <a:solidFill>
                            <a:schemeClr val="accent1"/>
                          </a:solidFill>
                          <a:prstDash val="solid"/>
                          <a:miter lim="800000"/>
                          <a:headEnd len="sm" w="sm" type="none"/>
                          <a:tailEnd len="med" w="med" type="triangle"/>
                        </a:ln>
                      </p:spPr>
                    </p:cxnSp>
                    <p:sp>
                      <p:nvSpPr>
                        <p:cNvPr id="410" name="Google Shape;410;p37"/>
                        <p:cNvSpPr txBox="1"/>
                        <p:nvPr/>
                      </p:nvSpPr>
                      <p:spPr>
                        <a:xfrm>
                          <a:off x="5998332" y="1841087"/>
                          <a:ext cx="2325398"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D75E7"/>
                              </a:solidFill>
                              <a:latin typeface="Arial"/>
                              <a:ea typeface="Arial"/>
                              <a:cs typeface="Arial"/>
                              <a:sym typeface="Arial"/>
                            </a:rPr>
                            <a:t>Connect to the instance and manually modify it </a:t>
                          </a:r>
                          <a:r>
                            <a:rPr lang="en-US" sz="1600" u="sng">
                              <a:solidFill>
                                <a:srgbClr val="2D75E7"/>
                              </a:solidFill>
                              <a:latin typeface="Arial"/>
                              <a:ea typeface="Arial"/>
                              <a:cs typeface="Arial"/>
                              <a:sym typeface="Arial"/>
                            </a:rPr>
                            <a:t>or</a:t>
                          </a:r>
                          <a:r>
                            <a:rPr lang="en-US" sz="1600">
                              <a:solidFill>
                                <a:srgbClr val="2D75E7"/>
                              </a:solidFill>
                              <a:latin typeface="Arial"/>
                              <a:ea typeface="Arial"/>
                              <a:cs typeface="Arial"/>
                              <a:sym typeface="Arial"/>
                            </a:rPr>
                            <a:t> run a script that modifies the instance (for example, upgrade installed software)</a:t>
                          </a:r>
                          <a:endParaRPr/>
                        </a:p>
                      </p:txBody>
                    </p:sp>
                    <p:sp>
                      <p:nvSpPr>
                        <p:cNvPr id="411" name="Google Shape;411;p37"/>
                        <p:cNvSpPr txBox="1"/>
                        <p:nvPr/>
                      </p:nvSpPr>
                      <p:spPr>
                        <a:xfrm>
                          <a:off x="5153043" y="3612838"/>
                          <a:ext cx="124103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Unmodified</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sp>
                      <p:nvSpPr>
                        <p:cNvPr id="412" name="Google Shape;412;p37"/>
                        <p:cNvSpPr txBox="1"/>
                        <p:nvPr/>
                      </p:nvSpPr>
                      <p:spPr>
                        <a:xfrm>
                          <a:off x="8104714" y="3577741"/>
                          <a:ext cx="9886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Modified</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pic>
                      <p:nvPicPr>
                        <p:cNvPr id="413" name="Google Shape;413;p37"/>
                        <p:cNvPicPr preferRelativeResize="0"/>
                        <p:nvPr/>
                      </p:nvPicPr>
                      <p:blipFill rotWithShape="1">
                        <a:blip r:embed="rId5">
                          <a:alphaModFix/>
                        </a:blip>
                        <a:srcRect b="0" l="0" r="0" t="0"/>
                        <a:stretch/>
                      </p:blipFill>
                      <p:spPr>
                        <a:xfrm>
                          <a:off x="10268377" y="3144912"/>
                          <a:ext cx="469900" cy="469900"/>
                        </a:xfrm>
                        <a:prstGeom prst="rect">
                          <a:avLst/>
                        </a:prstGeom>
                        <a:noFill/>
                        <a:ln>
                          <a:noFill/>
                        </a:ln>
                      </p:spPr>
                    </p:pic>
                    <p:sp>
                      <p:nvSpPr>
                        <p:cNvPr id="414" name="Google Shape;414;p37"/>
                        <p:cNvSpPr txBox="1"/>
                        <p:nvPr/>
                      </p:nvSpPr>
                      <p:spPr>
                        <a:xfrm>
                          <a:off x="10009020" y="3639399"/>
                          <a:ext cx="9886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New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AMI</a:t>
                          </a:r>
                          <a:endParaRPr/>
                        </a:p>
                      </p:txBody>
                    </p:sp>
                    <p:cxnSp>
                      <p:nvCxnSpPr>
                        <p:cNvPr id="415" name="Google Shape;415;p37"/>
                        <p:cNvCxnSpPr>
                          <a:endCxn id="413" idx="1"/>
                        </p:cNvCxnSpPr>
                        <p:nvPr/>
                      </p:nvCxnSpPr>
                      <p:spPr>
                        <a:xfrm>
                          <a:off x="8818477" y="3379262"/>
                          <a:ext cx="1449900" cy="600"/>
                        </a:xfrm>
                        <a:prstGeom prst="bentConnector3">
                          <a:avLst>
                            <a:gd fmla="val 50000" name="adj1"/>
                          </a:avLst>
                        </a:prstGeom>
                        <a:noFill/>
                        <a:ln cap="flat" cmpd="sng" w="28575">
                          <a:solidFill>
                            <a:schemeClr val="accent1"/>
                          </a:solidFill>
                          <a:prstDash val="solid"/>
                          <a:miter lim="800000"/>
                          <a:headEnd len="sm" w="sm" type="none"/>
                          <a:tailEnd len="med" w="med" type="triangle"/>
                        </a:ln>
                      </p:spPr>
                    </p:cxnSp>
                    <p:sp>
                      <p:nvSpPr>
                        <p:cNvPr id="416" name="Google Shape;416;p37"/>
                        <p:cNvSpPr txBox="1"/>
                        <p:nvPr/>
                      </p:nvSpPr>
                      <p:spPr>
                        <a:xfrm>
                          <a:off x="8955498" y="2776551"/>
                          <a:ext cx="11913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2D75E7"/>
                              </a:solidFill>
                              <a:latin typeface="Arial"/>
                              <a:ea typeface="Arial"/>
                              <a:cs typeface="Arial"/>
                              <a:sym typeface="Arial"/>
                            </a:rPr>
                            <a:t>Capture</a:t>
                          </a:r>
                          <a:r>
                            <a:rPr lang="en-US" sz="1600">
                              <a:solidFill>
                                <a:srgbClr val="2D75E7"/>
                              </a:solidFill>
                              <a:latin typeface="Arial"/>
                              <a:ea typeface="Arial"/>
                              <a:cs typeface="Arial"/>
                              <a:sym typeface="Arial"/>
                            </a:rPr>
                            <a:t> as </a:t>
                          </a:r>
                          <a:br>
                            <a:rPr lang="en-US" sz="1600">
                              <a:solidFill>
                                <a:srgbClr val="2D75E7"/>
                              </a:solidFill>
                              <a:latin typeface="Arial"/>
                              <a:ea typeface="Arial"/>
                              <a:cs typeface="Arial"/>
                              <a:sym typeface="Arial"/>
                            </a:rPr>
                          </a:br>
                          <a:r>
                            <a:rPr lang="en-US" sz="1600">
                              <a:solidFill>
                                <a:srgbClr val="2D75E7"/>
                              </a:solidFill>
                              <a:latin typeface="Arial"/>
                              <a:ea typeface="Arial"/>
                              <a:cs typeface="Arial"/>
                              <a:sym typeface="Arial"/>
                            </a:rPr>
                            <a:t>a new AMI</a:t>
                          </a:r>
                          <a:endParaRPr/>
                        </a:p>
                      </p:txBody>
                    </p:sp>
                    <p:sp>
                      <p:nvSpPr>
                        <p:cNvPr id="417" name="Google Shape;417;p37"/>
                        <p:cNvSpPr/>
                        <p:nvPr/>
                      </p:nvSpPr>
                      <p:spPr>
                        <a:xfrm>
                          <a:off x="2997160" y="1691308"/>
                          <a:ext cx="8365605" cy="2930136"/>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1" lang="en-US" sz="1600">
                              <a:solidFill>
                                <a:schemeClr val="accent3"/>
                              </a:solidFill>
                              <a:latin typeface="Arial"/>
                              <a:ea typeface="Arial"/>
                              <a:cs typeface="Arial"/>
                              <a:sym typeface="Arial"/>
                            </a:rPr>
                            <a:t>Region A</a:t>
                          </a:r>
                          <a:endParaRPr/>
                        </a:p>
                      </p:txBody>
                    </p:sp>
                    <p:pic>
                      <p:nvPicPr>
                        <p:cNvPr id="418" name="Google Shape;418;p37"/>
                        <p:cNvPicPr preferRelativeResize="0"/>
                        <p:nvPr/>
                      </p:nvPicPr>
                      <p:blipFill rotWithShape="1">
                        <a:blip r:embed="rId7">
                          <a:alphaModFix/>
                        </a:blip>
                        <a:srcRect b="0" l="0" r="0" t="0"/>
                        <a:stretch/>
                      </p:blipFill>
                      <p:spPr>
                        <a:xfrm>
                          <a:off x="2997161" y="1691307"/>
                          <a:ext cx="330200" cy="330200"/>
                        </a:xfrm>
                        <a:prstGeom prst="rect">
                          <a:avLst/>
                        </a:prstGeom>
                        <a:noFill/>
                        <a:ln>
                          <a:noFill/>
                        </a:ln>
                      </p:spPr>
                    </p:pic>
                    <p:sp>
                      <p:nvSpPr>
                        <p:cNvPr id="419" name="Google Shape;419;p37"/>
                        <p:cNvSpPr/>
                        <p:nvPr/>
                      </p:nvSpPr>
                      <p:spPr>
                        <a:xfrm>
                          <a:off x="2997160" y="4819322"/>
                          <a:ext cx="3511217" cy="1273911"/>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1" lang="en-US" sz="1600">
                              <a:solidFill>
                                <a:schemeClr val="accent3"/>
                              </a:solidFill>
                              <a:latin typeface="Arial"/>
                              <a:ea typeface="Arial"/>
                              <a:cs typeface="Arial"/>
                              <a:sym typeface="Arial"/>
                            </a:rPr>
                            <a:t>Region B</a:t>
                          </a:r>
                          <a:endParaRPr/>
                        </a:p>
                      </p:txBody>
                    </p:sp>
                    <p:pic>
                      <p:nvPicPr>
                        <p:cNvPr id="420" name="Google Shape;420;p37"/>
                        <p:cNvPicPr preferRelativeResize="0"/>
                        <p:nvPr/>
                      </p:nvPicPr>
                      <p:blipFill rotWithShape="1">
                        <a:blip r:embed="rId8">
                          <a:alphaModFix/>
                        </a:blip>
                        <a:srcRect b="0" l="0" r="0" t="0"/>
                        <a:stretch/>
                      </p:blipFill>
                      <p:spPr>
                        <a:xfrm>
                          <a:off x="2997161" y="4819322"/>
                          <a:ext cx="330200" cy="330200"/>
                        </a:xfrm>
                        <a:prstGeom prst="rect">
                          <a:avLst/>
                        </a:prstGeom>
                        <a:noFill/>
                        <a:ln>
                          <a:noFill/>
                        </a:ln>
                      </p:spPr>
                    </p:pic>
                    <p:pic>
                      <p:nvPicPr>
                        <p:cNvPr id="421" name="Google Shape;421;p37"/>
                        <p:cNvPicPr preferRelativeResize="0"/>
                        <p:nvPr/>
                      </p:nvPicPr>
                      <p:blipFill rotWithShape="1">
                        <a:blip r:embed="rId5">
                          <a:alphaModFix/>
                        </a:blip>
                        <a:srcRect b="0" l="0" r="0" t="0"/>
                        <a:stretch/>
                      </p:blipFill>
                      <p:spPr>
                        <a:xfrm>
                          <a:off x="4811903" y="5024449"/>
                          <a:ext cx="469900" cy="469900"/>
                        </a:xfrm>
                        <a:prstGeom prst="rect">
                          <a:avLst/>
                        </a:prstGeom>
                        <a:noFill/>
                        <a:ln>
                          <a:noFill/>
                        </a:ln>
                      </p:spPr>
                    </p:pic>
                    <p:sp>
                      <p:nvSpPr>
                        <p:cNvPr id="422" name="Google Shape;422;p37"/>
                        <p:cNvSpPr txBox="1"/>
                        <p:nvPr/>
                      </p:nvSpPr>
                      <p:spPr>
                        <a:xfrm>
                          <a:off x="4552546" y="5508458"/>
                          <a:ext cx="974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New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AMI</a:t>
                          </a:r>
                          <a:endParaRPr/>
                        </a:p>
                      </p:txBody>
                    </p:sp>
                    <p:cxnSp>
                      <p:nvCxnSpPr>
                        <p:cNvPr id="423" name="Google Shape;423;p37"/>
                        <p:cNvCxnSpPr>
                          <a:stCxn id="413" idx="3"/>
                          <a:endCxn id="421" idx="3"/>
                        </p:cNvCxnSpPr>
                        <p:nvPr/>
                      </p:nvCxnSpPr>
                      <p:spPr>
                        <a:xfrm flipH="1">
                          <a:off x="5281877" y="3379862"/>
                          <a:ext cx="5456400" cy="1879500"/>
                        </a:xfrm>
                        <a:prstGeom prst="bentConnector3">
                          <a:avLst>
                            <a:gd fmla="val -4190" name="adj1"/>
                          </a:avLst>
                        </a:prstGeom>
                        <a:noFill/>
                        <a:ln cap="flat" cmpd="sng" w="28575">
                          <a:solidFill>
                            <a:schemeClr val="accent1"/>
                          </a:solidFill>
                          <a:prstDash val="solid"/>
                          <a:miter lim="800000"/>
                          <a:headEnd len="sm" w="sm" type="none"/>
                          <a:tailEnd len="med" w="med" type="triangle"/>
                        </a:ln>
                      </p:spPr>
                    </p:cxnSp>
                    <p:sp>
                      <p:nvSpPr>
                        <p:cNvPr id="424" name="Google Shape;424;p37"/>
                        <p:cNvSpPr txBox="1"/>
                        <p:nvPr/>
                      </p:nvSpPr>
                      <p:spPr>
                        <a:xfrm>
                          <a:off x="7066703" y="4934405"/>
                          <a:ext cx="336983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2D75E7"/>
                              </a:solidFill>
                              <a:latin typeface="Arial"/>
                              <a:ea typeface="Arial"/>
                              <a:cs typeface="Arial"/>
                              <a:sym typeface="Arial"/>
                            </a:rPr>
                            <a:t>Copy</a:t>
                          </a:r>
                          <a:r>
                            <a:rPr lang="en-US" sz="1600">
                              <a:solidFill>
                                <a:srgbClr val="2D75E7"/>
                              </a:solidFill>
                              <a:latin typeface="Arial"/>
                              <a:ea typeface="Arial"/>
                              <a:cs typeface="Arial"/>
                              <a:sym typeface="Arial"/>
                            </a:rPr>
                            <a:t> the AMI to any other Regions </a:t>
                          </a:r>
                          <a:br>
                            <a:rPr lang="en-US" sz="1600">
                              <a:solidFill>
                                <a:srgbClr val="2D75E7"/>
                              </a:solidFill>
                              <a:latin typeface="Arial"/>
                              <a:ea typeface="Arial"/>
                              <a:cs typeface="Arial"/>
                              <a:sym typeface="Arial"/>
                            </a:rPr>
                          </a:br>
                          <a:r>
                            <a:rPr lang="en-US" sz="1600">
                              <a:solidFill>
                                <a:srgbClr val="2D75E7"/>
                              </a:solidFill>
                              <a:latin typeface="Arial"/>
                              <a:ea typeface="Arial"/>
                              <a:cs typeface="Arial"/>
                              <a:sym typeface="Arial"/>
                            </a:rPr>
                            <a:t>where you want to use it</a:t>
                          </a:r>
                          <a:endParaRPr/>
                        </a:p>
                      </p:txBody>
                    </p:sp>
                    <p:sp>
                      <p:nvSpPr>
                        <p:cNvPr id="425" name="Google Shape;425;p37"/>
                        <p:cNvSpPr/>
                        <p:nvPr/>
                      </p:nvSpPr>
                      <p:spPr>
                        <a:xfrm>
                          <a:off x="4713976" y="3454996"/>
                          <a:ext cx="278255" cy="276564"/>
                        </a:xfrm>
                        <a:prstGeom prst="ellipse">
                          <a:avLst/>
                        </a:prstGeom>
                        <a:solidFill>
                          <a:srgbClr val="7F7F7F"/>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1</a:t>
                          </a:r>
                          <a:endParaRPr/>
                        </a:p>
                      </p:txBody>
                    </p:sp>
                    <p:sp>
                      <p:nvSpPr>
                        <p:cNvPr id="426" name="Google Shape;426;p37"/>
                        <p:cNvSpPr/>
                        <p:nvPr/>
                      </p:nvSpPr>
                      <p:spPr>
                        <a:xfrm>
                          <a:off x="7004912" y="3454996"/>
                          <a:ext cx="278255" cy="276564"/>
                        </a:xfrm>
                        <a:prstGeom prst="ellipse">
                          <a:avLst/>
                        </a:prstGeom>
                        <a:solidFill>
                          <a:srgbClr val="7F7F7F"/>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2</a:t>
                          </a:r>
                          <a:endParaRPr/>
                        </a:p>
                      </p:txBody>
                    </p:sp>
                    <p:sp>
                      <p:nvSpPr>
                        <p:cNvPr id="427" name="Google Shape;427;p37"/>
                        <p:cNvSpPr/>
                        <p:nvPr/>
                      </p:nvSpPr>
                      <p:spPr>
                        <a:xfrm>
                          <a:off x="9440185" y="3454996"/>
                          <a:ext cx="278255" cy="276564"/>
                        </a:xfrm>
                        <a:prstGeom prst="ellipse">
                          <a:avLst/>
                        </a:prstGeom>
                        <a:solidFill>
                          <a:srgbClr val="7F7F7F"/>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3</a:t>
                          </a:r>
                          <a:endParaRPr/>
                        </a:p>
                      </p:txBody>
                    </p:sp>
                    <p:sp>
                      <p:nvSpPr>
                        <p:cNvPr id="428" name="Google Shape;428;p37"/>
                        <p:cNvSpPr/>
                        <p:nvPr/>
                      </p:nvSpPr>
                      <p:spPr>
                        <a:xfrm>
                          <a:off x="8459893" y="5443049"/>
                          <a:ext cx="278255" cy="276564"/>
                        </a:xfrm>
                        <a:prstGeom prst="ellipse">
                          <a:avLst/>
                        </a:prstGeom>
                        <a:solidFill>
                          <a:srgbClr val="7F7F7F"/>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4</a:t>
                          </a:r>
                          <a:endParaRPr/>
                        </a:p>
                      </p:txBody>
                    </p:sp>
                  </p:grpSp>
                </p:grpSp>
              </p:grpSp>
            </p:grpSp>
            <p:sp>
              <p:nvSpPr>
                <p:cNvPr id="429" name="Google Shape;429;p37"/>
                <p:cNvSpPr txBox="1"/>
                <p:nvPr/>
              </p:nvSpPr>
              <p:spPr>
                <a:xfrm>
                  <a:off x="345117" y="1528486"/>
                  <a:ext cx="1480032" cy="432397"/>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AMI details</a:t>
                  </a:r>
                  <a:endParaRPr b="0" i="0" sz="1800">
                    <a:solidFill>
                      <a:schemeClr val="dk1"/>
                    </a:solidFill>
                    <a:latin typeface="Arial"/>
                    <a:ea typeface="Arial"/>
                    <a:cs typeface="Arial"/>
                    <a:sym typeface="Arial"/>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2. Select an instance type</a:t>
            </a:r>
            <a:endParaRPr/>
          </a:p>
        </p:txBody>
      </p:sp>
      <p:sp>
        <p:nvSpPr>
          <p:cNvPr id="435" name="Google Shape;435;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38"/>
          <p:cNvSpPr txBox="1"/>
          <p:nvPr>
            <p:ph idx="2" type="body"/>
          </p:nvPr>
        </p:nvSpPr>
        <p:spPr>
          <a:xfrm>
            <a:off x="3931920" y="1524228"/>
            <a:ext cx="6479753"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Consider your use case</a:t>
            </a:r>
            <a:endParaRPr/>
          </a:p>
          <a:p>
            <a:pPr indent="-228600" lvl="1" marL="685800" rtl="0" algn="l">
              <a:lnSpc>
                <a:spcPct val="90000"/>
              </a:lnSpc>
              <a:spcBef>
                <a:spcPts val="500"/>
              </a:spcBef>
              <a:spcAft>
                <a:spcPts val="0"/>
              </a:spcAft>
              <a:buClr>
                <a:schemeClr val="dk1"/>
              </a:buClr>
              <a:buSzPts val="1600"/>
              <a:buChar char="•"/>
            </a:pPr>
            <a:r>
              <a:rPr lang="en-US" sz="1600"/>
              <a:t>How will the EC2 instance you create be used?</a:t>
            </a:r>
            <a:endParaRPr/>
          </a:p>
          <a:p>
            <a:pPr indent="-228600" lvl="0" marL="228600" rtl="0" algn="l">
              <a:lnSpc>
                <a:spcPct val="90000"/>
              </a:lnSpc>
              <a:spcBef>
                <a:spcPts val="1000"/>
              </a:spcBef>
              <a:spcAft>
                <a:spcPts val="0"/>
              </a:spcAft>
              <a:buClr>
                <a:schemeClr val="dk1"/>
              </a:buClr>
              <a:buSzPts val="2000"/>
              <a:buChar char="•"/>
            </a:pPr>
            <a:r>
              <a:rPr lang="en-US" sz="2000"/>
              <a:t>The </a:t>
            </a:r>
            <a:r>
              <a:rPr b="1" lang="en-US" sz="2000">
                <a:solidFill>
                  <a:schemeClr val="accent5"/>
                </a:solidFill>
              </a:rPr>
              <a:t>instance type </a:t>
            </a:r>
            <a:r>
              <a:rPr lang="en-US" sz="2000"/>
              <a:t>that you choose determines – </a:t>
            </a:r>
            <a:endParaRPr/>
          </a:p>
          <a:p>
            <a:pPr indent="-228600" lvl="1" marL="685800" rtl="0" algn="l">
              <a:lnSpc>
                <a:spcPct val="90000"/>
              </a:lnSpc>
              <a:spcBef>
                <a:spcPts val="500"/>
              </a:spcBef>
              <a:spcAft>
                <a:spcPts val="0"/>
              </a:spcAft>
              <a:buClr>
                <a:schemeClr val="accent6"/>
              </a:buClr>
              <a:buSzPts val="1600"/>
              <a:buChar char="•"/>
            </a:pPr>
            <a:r>
              <a:rPr lang="en-US" sz="1600">
                <a:solidFill>
                  <a:schemeClr val="accent6"/>
                </a:solidFill>
              </a:rPr>
              <a:t>Memory</a:t>
            </a:r>
            <a:r>
              <a:rPr lang="en-US" sz="1600"/>
              <a:t> (RAM)</a:t>
            </a:r>
            <a:endParaRPr/>
          </a:p>
          <a:p>
            <a:pPr indent="-228600" lvl="1" marL="685800" rtl="0" algn="l">
              <a:lnSpc>
                <a:spcPct val="90000"/>
              </a:lnSpc>
              <a:spcBef>
                <a:spcPts val="500"/>
              </a:spcBef>
              <a:spcAft>
                <a:spcPts val="0"/>
              </a:spcAft>
              <a:buClr>
                <a:schemeClr val="accent6"/>
              </a:buClr>
              <a:buSzPts val="1600"/>
              <a:buChar char="•"/>
            </a:pPr>
            <a:r>
              <a:rPr lang="en-US" sz="1600">
                <a:solidFill>
                  <a:schemeClr val="accent6"/>
                </a:solidFill>
              </a:rPr>
              <a:t>Processing power</a:t>
            </a:r>
            <a:r>
              <a:rPr lang="en-US" sz="1600"/>
              <a:t> (CPU)</a:t>
            </a:r>
            <a:endParaRPr/>
          </a:p>
          <a:p>
            <a:pPr indent="-228600" lvl="1" marL="685800" rtl="0" algn="l">
              <a:lnSpc>
                <a:spcPct val="90000"/>
              </a:lnSpc>
              <a:spcBef>
                <a:spcPts val="500"/>
              </a:spcBef>
              <a:spcAft>
                <a:spcPts val="0"/>
              </a:spcAft>
              <a:buClr>
                <a:schemeClr val="accent6"/>
              </a:buClr>
              <a:buSzPts val="1600"/>
              <a:buChar char="•"/>
            </a:pPr>
            <a:r>
              <a:rPr lang="en-US" sz="1600">
                <a:solidFill>
                  <a:schemeClr val="accent6"/>
                </a:solidFill>
              </a:rPr>
              <a:t>Disk space and disk type</a:t>
            </a:r>
            <a:r>
              <a:rPr lang="en-US" sz="1600"/>
              <a:t> (Storage)</a:t>
            </a:r>
            <a:endParaRPr/>
          </a:p>
          <a:p>
            <a:pPr indent="-228600" lvl="1" marL="685800" rtl="0" algn="l">
              <a:lnSpc>
                <a:spcPct val="90000"/>
              </a:lnSpc>
              <a:spcBef>
                <a:spcPts val="500"/>
              </a:spcBef>
              <a:spcAft>
                <a:spcPts val="0"/>
              </a:spcAft>
              <a:buClr>
                <a:schemeClr val="accent6"/>
              </a:buClr>
              <a:buSzPts val="1600"/>
              <a:buChar char="•"/>
            </a:pPr>
            <a:r>
              <a:rPr lang="en-US" sz="1600">
                <a:solidFill>
                  <a:schemeClr val="accent6"/>
                </a:solidFill>
              </a:rPr>
              <a:t>Network performance</a:t>
            </a:r>
            <a:endParaRPr/>
          </a:p>
          <a:p>
            <a:pPr indent="-228600" lvl="0" marL="228600" rtl="0" algn="l">
              <a:lnSpc>
                <a:spcPct val="90000"/>
              </a:lnSpc>
              <a:spcBef>
                <a:spcPts val="1000"/>
              </a:spcBef>
              <a:spcAft>
                <a:spcPts val="0"/>
              </a:spcAft>
              <a:buClr>
                <a:schemeClr val="dk1"/>
              </a:buClr>
              <a:buSzPts val="2000"/>
              <a:buChar char="•"/>
            </a:pPr>
            <a:r>
              <a:rPr lang="en-US" sz="2000"/>
              <a:t>Instance type categories – </a:t>
            </a:r>
            <a:endParaRPr/>
          </a:p>
          <a:p>
            <a:pPr indent="-228600" lvl="1" marL="685800" rtl="0" algn="l">
              <a:lnSpc>
                <a:spcPct val="90000"/>
              </a:lnSpc>
              <a:spcBef>
                <a:spcPts val="500"/>
              </a:spcBef>
              <a:spcAft>
                <a:spcPts val="0"/>
              </a:spcAft>
              <a:buClr>
                <a:schemeClr val="dk1"/>
              </a:buClr>
              <a:buSzPts val="1600"/>
              <a:buChar char="•"/>
            </a:pPr>
            <a:r>
              <a:rPr lang="en-US" sz="1600"/>
              <a:t>General purpose</a:t>
            </a:r>
            <a:endParaRPr/>
          </a:p>
          <a:p>
            <a:pPr indent="-228600" lvl="1" marL="685800" rtl="0" algn="l">
              <a:lnSpc>
                <a:spcPct val="90000"/>
              </a:lnSpc>
              <a:spcBef>
                <a:spcPts val="500"/>
              </a:spcBef>
              <a:spcAft>
                <a:spcPts val="0"/>
              </a:spcAft>
              <a:buClr>
                <a:schemeClr val="dk1"/>
              </a:buClr>
              <a:buSzPts val="1600"/>
              <a:buChar char="•"/>
            </a:pPr>
            <a:r>
              <a:rPr lang="en-US" sz="1600"/>
              <a:t>Compute optimized</a:t>
            </a:r>
            <a:endParaRPr/>
          </a:p>
          <a:p>
            <a:pPr indent="-228600" lvl="1" marL="685800" rtl="0" algn="l">
              <a:lnSpc>
                <a:spcPct val="90000"/>
              </a:lnSpc>
              <a:spcBef>
                <a:spcPts val="500"/>
              </a:spcBef>
              <a:spcAft>
                <a:spcPts val="0"/>
              </a:spcAft>
              <a:buClr>
                <a:schemeClr val="dk1"/>
              </a:buClr>
              <a:buSzPts val="1600"/>
              <a:buChar char="•"/>
            </a:pPr>
            <a:r>
              <a:rPr lang="en-US" sz="1600"/>
              <a:t>Memory optimized</a:t>
            </a:r>
            <a:endParaRPr/>
          </a:p>
          <a:p>
            <a:pPr indent="-228600" lvl="1" marL="685800" rtl="0" algn="l">
              <a:lnSpc>
                <a:spcPct val="90000"/>
              </a:lnSpc>
              <a:spcBef>
                <a:spcPts val="500"/>
              </a:spcBef>
              <a:spcAft>
                <a:spcPts val="0"/>
              </a:spcAft>
              <a:buClr>
                <a:schemeClr val="dk1"/>
              </a:buClr>
              <a:buSzPts val="1600"/>
              <a:buChar char="•"/>
            </a:pPr>
            <a:r>
              <a:rPr lang="en-US" sz="1600"/>
              <a:t>Storage optimized</a:t>
            </a:r>
            <a:endParaRPr/>
          </a:p>
          <a:p>
            <a:pPr indent="-228600" lvl="1" marL="685800" rtl="0" algn="l">
              <a:lnSpc>
                <a:spcPct val="90000"/>
              </a:lnSpc>
              <a:spcBef>
                <a:spcPts val="500"/>
              </a:spcBef>
              <a:spcAft>
                <a:spcPts val="0"/>
              </a:spcAft>
              <a:buClr>
                <a:schemeClr val="dk1"/>
              </a:buClr>
              <a:buSzPts val="1600"/>
              <a:buChar char="•"/>
            </a:pPr>
            <a:r>
              <a:rPr lang="en-US" sz="1600"/>
              <a:t>Accelerated computing</a:t>
            </a:r>
            <a:endParaRPr/>
          </a:p>
          <a:p>
            <a:pPr indent="-228600" lvl="0" marL="228600" rtl="0" algn="l">
              <a:lnSpc>
                <a:spcPct val="90000"/>
              </a:lnSpc>
              <a:spcBef>
                <a:spcPts val="1000"/>
              </a:spcBef>
              <a:spcAft>
                <a:spcPts val="0"/>
              </a:spcAft>
              <a:buClr>
                <a:schemeClr val="dk1"/>
              </a:buClr>
              <a:buSzPts val="2000"/>
              <a:buChar char="•"/>
            </a:pPr>
            <a:r>
              <a:rPr lang="en-US" sz="2000"/>
              <a:t>Instance types offer </a:t>
            </a:r>
            <a:r>
              <a:rPr i="1" lang="en-US" sz="2000"/>
              <a:t>family</a:t>
            </a:r>
            <a:r>
              <a:rPr lang="en-US" sz="2000"/>
              <a:t>, </a:t>
            </a:r>
            <a:r>
              <a:rPr i="1" lang="en-US" sz="2000"/>
              <a:t>generation</a:t>
            </a:r>
            <a:r>
              <a:rPr lang="en-US" sz="2000"/>
              <a:t>, and </a:t>
            </a:r>
            <a:r>
              <a:rPr i="1" lang="en-US" sz="2000"/>
              <a:t>size</a:t>
            </a:r>
            <a:endParaRPr/>
          </a:p>
        </p:txBody>
      </p:sp>
      <p:sp>
        <p:nvSpPr>
          <p:cNvPr id="437" name="Google Shape;437;p3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id="438" name="Google Shape;438;p38"/>
          <p:cNvPicPr preferRelativeResize="0"/>
          <p:nvPr/>
        </p:nvPicPr>
        <p:blipFill rotWithShape="1">
          <a:blip r:embed="rId3">
            <a:alphaModFix/>
          </a:blip>
          <a:srcRect b="0" l="0" r="0" t="0"/>
          <a:stretch/>
        </p:blipFill>
        <p:spPr>
          <a:xfrm>
            <a:off x="9449655" y="2603810"/>
            <a:ext cx="914400" cy="914400"/>
          </a:xfrm>
          <a:prstGeom prst="rect">
            <a:avLst/>
          </a:prstGeom>
          <a:noFill/>
          <a:ln>
            <a:noFill/>
          </a:ln>
        </p:spPr>
      </p:pic>
      <p:pic>
        <p:nvPicPr>
          <p:cNvPr id="439" name="Google Shape;439;p38"/>
          <p:cNvPicPr preferRelativeResize="0"/>
          <p:nvPr/>
        </p:nvPicPr>
        <p:blipFill rotWithShape="1">
          <a:blip r:embed="rId4">
            <a:alphaModFix/>
          </a:blip>
          <a:srcRect b="0" l="0" r="0" t="0"/>
          <a:stretch/>
        </p:blipFill>
        <p:spPr>
          <a:xfrm>
            <a:off x="10558660" y="2603810"/>
            <a:ext cx="914400" cy="914400"/>
          </a:xfrm>
          <a:prstGeom prst="rect">
            <a:avLst/>
          </a:prstGeom>
          <a:noFill/>
          <a:ln>
            <a:noFill/>
          </a:ln>
        </p:spPr>
      </p:pic>
      <p:sp>
        <p:nvSpPr>
          <p:cNvPr id="440" name="Google Shape;440;p38"/>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EC2 instance type naming and sizes </a:t>
            </a:r>
            <a:endParaRPr/>
          </a:p>
        </p:txBody>
      </p:sp>
      <p:sp>
        <p:nvSpPr>
          <p:cNvPr id="446" name="Google Shape;446;p39"/>
          <p:cNvSpPr txBox="1"/>
          <p:nvPr>
            <p:ph idx="1" type="body"/>
          </p:nvPr>
        </p:nvSpPr>
        <p:spPr>
          <a:xfrm>
            <a:off x="419100" y="2364550"/>
            <a:ext cx="5768789" cy="391785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Instance type naming</a:t>
            </a:r>
            <a:endParaRPr/>
          </a:p>
          <a:p>
            <a:pPr indent="-228600" lvl="0" marL="228600" rtl="0" algn="l">
              <a:lnSpc>
                <a:spcPct val="90000"/>
              </a:lnSpc>
              <a:spcBef>
                <a:spcPts val="1000"/>
              </a:spcBef>
              <a:spcAft>
                <a:spcPts val="0"/>
              </a:spcAft>
              <a:buClr>
                <a:schemeClr val="dk1"/>
              </a:buClr>
              <a:buSzPts val="2400"/>
              <a:buChar char="•"/>
            </a:pPr>
            <a:r>
              <a:rPr lang="en-US" sz="2400"/>
              <a:t>Example: </a:t>
            </a:r>
            <a:r>
              <a:rPr b="1" lang="en-US" sz="2400">
                <a:solidFill>
                  <a:schemeClr val="accent5"/>
                </a:solidFill>
              </a:rPr>
              <a:t>t3.large</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T</a:t>
            </a:r>
            <a:r>
              <a:rPr lang="en-US" sz="2000"/>
              <a:t> is the family name</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3</a:t>
            </a:r>
            <a:r>
              <a:rPr lang="en-US" sz="2000"/>
              <a:t> is the generation number</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Large</a:t>
            </a:r>
            <a:r>
              <a:rPr lang="en-US" sz="2000"/>
              <a:t> is the size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47" name="Google Shape;447;p39"/>
          <p:cNvSpPr txBox="1"/>
          <p:nvPr/>
        </p:nvSpPr>
        <p:spPr>
          <a:xfrm>
            <a:off x="345116" y="1528486"/>
            <a:ext cx="2512383" cy="61330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Instance type details</a:t>
            </a:r>
            <a:endParaRPr b="0" i="0" sz="1800">
              <a:solidFill>
                <a:schemeClr val="dk1"/>
              </a:solidFill>
              <a:latin typeface="Arial"/>
              <a:ea typeface="Arial"/>
              <a:cs typeface="Arial"/>
              <a:sym typeface="Arial"/>
            </a:endParaRPr>
          </a:p>
        </p:txBody>
      </p:sp>
      <p:graphicFrame>
        <p:nvGraphicFramePr>
          <p:cNvPr descr="table showing vCPU, memory, and storage details for the t3 family of instance types. t3.nano is the smallest, with 2 vCPU, 0.5GB memory. t3.2xlarge is the largest, with 8 vCPU and 32GB memory. All instance types shown are EBS-only storage type." id="448" name="Google Shape;448;p39"/>
          <p:cNvGraphicFramePr/>
          <p:nvPr/>
        </p:nvGraphicFramePr>
        <p:xfrm>
          <a:off x="6007100" y="2006594"/>
          <a:ext cx="3000000" cy="3000000"/>
        </p:xfrm>
        <a:graphic>
          <a:graphicData uri="http://schemas.openxmlformats.org/drawingml/2006/table">
            <a:tbl>
              <a:tblPr>
                <a:noFill/>
                <a:tableStyleId>{7EDAB892-12C3-425D-817D-0ACB7B00822D}</a:tableStyleId>
              </a:tblPr>
              <a:tblGrid>
                <a:gridCol w="1261800"/>
                <a:gridCol w="630850"/>
                <a:gridCol w="1345425"/>
                <a:gridCol w="1934850"/>
              </a:tblGrid>
              <a:tr h="509525">
                <a:tc>
                  <a:txBody>
                    <a:bodyPr/>
                    <a:lstStyle/>
                    <a:p>
                      <a:pPr indent="0" lvl="0" marL="0" marR="0" rtl="0" algn="ctr">
                        <a:spcBef>
                          <a:spcPts val="0"/>
                        </a:spcBef>
                        <a:spcAft>
                          <a:spcPts val="0"/>
                        </a:spcAft>
                        <a:buNone/>
                      </a:pPr>
                      <a:r>
                        <a:rPr b="1" lang="en-US" sz="1600">
                          <a:latin typeface="Arial"/>
                          <a:ea typeface="Arial"/>
                          <a:cs typeface="Arial"/>
                          <a:sym typeface="Arial"/>
                        </a:rPr>
                        <a:t>Instance Name</a:t>
                      </a:r>
                      <a:endParaRPr/>
                    </a:p>
                  </a:txBody>
                  <a:tcPr marT="25475" marB="25475" marR="25475" marL="25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latin typeface="Arial"/>
                          <a:ea typeface="Arial"/>
                          <a:cs typeface="Arial"/>
                          <a:sym typeface="Arial"/>
                        </a:rPr>
                        <a:t>vCPU</a:t>
                      </a:r>
                      <a:endParaRPr/>
                    </a:p>
                  </a:txBody>
                  <a:tcPr marT="25475" marB="25475" marR="25475" marL="25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latin typeface="Arial"/>
                          <a:ea typeface="Arial"/>
                          <a:cs typeface="Arial"/>
                          <a:sym typeface="Arial"/>
                        </a:rPr>
                        <a:t>Memory (GB)</a:t>
                      </a:r>
                      <a:endParaRPr/>
                    </a:p>
                  </a:txBody>
                  <a:tcPr marT="25475" marB="25475" marR="25475" marL="25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a:latin typeface="Arial"/>
                          <a:ea typeface="Arial"/>
                          <a:cs typeface="Arial"/>
                          <a:sym typeface="Arial"/>
                        </a:rPr>
                        <a:t> Storage</a:t>
                      </a:r>
                      <a:endParaRPr/>
                    </a:p>
                  </a:txBody>
                  <a:tcPr marT="25475" marB="25475" marR="25475" marL="25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525">
                <a:tc>
                  <a:txBody>
                    <a:bodyPr/>
                    <a:lstStyle/>
                    <a:p>
                      <a:pPr indent="0" lvl="0" marL="0" marR="0" rtl="0" algn="l">
                        <a:spcBef>
                          <a:spcPts val="0"/>
                        </a:spcBef>
                        <a:spcAft>
                          <a:spcPts val="0"/>
                        </a:spcAft>
                        <a:buNone/>
                      </a:pPr>
                      <a:r>
                        <a:rPr lang="en-US" sz="1600">
                          <a:latin typeface="Arial"/>
                          <a:ea typeface="Arial"/>
                          <a:cs typeface="Arial"/>
                          <a:sym typeface="Arial"/>
                        </a:rPr>
                        <a:t>t3.nano</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0.5</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EBS-Only</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601225">
                <a:tc>
                  <a:txBody>
                    <a:bodyPr/>
                    <a:lstStyle/>
                    <a:p>
                      <a:pPr indent="0" lvl="0" marL="0" marR="0" rtl="0" algn="l">
                        <a:spcBef>
                          <a:spcPts val="0"/>
                        </a:spcBef>
                        <a:spcAft>
                          <a:spcPts val="0"/>
                        </a:spcAft>
                        <a:buNone/>
                      </a:pPr>
                      <a:r>
                        <a:rPr lang="en-US" sz="1600">
                          <a:latin typeface="Arial"/>
                          <a:ea typeface="Arial"/>
                          <a:cs typeface="Arial"/>
                          <a:sym typeface="Arial"/>
                        </a:rPr>
                        <a:t>t3.micro</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1</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EBS-Only</a:t>
                      </a:r>
                      <a:br>
                        <a:rPr lang="en-US" sz="1600">
                          <a:latin typeface="Arial"/>
                          <a:ea typeface="Arial"/>
                          <a:cs typeface="Arial"/>
                          <a:sym typeface="Arial"/>
                        </a:rPr>
                      </a:br>
                      <a:endParaRPr sz="1600">
                        <a:latin typeface="Arial"/>
                        <a:ea typeface="Arial"/>
                        <a:cs typeface="Arial"/>
                        <a:sym typeface="Arial"/>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1225">
                <a:tc>
                  <a:txBody>
                    <a:bodyPr/>
                    <a:lstStyle/>
                    <a:p>
                      <a:pPr indent="0" lvl="0" marL="0" marR="0" rtl="0" algn="l">
                        <a:spcBef>
                          <a:spcPts val="0"/>
                        </a:spcBef>
                        <a:spcAft>
                          <a:spcPts val="0"/>
                        </a:spcAft>
                        <a:buNone/>
                      </a:pPr>
                      <a:r>
                        <a:rPr lang="en-US" sz="1600">
                          <a:latin typeface="Arial"/>
                          <a:ea typeface="Arial"/>
                          <a:cs typeface="Arial"/>
                          <a:sym typeface="Arial"/>
                        </a:rPr>
                        <a:t>t3.small</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EBS-Only</a:t>
                      </a:r>
                      <a:br>
                        <a:rPr lang="en-US" sz="1600">
                          <a:latin typeface="Arial"/>
                          <a:ea typeface="Arial"/>
                          <a:cs typeface="Arial"/>
                          <a:sym typeface="Arial"/>
                        </a:rPr>
                      </a:br>
                      <a:endParaRPr sz="1600">
                        <a:latin typeface="Arial"/>
                        <a:ea typeface="Arial"/>
                        <a:cs typeface="Arial"/>
                        <a:sym typeface="Arial"/>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601225">
                <a:tc>
                  <a:txBody>
                    <a:bodyPr/>
                    <a:lstStyle/>
                    <a:p>
                      <a:pPr indent="0" lvl="0" marL="0" marR="0" rtl="0" algn="l">
                        <a:spcBef>
                          <a:spcPts val="0"/>
                        </a:spcBef>
                        <a:spcAft>
                          <a:spcPts val="0"/>
                        </a:spcAft>
                        <a:buNone/>
                      </a:pPr>
                      <a:r>
                        <a:rPr lang="en-US" sz="1600">
                          <a:latin typeface="Arial"/>
                          <a:ea typeface="Arial"/>
                          <a:cs typeface="Arial"/>
                          <a:sym typeface="Arial"/>
                        </a:rPr>
                        <a:t>t3.medium</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4</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EBS-Only</a:t>
                      </a:r>
                      <a:br>
                        <a:rPr lang="en-US" sz="1600">
                          <a:latin typeface="Arial"/>
                          <a:ea typeface="Arial"/>
                          <a:cs typeface="Arial"/>
                          <a:sym typeface="Arial"/>
                        </a:rPr>
                      </a:br>
                      <a:endParaRPr sz="1600">
                        <a:latin typeface="Arial"/>
                        <a:ea typeface="Arial"/>
                        <a:cs typeface="Arial"/>
                        <a:sym typeface="Arial"/>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525">
                <a:tc>
                  <a:txBody>
                    <a:bodyPr/>
                    <a:lstStyle/>
                    <a:p>
                      <a:pPr indent="0" lvl="0" marL="0" marR="0" rtl="0" algn="l">
                        <a:spcBef>
                          <a:spcPts val="0"/>
                        </a:spcBef>
                        <a:spcAft>
                          <a:spcPts val="0"/>
                        </a:spcAft>
                        <a:buNone/>
                      </a:pPr>
                      <a:r>
                        <a:rPr lang="en-US" sz="1600">
                          <a:latin typeface="Arial"/>
                          <a:ea typeface="Arial"/>
                          <a:cs typeface="Arial"/>
                          <a:sym typeface="Arial"/>
                        </a:rPr>
                        <a:t>t3.large</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8</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EBS-Only</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509525">
                <a:tc>
                  <a:txBody>
                    <a:bodyPr/>
                    <a:lstStyle/>
                    <a:p>
                      <a:pPr indent="0" lvl="0" marL="0" marR="0" rtl="0" algn="l">
                        <a:spcBef>
                          <a:spcPts val="0"/>
                        </a:spcBef>
                        <a:spcAft>
                          <a:spcPts val="0"/>
                        </a:spcAft>
                        <a:buNone/>
                      </a:pPr>
                      <a:r>
                        <a:rPr lang="en-US" sz="1600">
                          <a:latin typeface="Arial"/>
                          <a:ea typeface="Arial"/>
                          <a:cs typeface="Arial"/>
                          <a:sym typeface="Arial"/>
                        </a:rPr>
                        <a:t>t3.xlarge</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4</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16</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Arial"/>
                          <a:ea typeface="Arial"/>
                          <a:cs typeface="Arial"/>
                          <a:sym typeface="Arial"/>
                        </a:rPr>
                        <a:t>EBS-Only</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525">
                <a:tc>
                  <a:txBody>
                    <a:bodyPr/>
                    <a:lstStyle/>
                    <a:p>
                      <a:pPr indent="0" lvl="0" marL="0" marR="0" rtl="0" algn="l">
                        <a:spcBef>
                          <a:spcPts val="0"/>
                        </a:spcBef>
                        <a:spcAft>
                          <a:spcPts val="0"/>
                        </a:spcAft>
                        <a:buNone/>
                      </a:pPr>
                      <a:r>
                        <a:rPr lang="en-US" sz="1600">
                          <a:latin typeface="Arial"/>
                          <a:ea typeface="Arial"/>
                          <a:cs typeface="Arial"/>
                          <a:sym typeface="Arial"/>
                        </a:rPr>
                        <a:t>t3.2xlarge</a:t>
                      </a:r>
                      <a:endParaRPr/>
                    </a:p>
                  </a:txBody>
                  <a:tcPr marT="25475" marB="27425" marR="254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8</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32</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c>
                  <a:txBody>
                    <a:bodyPr/>
                    <a:lstStyle/>
                    <a:p>
                      <a:pPr indent="0" lvl="0" marL="0" marR="0" rtl="0" algn="ctr">
                        <a:spcBef>
                          <a:spcPts val="0"/>
                        </a:spcBef>
                        <a:spcAft>
                          <a:spcPts val="0"/>
                        </a:spcAft>
                        <a:buNone/>
                      </a:pPr>
                      <a:r>
                        <a:rPr lang="en-US" sz="1600">
                          <a:latin typeface="Arial"/>
                          <a:ea typeface="Arial"/>
                          <a:cs typeface="Arial"/>
                          <a:sym typeface="Arial"/>
                        </a:rPr>
                        <a:t>EBS-Only</a:t>
                      </a:r>
                      <a:endParaRPr/>
                    </a:p>
                  </a:txBody>
                  <a:tcPr marT="25475" marB="27425" marR="25475" marL="25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bl>
          </a:graphicData>
        </a:graphic>
      </p:graphicFrame>
      <p:sp>
        <p:nvSpPr>
          <p:cNvPr id="449" name="Google Shape;449;p39"/>
          <p:cNvSpPr txBox="1"/>
          <p:nvPr/>
        </p:nvSpPr>
        <p:spPr>
          <a:xfrm>
            <a:off x="5900736" y="1511464"/>
            <a:ext cx="32351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5"/>
                </a:solidFill>
                <a:latin typeface="Arial"/>
                <a:ea typeface="Arial"/>
                <a:cs typeface="Arial"/>
                <a:sym typeface="Arial"/>
              </a:rPr>
              <a:t>Example instance sizes</a:t>
            </a:r>
            <a:endParaRPr/>
          </a:p>
        </p:txBody>
      </p:sp>
      <p:sp>
        <p:nvSpPr>
          <p:cNvPr id="450" name="Google Shape;450;p3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51" name="Google Shape;451;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Select instance type: Based on use case</a:t>
            </a:r>
            <a:endParaRPr/>
          </a:p>
        </p:txBody>
      </p:sp>
      <p:graphicFrame>
        <p:nvGraphicFramePr>
          <p:cNvPr descr="chart showing instance types and use cases for each fo the 5 main instance type categories. " id="457" name="Google Shape;457;p40"/>
          <p:cNvGraphicFramePr/>
          <p:nvPr/>
        </p:nvGraphicFramePr>
        <p:xfrm>
          <a:off x="623614" y="1715063"/>
          <a:ext cx="3000000" cy="3000000"/>
        </p:xfrm>
        <a:graphic>
          <a:graphicData uri="http://schemas.openxmlformats.org/drawingml/2006/table">
            <a:tbl>
              <a:tblPr bandRow="1" firstRow="1">
                <a:noFill/>
                <a:tableStyleId>{2ED4F856-330A-4E1E-9800-8F510079B10A}</a:tableStyleId>
              </a:tblPr>
              <a:tblGrid>
                <a:gridCol w="1826000"/>
                <a:gridCol w="1826000"/>
                <a:gridCol w="1826000"/>
                <a:gridCol w="1826000"/>
                <a:gridCol w="1826000"/>
                <a:gridCol w="1826000"/>
              </a:tblGrid>
              <a:tr h="1575500">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r>
                        <a:rPr b="1" lang="en-US" sz="1800">
                          <a:solidFill>
                            <a:schemeClr val="dk1"/>
                          </a:solidFill>
                          <a:latin typeface="Arial"/>
                          <a:ea typeface="Arial"/>
                          <a:cs typeface="Arial"/>
                          <a:sym typeface="Arial"/>
                        </a:rPr>
                        <a:t>General</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Purpose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br>
                        <a:rPr lang="en-US" sz="1800">
                          <a:solidFill>
                            <a:srgbClr val="289186"/>
                          </a:solidFill>
                          <a:latin typeface="Arial"/>
                          <a:ea typeface="Arial"/>
                          <a:cs typeface="Arial"/>
                          <a:sym typeface="Arial"/>
                        </a:rPr>
                      </a:br>
                      <a:br>
                        <a:rPr lang="en-US" sz="1800">
                          <a:solidFill>
                            <a:srgbClr val="289186"/>
                          </a:solidFill>
                          <a:latin typeface="Arial"/>
                          <a:ea typeface="Arial"/>
                          <a:cs typeface="Arial"/>
                          <a:sym typeface="Arial"/>
                        </a:rPr>
                      </a:br>
                      <a:br>
                        <a:rPr lang="en-US" sz="1800">
                          <a:solidFill>
                            <a:srgbClr val="289186"/>
                          </a:solidFill>
                          <a:latin typeface="Arial"/>
                          <a:ea typeface="Arial"/>
                          <a:cs typeface="Arial"/>
                          <a:sym typeface="Arial"/>
                        </a:rPr>
                      </a:br>
                      <a:r>
                        <a:rPr lang="en-US" sz="1800">
                          <a:solidFill>
                            <a:srgbClr val="289186"/>
                          </a:solidFill>
                          <a:latin typeface="Arial"/>
                          <a:ea typeface="Arial"/>
                          <a:cs typeface="Arial"/>
                          <a:sym typeface="Arial"/>
                        </a:rPr>
                        <a:t>Compute Optimized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r>
                        <a:rPr lang="en-US" sz="1800">
                          <a:solidFill>
                            <a:schemeClr val="accent6"/>
                          </a:solidFill>
                          <a:latin typeface="Arial"/>
                          <a:ea typeface="Arial"/>
                          <a:cs typeface="Arial"/>
                          <a:sym typeface="Arial"/>
                        </a:rPr>
                        <a:t>Memory Optimized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r>
                        <a:rPr lang="en-US" sz="1800">
                          <a:solidFill>
                            <a:srgbClr val="079EC7"/>
                          </a:solidFill>
                          <a:latin typeface="Arial"/>
                          <a:ea typeface="Arial"/>
                          <a:cs typeface="Arial"/>
                          <a:sym typeface="Arial"/>
                        </a:rPr>
                        <a:t>Accelerated Computing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br>
                        <a:rPr lang="en-US" sz="1800">
                          <a:solidFill>
                            <a:schemeClr val="accent2"/>
                          </a:solidFill>
                          <a:latin typeface="Arial"/>
                          <a:ea typeface="Arial"/>
                          <a:cs typeface="Arial"/>
                          <a:sym typeface="Arial"/>
                        </a:rPr>
                      </a:br>
                      <a:r>
                        <a:rPr lang="en-US" sz="1800">
                          <a:solidFill>
                            <a:schemeClr val="accent5"/>
                          </a:solidFill>
                          <a:latin typeface="Arial"/>
                          <a:ea typeface="Arial"/>
                          <a:cs typeface="Arial"/>
                          <a:sym typeface="Arial"/>
                        </a:rPr>
                        <a:t>Storage Optimized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280100">
                <a:tc>
                  <a:txBody>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Instance</a:t>
                      </a:r>
                      <a:r>
                        <a:rPr b="1" lang="en-US" sz="1800">
                          <a:solidFill>
                            <a:schemeClr val="lt1"/>
                          </a:solidFill>
                          <a:latin typeface="Arial"/>
                          <a:ea typeface="Arial"/>
                          <a:cs typeface="Arial"/>
                          <a:sym typeface="Arial"/>
                        </a:rPr>
                        <a:t> T</a:t>
                      </a:r>
                      <a:r>
                        <a:rPr b="1" lang="en-US" sz="1800">
                          <a:solidFill>
                            <a:schemeClr val="lt1"/>
                          </a:solidFill>
                          <a:latin typeface="Arial"/>
                          <a:ea typeface="Arial"/>
                          <a:cs typeface="Arial"/>
                          <a:sym typeface="Arial"/>
                        </a:rPr>
                        <a:t>ypes</a:t>
                      </a:r>
                      <a:endParaRPr/>
                    </a:p>
                  </a:txBody>
                  <a:tcPr marT="45725" marB="45725" marR="91450" marL="91450" anchor="ctr">
                    <a:lnL cap="flat" cmpd="sng" w="381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a1, m4, m5,</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t2, t3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289186"/>
                          </a:solidFill>
                          <a:latin typeface="Arial"/>
                          <a:ea typeface="Arial"/>
                          <a:cs typeface="Arial"/>
                          <a:sym typeface="Arial"/>
                        </a:rPr>
                        <a:t>c4, c5</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chemeClr val="accent6"/>
                          </a:solidFill>
                          <a:latin typeface="Arial"/>
                          <a:ea typeface="Arial"/>
                          <a:cs typeface="Arial"/>
                          <a:sym typeface="Arial"/>
                        </a:rPr>
                        <a:t>r4, r5,</a:t>
                      </a:r>
                      <a:br>
                        <a:rPr b="1" lang="en-US" sz="1800">
                          <a:solidFill>
                            <a:schemeClr val="accent6"/>
                          </a:solidFill>
                          <a:latin typeface="Arial"/>
                          <a:ea typeface="Arial"/>
                          <a:cs typeface="Arial"/>
                          <a:sym typeface="Arial"/>
                        </a:rPr>
                      </a:br>
                      <a:r>
                        <a:rPr b="1" lang="en-US" sz="1800">
                          <a:solidFill>
                            <a:schemeClr val="accent6"/>
                          </a:solidFill>
                          <a:latin typeface="Arial"/>
                          <a:ea typeface="Arial"/>
                          <a:cs typeface="Arial"/>
                          <a:sym typeface="Arial"/>
                        </a:rPr>
                        <a:t>x1, z1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079EC7"/>
                          </a:solidFill>
                          <a:latin typeface="Arial"/>
                          <a:ea typeface="Arial"/>
                          <a:cs typeface="Arial"/>
                          <a:sym typeface="Arial"/>
                        </a:rPr>
                        <a:t>f1, g3, g4, </a:t>
                      </a:r>
                      <a:br>
                        <a:rPr b="1" lang="en-US" sz="1800">
                          <a:solidFill>
                            <a:srgbClr val="079EC7"/>
                          </a:solidFill>
                          <a:latin typeface="Arial"/>
                          <a:ea typeface="Arial"/>
                          <a:cs typeface="Arial"/>
                          <a:sym typeface="Arial"/>
                        </a:rPr>
                      </a:br>
                      <a:r>
                        <a:rPr b="1" lang="en-US" sz="1800">
                          <a:solidFill>
                            <a:srgbClr val="079EC7"/>
                          </a:solidFill>
                          <a:latin typeface="Arial"/>
                          <a:ea typeface="Arial"/>
                          <a:cs typeface="Arial"/>
                          <a:sym typeface="Arial"/>
                        </a:rPr>
                        <a:t>p2, p3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chemeClr val="accent5"/>
                          </a:solidFill>
                          <a:latin typeface="Arial"/>
                          <a:ea typeface="Arial"/>
                          <a:cs typeface="Arial"/>
                          <a:sym typeface="Arial"/>
                        </a:rPr>
                        <a:t>d2, h1, i3</a:t>
                      </a:r>
                      <a:endParaRPr/>
                    </a:p>
                  </a:txBody>
                  <a:tcPr marT="45725" marB="45725" marR="91450" marL="91450" anchor="ctr">
                    <a:lnL cap="flat" cmpd="sng" w="127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106225">
                <a:tc>
                  <a:txBody>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Use Case</a:t>
                      </a:r>
                      <a:endParaRPr/>
                    </a:p>
                  </a:txBody>
                  <a:tcPr marT="45725" marB="45725" marR="91450" marL="91450" anchor="ctr">
                    <a:lnL cap="flat" cmpd="sng" w="381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dk1"/>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Broad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289186"/>
                          </a:solidFill>
                          <a:latin typeface="Arial"/>
                          <a:ea typeface="Arial"/>
                          <a:cs typeface="Arial"/>
                          <a:sym typeface="Arial"/>
                        </a:rPr>
                        <a:t>High performance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chemeClr val="accent6"/>
                          </a:solidFill>
                          <a:latin typeface="Arial"/>
                          <a:ea typeface="Arial"/>
                          <a:cs typeface="Arial"/>
                          <a:sym typeface="Arial"/>
                        </a:rPr>
                        <a:t>In-memory databases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rgbClr val="079EC7"/>
                          </a:solidFill>
                          <a:latin typeface="Arial"/>
                          <a:ea typeface="Arial"/>
                          <a:cs typeface="Arial"/>
                          <a:sym typeface="Arial"/>
                        </a:rPr>
                        <a:t>Machine learning</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800">
                          <a:solidFill>
                            <a:schemeClr val="accent5"/>
                          </a:solidFill>
                          <a:latin typeface="Arial"/>
                          <a:ea typeface="Arial"/>
                          <a:cs typeface="Arial"/>
                          <a:sym typeface="Arial"/>
                        </a:rPr>
                        <a:t>Distributed file systems</a:t>
                      </a:r>
                      <a:endParaRPr/>
                    </a:p>
                  </a:txBody>
                  <a:tcPr marT="45725" marB="45725" marR="91450" marL="91450" anchor="ctr">
                    <a:lnL cap="flat" cmpd="sng" w="127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pic>
        <p:nvPicPr>
          <p:cNvPr id="458" name="Google Shape;458;p40"/>
          <p:cNvPicPr preferRelativeResize="0"/>
          <p:nvPr/>
        </p:nvPicPr>
        <p:blipFill rotWithShape="1">
          <a:blip r:embed="rId3">
            <a:alphaModFix/>
          </a:blip>
          <a:srcRect b="0" l="0" r="0" t="0"/>
          <a:stretch/>
        </p:blipFill>
        <p:spPr>
          <a:xfrm>
            <a:off x="2950788" y="1770706"/>
            <a:ext cx="788684" cy="784929"/>
          </a:xfrm>
          <a:prstGeom prst="rect">
            <a:avLst/>
          </a:prstGeom>
          <a:noFill/>
          <a:ln>
            <a:noFill/>
          </a:ln>
        </p:spPr>
      </p:pic>
      <p:pic>
        <p:nvPicPr>
          <p:cNvPr id="459" name="Google Shape;459;p40"/>
          <p:cNvPicPr preferRelativeResize="0"/>
          <p:nvPr/>
        </p:nvPicPr>
        <p:blipFill rotWithShape="1">
          <a:blip r:embed="rId4">
            <a:alphaModFix/>
          </a:blip>
          <a:srcRect b="0" l="0" r="0" t="0"/>
          <a:stretch/>
        </p:blipFill>
        <p:spPr>
          <a:xfrm>
            <a:off x="4900318" y="1829915"/>
            <a:ext cx="676866" cy="666511"/>
          </a:xfrm>
          <a:prstGeom prst="rect">
            <a:avLst/>
          </a:prstGeom>
          <a:noFill/>
          <a:ln>
            <a:noFill/>
          </a:ln>
        </p:spPr>
      </p:pic>
      <p:pic>
        <p:nvPicPr>
          <p:cNvPr id="460" name="Google Shape;460;p40"/>
          <p:cNvPicPr preferRelativeResize="0"/>
          <p:nvPr/>
        </p:nvPicPr>
        <p:blipFill rotWithShape="1">
          <a:blip r:embed="rId5">
            <a:alphaModFix/>
          </a:blip>
          <a:srcRect b="0" l="0" r="0" t="0"/>
          <a:stretch/>
        </p:blipFill>
        <p:spPr>
          <a:xfrm rot="1800000">
            <a:off x="6615916" y="2011899"/>
            <a:ext cx="914400" cy="302542"/>
          </a:xfrm>
          <a:prstGeom prst="rect">
            <a:avLst/>
          </a:prstGeom>
          <a:noFill/>
          <a:ln>
            <a:noFill/>
          </a:ln>
        </p:spPr>
      </p:pic>
      <p:pic>
        <p:nvPicPr>
          <p:cNvPr id="461" name="Google Shape;461;p40"/>
          <p:cNvPicPr preferRelativeResize="0"/>
          <p:nvPr/>
        </p:nvPicPr>
        <p:blipFill rotWithShape="1">
          <a:blip r:embed="rId6">
            <a:alphaModFix/>
          </a:blip>
          <a:srcRect b="0" l="0" r="0" t="0"/>
          <a:stretch/>
        </p:blipFill>
        <p:spPr>
          <a:xfrm>
            <a:off x="8525560" y="1826900"/>
            <a:ext cx="646612" cy="672541"/>
          </a:xfrm>
          <a:prstGeom prst="rect">
            <a:avLst/>
          </a:prstGeom>
          <a:noFill/>
          <a:ln>
            <a:noFill/>
          </a:ln>
        </p:spPr>
      </p:pic>
      <p:sp>
        <p:nvSpPr>
          <p:cNvPr id="462" name="Google Shape;462;p40"/>
          <p:cNvSpPr/>
          <p:nvPr/>
        </p:nvSpPr>
        <p:spPr>
          <a:xfrm>
            <a:off x="10392472" y="1941641"/>
            <a:ext cx="583762" cy="502990"/>
          </a:xfrm>
          <a:prstGeom prst="flowChartMagneticDisk">
            <a:avLst/>
          </a:prstGeom>
          <a:solidFill>
            <a:schemeClr val="lt1"/>
          </a:solidFill>
          <a:ln cap="flat" cmpd="sng" w="28575">
            <a:solidFill>
              <a:schemeClr val="accent5"/>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463" name="Google Shape;463;p4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64" name="Google Shape;464;p4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5" name="Google Shape;465;p40"/>
          <p:cNvSpPr txBox="1"/>
          <p:nvPr/>
        </p:nvSpPr>
        <p:spPr>
          <a:xfrm>
            <a:off x="216922" y="1549865"/>
            <a:ext cx="2605672" cy="61330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Instance type details</a:t>
            </a:r>
            <a:endParaRPr b="0" i="0"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Instance types: Networking features</a:t>
            </a:r>
            <a:endParaRPr/>
          </a:p>
        </p:txBody>
      </p:sp>
      <p:sp>
        <p:nvSpPr>
          <p:cNvPr id="471" name="Google Shape;471;p4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The network bandwidth (Gbps) varies by instance type.</a:t>
            </a:r>
            <a:endParaRPr/>
          </a:p>
          <a:p>
            <a:pPr indent="-228600" lvl="1" marL="685800" rtl="0" algn="l">
              <a:lnSpc>
                <a:spcPct val="90000"/>
              </a:lnSpc>
              <a:spcBef>
                <a:spcPts val="500"/>
              </a:spcBef>
              <a:spcAft>
                <a:spcPts val="0"/>
              </a:spcAft>
              <a:buClr>
                <a:schemeClr val="dk1"/>
              </a:buClr>
              <a:buSzPts val="2000"/>
              <a:buChar char="•"/>
            </a:pPr>
            <a:r>
              <a:rPr lang="en-US" sz="2000"/>
              <a:t>See </a:t>
            </a:r>
            <a:r>
              <a:rPr lang="en-US" sz="2000" u="sng">
                <a:solidFill>
                  <a:schemeClr val="hlink"/>
                </a:solidFill>
                <a:hlinkClick r:id="rId3"/>
              </a:rPr>
              <a:t>Amazon EC2 Instance Types </a:t>
            </a:r>
            <a:r>
              <a:rPr lang="en-US" sz="2000"/>
              <a:t>to compare.</a:t>
            </a:r>
            <a:endParaRPr/>
          </a:p>
          <a:p>
            <a:pPr indent="-228600" lvl="0" marL="228600" rtl="0" algn="l">
              <a:lnSpc>
                <a:spcPct val="90000"/>
              </a:lnSpc>
              <a:spcBef>
                <a:spcPts val="1000"/>
              </a:spcBef>
              <a:spcAft>
                <a:spcPts val="0"/>
              </a:spcAft>
              <a:buClr>
                <a:schemeClr val="dk1"/>
              </a:buClr>
              <a:buSzPts val="2400"/>
              <a:buChar char="•"/>
            </a:pPr>
            <a:r>
              <a:rPr lang="en-US" sz="2400"/>
              <a:t>To maximize networking and bandwidth performance of your instance type:</a:t>
            </a:r>
            <a:endParaRPr/>
          </a:p>
          <a:p>
            <a:pPr indent="-228600" lvl="1" marL="685800" rtl="0" algn="l">
              <a:lnSpc>
                <a:spcPct val="90000"/>
              </a:lnSpc>
              <a:spcBef>
                <a:spcPts val="500"/>
              </a:spcBef>
              <a:spcAft>
                <a:spcPts val="0"/>
              </a:spcAft>
              <a:buClr>
                <a:schemeClr val="dk1"/>
              </a:buClr>
              <a:buSzPts val="2000"/>
              <a:buChar char="•"/>
            </a:pPr>
            <a:r>
              <a:rPr lang="en-US" sz="2000"/>
              <a:t>If you have interdependent instances, launch them into a </a:t>
            </a:r>
            <a:r>
              <a:rPr b="1" lang="en-US" sz="2000">
                <a:solidFill>
                  <a:schemeClr val="accent5"/>
                </a:solidFill>
              </a:rPr>
              <a:t>cluster placement group</a:t>
            </a:r>
            <a:r>
              <a:rPr lang="en-US" sz="2000"/>
              <a:t>.</a:t>
            </a:r>
            <a:endParaRPr/>
          </a:p>
          <a:p>
            <a:pPr indent="-228600" lvl="1" marL="685800" rtl="0" algn="l">
              <a:lnSpc>
                <a:spcPct val="90000"/>
              </a:lnSpc>
              <a:spcBef>
                <a:spcPts val="500"/>
              </a:spcBef>
              <a:spcAft>
                <a:spcPts val="0"/>
              </a:spcAft>
              <a:buClr>
                <a:schemeClr val="dk1"/>
              </a:buClr>
              <a:buSzPts val="2000"/>
              <a:buChar char="•"/>
            </a:pPr>
            <a:r>
              <a:rPr lang="en-US" sz="2000"/>
              <a:t>Enable enhanced networking. </a:t>
            </a:r>
            <a:endParaRPr/>
          </a:p>
          <a:p>
            <a:pPr indent="-228600" lvl="0" marL="228600" rtl="0" algn="l">
              <a:lnSpc>
                <a:spcPct val="90000"/>
              </a:lnSpc>
              <a:spcBef>
                <a:spcPts val="1000"/>
              </a:spcBef>
              <a:spcAft>
                <a:spcPts val="0"/>
              </a:spcAft>
              <a:buClr>
                <a:schemeClr val="dk1"/>
              </a:buClr>
              <a:buSzPts val="2400"/>
              <a:buChar char="•"/>
            </a:pPr>
            <a:r>
              <a:rPr lang="en-US" sz="2400"/>
              <a:t>Enhanced networking types are supported on most instance types.</a:t>
            </a:r>
            <a:endParaRPr/>
          </a:p>
          <a:p>
            <a:pPr indent="-228600" lvl="1" marL="685800" rtl="0" algn="l">
              <a:lnSpc>
                <a:spcPct val="90000"/>
              </a:lnSpc>
              <a:spcBef>
                <a:spcPts val="500"/>
              </a:spcBef>
              <a:spcAft>
                <a:spcPts val="0"/>
              </a:spcAft>
              <a:buClr>
                <a:schemeClr val="dk1"/>
              </a:buClr>
              <a:buSzPts val="2000"/>
              <a:buChar char="•"/>
            </a:pPr>
            <a:r>
              <a:rPr lang="en-US" sz="2000"/>
              <a:t>See the </a:t>
            </a:r>
            <a:r>
              <a:rPr lang="en-US" sz="2000" u="sng">
                <a:solidFill>
                  <a:schemeClr val="hlink"/>
                </a:solidFill>
                <a:hlinkClick r:id="rId4"/>
              </a:rPr>
              <a:t>Networking and Storage Features</a:t>
            </a:r>
            <a:r>
              <a:rPr lang="en-US" sz="2000"/>
              <a:t> documentation for details.</a:t>
            </a:r>
            <a:endParaRPr/>
          </a:p>
          <a:p>
            <a:pPr indent="-228600" lvl="0" marL="228600" rtl="0" algn="l">
              <a:lnSpc>
                <a:spcPct val="90000"/>
              </a:lnSpc>
              <a:spcBef>
                <a:spcPts val="1000"/>
              </a:spcBef>
              <a:spcAft>
                <a:spcPts val="0"/>
              </a:spcAft>
              <a:buClr>
                <a:schemeClr val="dk1"/>
              </a:buClr>
              <a:buSzPts val="2400"/>
              <a:buChar char="•"/>
            </a:pPr>
            <a:r>
              <a:rPr lang="en-US" sz="2400"/>
              <a:t>Enhanced networking types – </a:t>
            </a:r>
            <a:endParaRPr/>
          </a:p>
          <a:p>
            <a:pPr indent="-228600" lvl="1" marL="685800" rtl="0" algn="l">
              <a:lnSpc>
                <a:spcPct val="90000"/>
              </a:lnSpc>
              <a:spcBef>
                <a:spcPts val="500"/>
              </a:spcBef>
              <a:spcAft>
                <a:spcPts val="0"/>
              </a:spcAft>
              <a:buClr>
                <a:schemeClr val="accent5"/>
              </a:buClr>
              <a:buSzPts val="2000"/>
              <a:buChar char="•"/>
            </a:pPr>
            <a:r>
              <a:rPr b="1" lang="en-US" sz="2000">
                <a:solidFill>
                  <a:schemeClr val="accent5"/>
                </a:solidFill>
              </a:rPr>
              <a:t>Elastic Network Adapter (ENA): </a:t>
            </a:r>
            <a:r>
              <a:rPr lang="en-US" sz="2000"/>
              <a:t>Supports network speeds of up to 100 Gbps.</a:t>
            </a:r>
            <a:endParaRPr/>
          </a:p>
          <a:p>
            <a:pPr indent="-228600" lvl="1" marL="685800" rtl="0" algn="l">
              <a:lnSpc>
                <a:spcPct val="90000"/>
              </a:lnSpc>
              <a:spcBef>
                <a:spcPts val="500"/>
              </a:spcBef>
              <a:spcAft>
                <a:spcPts val="0"/>
              </a:spcAft>
              <a:buClr>
                <a:schemeClr val="accent5"/>
              </a:buClr>
              <a:buSzPts val="2000"/>
              <a:buChar char="•"/>
            </a:pPr>
            <a:r>
              <a:rPr b="1" lang="en-US" sz="2000">
                <a:solidFill>
                  <a:schemeClr val="accent5"/>
                </a:solidFill>
              </a:rPr>
              <a:t>Intel 82599 Virtual Function interface: </a:t>
            </a:r>
            <a:r>
              <a:rPr lang="en-US" sz="2000"/>
              <a:t>Supports network speeds of up to 10 Gbps.</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472" name="Google Shape;472;p4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3" name="Google Shape;473;p4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3. Specify network settings</a:t>
            </a:r>
            <a:endParaRPr/>
          </a:p>
        </p:txBody>
      </p:sp>
      <p:sp>
        <p:nvSpPr>
          <p:cNvPr id="479" name="Google Shape;479;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42"/>
          <p:cNvSpPr txBox="1"/>
          <p:nvPr>
            <p:ph idx="2" type="body"/>
          </p:nvPr>
        </p:nvSpPr>
        <p:spPr>
          <a:xfrm>
            <a:off x="3920769" y="1557799"/>
            <a:ext cx="7673843" cy="447025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Where should the instance be deployed? </a:t>
            </a:r>
            <a:endParaRPr/>
          </a:p>
          <a:p>
            <a:pPr indent="-228600" lvl="1" marL="685800" rtl="0" algn="l">
              <a:lnSpc>
                <a:spcPct val="90000"/>
              </a:lnSpc>
              <a:spcBef>
                <a:spcPts val="500"/>
              </a:spcBef>
              <a:spcAft>
                <a:spcPts val="0"/>
              </a:spcAft>
              <a:buClr>
                <a:schemeClr val="dk1"/>
              </a:buClr>
              <a:buSzPts val="1800"/>
              <a:buChar char="•"/>
            </a:pPr>
            <a:r>
              <a:rPr lang="en-US" sz="1800"/>
              <a:t>Identify the </a:t>
            </a:r>
            <a:r>
              <a:rPr b="1" lang="en-US" sz="1800">
                <a:solidFill>
                  <a:schemeClr val="accent5"/>
                </a:solidFill>
              </a:rPr>
              <a:t>VPC</a:t>
            </a:r>
            <a:r>
              <a:rPr lang="en-US" sz="1800"/>
              <a:t> and optionally the </a:t>
            </a:r>
            <a:r>
              <a:rPr b="1" lang="en-US" sz="1800">
                <a:solidFill>
                  <a:schemeClr val="accent5"/>
                </a:solidFill>
              </a:rPr>
              <a:t>subnet</a:t>
            </a:r>
            <a:endParaRPr b="1" sz="1600">
              <a:solidFill>
                <a:schemeClr val="accent5"/>
              </a:solidFill>
            </a:endParaRPr>
          </a:p>
          <a:p>
            <a:pPr indent="-228600" lvl="0" marL="228600" rtl="0" algn="l">
              <a:lnSpc>
                <a:spcPct val="90000"/>
              </a:lnSpc>
              <a:spcBef>
                <a:spcPts val="1000"/>
              </a:spcBef>
              <a:spcAft>
                <a:spcPts val="0"/>
              </a:spcAft>
              <a:buClr>
                <a:schemeClr val="dk1"/>
              </a:buClr>
              <a:buSzPts val="2000"/>
              <a:buChar char="•"/>
            </a:pPr>
            <a:r>
              <a:rPr lang="en-US" sz="2000"/>
              <a:t>Should a </a:t>
            </a:r>
            <a:r>
              <a:rPr b="1" lang="en-US" sz="2000">
                <a:solidFill>
                  <a:schemeClr val="accent5"/>
                </a:solidFill>
              </a:rPr>
              <a:t>public IP address</a:t>
            </a:r>
            <a:r>
              <a:rPr lang="en-US" sz="2000"/>
              <a:t> be automatically assigned?</a:t>
            </a:r>
            <a:endParaRPr/>
          </a:p>
          <a:p>
            <a:pPr indent="-228600" lvl="1" marL="685800" rtl="0" algn="l">
              <a:lnSpc>
                <a:spcPct val="90000"/>
              </a:lnSpc>
              <a:spcBef>
                <a:spcPts val="500"/>
              </a:spcBef>
              <a:spcAft>
                <a:spcPts val="0"/>
              </a:spcAft>
              <a:buClr>
                <a:schemeClr val="dk1"/>
              </a:buClr>
              <a:buSzPts val="1800"/>
              <a:buChar char="•"/>
            </a:pPr>
            <a:r>
              <a:rPr lang="en-US" sz="1800"/>
              <a:t>To make it internet-accessible</a:t>
            </a:r>
            <a:endParaRPr/>
          </a:p>
        </p:txBody>
      </p:sp>
      <p:sp>
        <p:nvSpPr>
          <p:cNvPr id="481" name="Google Shape;481;p4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architectural diagram showing that an instance was deployed in a public subnet in a VPC in AZ1 in a particular region." id="482" name="Google Shape;482;p42"/>
          <p:cNvGrpSpPr/>
          <p:nvPr/>
        </p:nvGrpSpPr>
        <p:grpSpPr>
          <a:xfrm>
            <a:off x="3958882" y="3141712"/>
            <a:ext cx="6509465" cy="3321233"/>
            <a:chOff x="3958882" y="3141712"/>
            <a:chExt cx="6509465" cy="3321233"/>
          </a:xfrm>
        </p:grpSpPr>
        <p:grpSp>
          <p:nvGrpSpPr>
            <p:cNvPr id="483" name="Google Shape;483;p42"/>
            <p:cNvGrpSpPr/>
            <p:nvPr/>
          </p:nvGrpSpPr>
          <p:grpSpPr>
            <a:xfrm>
              <a:off x="6071552" y="3141712"/>
              <a:ext cx="4396795" cy="3321233"/>
              <a:chOff x="1814433" y="1837766"/>
              <a:chExt cx="4396795" cy="3321233"/>
            </a:xfrm>
          </p:grpSpPr>
          <p:sp>
            <p:nvSpPr>
              <p:cNvPr id="484" name="Google Shape;484;p42"/>
              <p:cNvSpPr/>
              <p:nvPr/>
            </p:nvSpPr>
            <p:spPr>
              <a:xfrm>
                <a:off x="2348313" y="2783673"/>
                <a:ext cx="3617589" cy="1955593"/>
              </a:xfrm>
              <a:prstGeom prst="rect">
                <a:avLst/>
              </a:prstGeom>
              <a:noFill/>
              <a:ln cap="flat" cmpd="sng" w="12700">
                <a:solidFill>
                  <a:schemeClr val="accent5"/>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200">
                    <a:solidFill>
                      <a:schemeClr val="accent5"/>
                    </a:solidFill>
                    <a:latin typeface="Arial"/>
                    <a:ea typeface="Arial"/>
                    <a:cs typeface="Arial"/>
                    <a:sym typeface="Arial"/>
                  </a:rPr>
                  <a:t>VPC</a:t>
                </a:r>
                <a:endParaRPr/>
              </a:p>
            </p:txBody>
          </p:sp>
          <p:sp>
            <p:nvSpPr>
              <p:cNvPr id="485" name="Google Shape;485;p42"/>
              <p:cNvSpPr/>
              <p:nvPr/>
            </p:nvSpPr>
            <p:spPr>
              <a:xfrm>
                <a:off x="1814433" y="1837766"/>
                <a:ext cx="4396795" cy="3321233"/>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AWS Cloud</a:t>
                </a:r>
                <a:endParaRPr/>
              </a:p>
            </p:txBody>
          </p:sp>
          <p:sp>
            <p:nvSpPr>
              <p:cNvPr id="486" name="Google Shape;486;p42"/>
              <p:cNvSpPr/>
              <p:nvPr/>
            </p:nvSpPr>
            <p:spPr>
              <a:xfrm>
                <a:off x="2663964" y="2461490"/>
                <a:ext cx="1602882" cy="2378138"/>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200">
                    <a:solidFill>
                      <a:schemeClr val="accent3"/>
                    </a:solidFill>
                    <a:latin typeface="Arial"/>
                    <a:ea typeface="Arial"/>
                    <a:cs typeface="Arial"/>
                    <a:sym typeface="Arial"/>
                  </a:rPr>
                  <a:t>Availability Zone 1</a:t>
                </a:r>
                <a:endParaRPr/>
              </a:p>
            </p:txBody>
          </p:sp>
          <p:pic>
            <p:nvPicPr>
              <p:cNvPr id="487" name="Google Shape;487;p42"/>
              <p:cNvPicPr preferRelativeResize="0"/>
              <p:nvPr/>
            </p:nvPicPr>
            <p:blipFill rotWithShape="1">
              <a:blip r:embed="rId3">
                <a:alphaModFix/>
              </a:blip>
              <a:srcRect b="0" l="0" r="0" t="0"/>
              <a:stretch/>
            </p:blipFill>
            <p:spPr>
              <a:xfrm>
                <a:off x="1814433" y="1837766"/>
                <a:ext cx="277535" cy="277535"/>
              </a:xfrm>
              <a:prstGeom prst="rect">
                <a:avLst/>
              </a:prstGeom>
              <a:noFill/>
              <a:ln>
                <a:noFill/>
              </a:ln>
            </p:spPr>
          </p:pic>
          <p:pic>
            <p:nvPicPr>
              <p:cNvPr id="488" name="Google Shape;488;p42"/>
              <p:cNvPicPr preferRelativeResize="0"/>
              <p:nvPr/>
            </p:nvPicPr>
            <p:blipFill rotWithShape="1">
              <a:blip r:embed="rId4">
                <a:alphaModFix/>
              </a:blip>
              <a:srcRect b="0" l="0" r="0" t="0"/>
              <a:stretch/>
            </p:blipFill>
            <p:spPr>
              <a:xfrm>
                <a:off x="2348313" y="2783673"/>
                <a:ext cx="277535" cy="277535"/>
              </a:xfrm>
              <a:prstGeom prst="rect">
                <a:avLst/>
              </a:prstGeom>
              <a:noFill/>
              <a:ln>
                <a:noFill/>
              </a:ln>
            </p:spPr>
          </p:pic>
          <p:sp>
            <p:nvSpPr>
              <p:cNvPr id="489" name="Google Shape;489;p42"/>
              <p:cNvSpPr/>
              <p:nvPr/>
            </p:nvSpPr>
            <p:spPr>
              <a:xfrm>
                <a:off x="4384628" y="2461489"/>
                <a:ext cx="1485100" cy="237813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200">
                    <a:solidFill>
                      <a:schemeClr val="accent3"/>
                    </a:solidFill>
                    <a:latin typeface="Arial"/>
                    <a:ea typeface="Arial"/>
                    <a:cs typeface="Arial"/>
                    <a:sym typeface="Arial"/>
                  </a:rPr>
                  <a:t>Availability Zone 2</a:t>
                </a:r>
                <a:endParaRPr/>
              </a:p>
            </p:txBody>
          </p:sp>
          <p:pic>
            <p:nvPicPr>
              <p:cNvPr id="490" name="Google Shape;490;p42"/>
              <p:cNvPicPr preferRelativeResize="0"/>
              <p:nvPr/>
            </p:nvPicPr>
            <p:blipFill rotWithShape="1">
              <a:blip r:embed="rId5">
                <a:alphaModFix/>
              </a:blip>
              <a:srcRect b="0" l="0" r="0" t="0"/>
              <a:stretch/>
            </p:blipFill>
            <p:spPr>
              <a:xfrm>
                <a:off x="3326820" y="3371310"/>
                <a:ext cx="394953" cy="394953"/>
              </a:xfrm>
              <a:prstGeom prst="rect">
                <a:avLst/>
              </a:prstGeom>
              <a:noFill/>
              <a:ln>
                <a:noFill/>
              </a:ln>
            </p:spPr>
          </p:pic>
          <p:sp>
            <p:nvSpPr>
              <p:cNvPr id="491" name="Google Shape;491;p42"/>
              <p:cNvSpPr txBox="1"/>
              <p:nvPr/>
            </p:nvSpPr>
            <p:spPr>
              <a:xfrm>
                <a:off x="2781746" y="3790403"/>
                <a:ext cx="14851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32F3E"/>
                    </a:solidFill>
                    <a:latin typeface="Arial"/>
                    <a:ea typeface="Arial"/>
                    <a:cs typeface="Arial"/>
                    <a:sym typeface="Arial"/>
                  </a:rPr>
                  <a:t>Instance</a:t>
                </a:r>
                <a:endParaRPr/>
              </a:p>
            </p:txBody>
          </p:sp>
          <p:sp>
            <p:nvSpPr>
              <p:cNvPr id="492" name="Google Shape;492;p42"/>
              <p:cNvSpPr/>
              <p:nvPr/>
            </p:nvSpPr>
            <p:spPr>
              <a:xfrm>
                <a:off x="2748294" y="3109633"/>
                <a:ext cx="1406263" cy="9423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5"/>
                    </a:solidFill>
                    <a:latin typeface="Arial"/>
                    <a:ea typeface="Arial"/>
                    <a:cs typeface="Arial"/>
                    <a:sym typeface="Arial"/>
                  </a:rPr>
                  <a:t>Public subnet</a:t>
                </a:r>
                <a:endParaRPr/>
              </a:p>
            </p:txBody>
          </p:sp>
          <p:sp>
            <p:nvSpPr>
              <p:cNvPr id="493" name="Google Shape;493;p42"/>
              <p:cNvSpPr/>
              <p:nvPr/>
            </p:nvSpPr>
            <p:spPr>
              <a:xfrm>
                <a:off x="2768305" y="4088447"/>
                <a:ext cx="1406263" cy="561106"/>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Private subnet</a:t>
                </a:r>
                <a:endParaRPr/>
              </a:p>
            </p:txBody>
          </p:sp>
          <p:pic>
            <p:nvPicPr>
              <p:cNvPr id="494" name="Google Shape;494;p42"/>
              <p:cNvPicPr preferRelativeResize="0"/>
              <p:nvPr/>
            </p:nvPicPr>
            <p:blipFill rotWithShape="1">
              <a:blip r:embed="rId6">
                <a:alphaModFix/>
              </a:blip>
              <a:srcRect b="0" l="0" r="0" t="0"/>
              <a:stretch/>
            </p:blipFill>
            <p:spPr>
              <a:xfrm>
                <a:off x="2768305" y="3107275"/>
                <a:ext cx="274320" cy="274320"/>
              </a:xfrm>
              <a:prstGeom prst="rect">
                <a:avLst/>
              </a:prstGeom>
              <a:noFill/>
              <a:ln>
                <a:noFill/>
              </a:ln>
            </p:spPr>
          </p:pic>
          <p:pic>
            <p:nvPicPr>
              <p:cNvPr id="495" name="Google Shape;495;p42"/>
              <p:cNvPicPr preferRelativeResize="0"/>
              <p:nvPr/>
            </p:nvPicPr>
            <p:blipFill rotWithShape="1">
              <a:blip r:embed="rId7">
                <a:alphaModFix/>
              </a:blip>
              <a:srcRect b="0" l="0" r="0" t="0"/>
              <a:stretch/>
            </p:blipFill>
            <p:spPr>
              <a:xfrm>
                <a:off x="2768305" y="4114005"/>
                <a:ext cx="274320" cy="274320"/>
              </a:xfrm>
              <a:prstGeom prst="rect">
                <a:avLst/>
              </a:prstGeom>
              <a:noFill/>
              <a:ln>
                <a:noFill/>
              </a:ln>
            </p:spPr>
          </p:pic>
          <p:sp>
            <p:nvSpPr>
              <p:cNvPr id="496" name="Google Shape;496;p42"/>
              <p:cNvSpPr/>
              <p:nvPr/>
            </p:nvSpPr>
            <p:spPr>
              <a:xfrm>
                <a:off x="2091969" y="2152185"/>
                <a:ext cx="4004031" cy="2843561"/>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200">
                    <a:solidFill>
                      <a:schemeClr val="accent3"/>
                    </a:solidFill>
                    <a:latin typeface="Arial"/>
                    <a:ea typeface="Arial"/>
                    <a:cs typeface="Arial"/>
                    <a:sym typeface="Arial"/>
                  </a:rPr>
                  <a:t>Region</a:t>
                </a:r>
                <a:endParaRPr/>
              </a:p>
            </p:txBody>
          </p:sp>
          <p:pic>
            <p:nvPicPr>
              <p:cNvPr id="497" name="Google Shape;497;p42"/>
              <p:cNvPicPr preferRelativeResize="0"/>
              <p:nvPr/>
            </p:nvPicPr>
            <p:blipFill rotWithShape="1">
              <a:blip r:embed="rId8">
                <a:alphaModFix/>
              </a:blip>
              <a:srcRect b="0" l="0" r="0" t="0"/>
              <a:stretch/>
            </p:blipFill>
            <p:spPr>
              <a:xfrm>
                <a:off x="2091968" y="2152185"/>
                <a:ext cx="274320" cy="274320"/>
              </a:xfrm>
              <a:prstGeom prst="rect">
                <a:avLst/>
              </a:prstGeom>
              <a:noFill/>
              <a:ln>
                <a:noFill/>
              </a:ln>
            </p:spPr>
          </p:pic>
        </p:grpSp>
        <p:cxnSp>
          <p:nvCxnSpPr>
            <p:cNvPr id="498" name="Google Shape;498;p42"/>
            <p:cNvCxnSpPr/>
            <p:nvPr/>
          </p:nvCxnSpPr>
          <p:spPr>
            <a:xfrm>
              <a:off x="5694561" y="4898748"/>
              <a:ext cx="1844774" cy="1"/>
            </a:xfrm>
            <a:prstGeom prst="straightConnector1">
              <a:avLst/>
            </a:prstGeom>
            <a:noFill/>
            <a:ln cap="flat" cmpd="sng" w="38100">
              <a:solidFill>
                <a:schemeClr val="accent1"/>
              </a:solidFill>
              <a:prstDash val="solid"/>
              <a:miter lim="800000"/>
              <a:headEnd len="sm" w="sm" type="none"/>
              <a:tailEnd len="med" w="med" type="triangle"/>
            </a:ln>
          </p:spPr>
        </p:cxnSp>
        <p:sp>
          <p:nvSpPr>
            <p:cNvPr id="499" name="Google Shape;499;p42"/>
            <p:cNvSpPr txBox="1"/>
            <p:nvPr/>
          </p:nvSpPr>
          <p:spPr>
            <a:xfrm>
              <a:off x="3958882" y="4483250"/>
              <a:ext cx="1665721"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600">
                  <a:solidFill>
                    <a:schemeClr val="accent6"/>
                  </a:solidFill>
                  <a:latin typeface="Arial"/>
                  <a:ea typeface="Arial"/>
                  <a:cs typeface="Arial"/>
                  <a:sym typeface="Arial"/>
                </a:rPr>
                <a:t>Example</a:t>
              </a:r>
              <a:r>
                <a:rPr i="1" lang="en-US" sz="1600">
                  <a:solidFill>
                    <a:schemeClr val="dk1"/>
                  </a:solidFill>
                  <a:latin typeface="Arial"/>
                  <a:ea typeface="Arial"/>
                  <a:cs typeface="Arial"/>
                  <a:sym typeface="Arial"/>
                </a:rPr>
                <a:t>: specify to deploy the instance here</a:t>
              </a:r>
              <a:endParaRPr/>
            </a:p>
          </p:txBody>
        </p:sp>
      </p:grpSp>
      <p:sp>
        <p:nvSpPr>
          <p:cNvPr id="500" name="Google Shape;500;p42"/>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4. Attach IAM role (optional)</a:t>
            </a:r>
            <a:endParaRPr/>
          </a:p>
        </p:txBody>
      </p:sp>
      <p:sp>
        <p:nvSpPr>
          <p:cNvPr id="506" name="Google Shape;506;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7" name="Google Shape;507;p43"/>
          <p:cNvSpPr txBox="1"/>
          <p:nvPr>
            <p:ph idx="2" type="body"/>
          </p:nvPr>
        </p:nvSpPr>
        <p:spPr>
          <a:xfrm>
            <a:off x="3993706" y="1533082"/>
            <a:ext cx="7588694" cy="289469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Will software on the EC2 instance need to interact with other AWS services?</a:t>
            </a:r>
            <a:endParaRPr/>
          </a:p>
          <a:p>
            <a:pPr indent="-228600" lvl="1" marL="685800" rtl="0" algn="l">
              <a:lnSpc>
                <a:spcPct val="90000"/>
              </a:lnSpc>
              <a:spcBef>
                <a:spcPts val="500"/>
              </a:spcBef>
              <a:spcAft>
                <a:spcPts val="0"/>
              </a:spcAft>
              <a:buClr>
                <a:schemeClr val="dk1"/>
              </a:buClr>
              <a:buSzPts val="2000"/>
              <a:buChar char="•"/>
            </a:pPr>
            <a:r>
              <a:rPr lang="en-US" sz="2000"/>
              <a:t>If yes, attach an appropriate </a:t>
            </a:r>
            <a:r>
              <a:rPr b="1" lang="en-US" sz="2000">
                <a:solidFill>
                  <a:schemeClr val="accent5"/>
                </a:solidFill>
              </a:rPr>
              <a:t>IAM Role</a:t>
            </a:r>
            <a:r>
              <a:rPr lang="en-US" sz="2000"/>
              <a:t>.</a:t>
            </a:r>
            <a:endParaRPr sz="1600"/>
          </a:p>
          <a:p>
            <a:pPr indent="-228600" lvl="0" marL="228600" rtl="0" algn="l">
              <a:lnSpc>
                <a:spcPct val="90000"/>
              </a:lnSpc>
              <a:spcBef>
                <a:spcPts val="1000"/>
              </a:spcBef>
              <a:spcAft>
                <a:spcPts val="0"/>
              </a:spcAft>
              <a:buClr>
                <a:schemeClr val="dk1"/>
              </a:buClr>
              <a:buSzPts val="2000"/>
              <a:buChar char="•"/>
            </a:pPr>
            <a:r>
              <a:rPr lang="en-US" sz="2000"/>
              <a:t>An AWS Identity and Access Management (IAM) role that is attached to an EC2 instance is kept in an </a:t>
            </a:r>
            <a:r>
              <a:rPr b="1" lang="en-US" sz="2000">
                <a:solidFill>
                  <a:schemeClr val="accent5"/>
                </a:solidFill>
              </a:rPr>
              <a:t>instance profile</a:t>
            </a:r>
            <a:r>
              <a:rPr lang="en-US" sz="2000"/>
              <a:t>.</a:t>
            </a:r>
            <a:endParaRPr/>
          </a:p>
          <a:p>
            <a:pPr indent="-228600" lvl="0" marL="228600" rtl="0" algn="l">
              <a:lnSpc>
                <a:spcPct val="90000"/>
              </a:lnSpc>
              <a:spcBef>
                <a:spcPts val="1000"/>
              </a:spcBef>
              <a:spcAft>
                <a:spcPts val="0"/>
              </a:spcAft>
              <a:buClr>
                <a:schemeClr val="dk1"/>
              </a:buClr>
              <a:buSzPts val="2000"/>
              <a:buChar char="•"/>
            </a:pPr>
            <a:r>
              <a:rPr lang="en-US" sz="2000"/>
              <a:t>You are </a:t>
            </a:r>
            <a:r>
              <a:rPr i="1" lang="en-US" sz="2000"/>
              <a:t>not</a:t>
            </a:r>
            <a:r>
              <a:rPr lang="en-US" sz="2000"/>
              <a:t> restricted to attaching a role only at instance launch.</a:t>
            </a:r>
            <a:endParaRPr/>
          </a:p>
          <a:p>
            <a:pPr indent="-228600" lvl="1" marL="685800" rtl="0" algn="l">
              <a:lnSpc>
                <a:spcPct val="90000"/>
              </a:lnSpc>
              <a:spcBef>
                <a:spcPts val="500"/>
              </a:spcBef>
              <a:spcAft>
                <a:spcPts val="0"/>
              </a:spcAft>
              <a:buClr>
                <a:schemeClr val="dk1"/>
              </a:buClr>
              <a:buSzPts val="2000"/>
              <a:buChar char="•"/>
            </a:pPr>
            <a:r>
              <a:rPr lang="en-US" sz="2000"/>
              <a:t>You can also attach a role to an instance that already exists.</a:t>
            </a:r>
            <a:endParaRPr/>
          </a:p>
        </p:txBody>
      </p:sp>
      <p:sp>
        <p:nvSpPr>
          <p:cNvPr id="508" name="Google Shape;508;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 showing that a role granting S3 bucket access is attached to an instance and that as a result,an application on that instance can access an S3 bucket with objects in it." id="509" name="Google Shape;509;p43"/>
          <p:cNvGrpSpPr/>
          <p:nvPr/>
        </p:nvGrpSpPr>
        <p:grpSpPr>
          <a:xfrm>
            <a:off x="4217178" y="4546773"/>
            <a:ext cx="5983824" cy="1758140"/>
            <a:chOff x="4324283" y="1904556"/>
            <a:chExt cx="5983824" cy="1758140"/>
          </a:xfrm>
        </p:grpSpPr>
        <p:pic>
          <p:nvPicPr>
            <p:cNvPr id="510" name="Google Shape;510;p43"/>
            <p:cNvPicPr preferRelativeResize="0"/>
            <p:nvPr/>
          </p:nvPicPr>
          <p:blipFill rotWithShape="1">
            <a:blip r:embed="rId3">
              <a:alphaModFix/>
            </a:blip>
            <a:srcRect b="0" l="0" r="0" t="0"/>
            <a:stretch/>
          </p:blipFill>
          <p:spPr>
            <a:xfrm>
              <a:off x="5360397" y="2228705"/>
              <a:ext cx="469900" cy="469900"/>
            </a:xfrm>
            <a:prstGeom prst="rect">
              <a:avLst/>
            </a:prstGeom>
            <a:noFill/>
            <a:ln>
              <a:noFill/>
            </a:ln>
          </p:spPr>
        </p:pic>
        <p:pic>
          <p:nvPicPr>
            <p:cNvPr id="511" name="Google Shape;511;p43"/>
            <p:cNvPicPr preferRelativeResize="0"/>
            <p:nvPr/>
          </p:nvPicPr>
          <p:blipFill rotWithShape="1">
            <a:blip r:embed="rId4">
              <a:alphaModFix/>
            </a:blip>
            <a:srcRect b="0" l="0" r="0" t="0"/>
            <a:stretch/>
          </p:blipFill>
          <p:spPr>
            <a:xfrm>
              <a:off x="7377101" y="2164472"/>
              <a:ext cx="606130" cy="606130"/>
            </a:xfrm>
            <a:prstGeom prst="rect">
              <a:avLst/>
            </a:prstGeom>
            <a:noFill/>
            <a:ln>
              <a:noFill/>
            </a:ln>
          </p:spPr>
        </p:pic>
        <p:sp>
          <p:nvSpPr>
            <p:cNvPr id="512" name="Google Shape;512;p43"/>
            <p:cNvSpPr txBox="1"/>
            <p:nvPr/>
          </p:nvSpPr>
          <p:spPr>
            <a:xfrm>
              <a:off x="6902315" y="2800777"/>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sp>
          <p:nvSpPr>
            <p:cNvPr id="513" name="Google Shape;513;p43"/>
            <p:cNvSpPr txBox="1"/>
            <p:nvPr/>
          </p:nvSpPr>
          <p:spPr>
            <a:xfrm>
              <a:off x="4324283" y="2585478"/>
              <a:ext cx="25073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Role that grants Amazon Simple Storage Service (Amazon S3) bucket access permissions</a:t>
              </a:r>
              <a:endParaRPr/>
            </a:p>
          </p:txBody>
        </p:sp>
        <p:sp>
          <p:nvSpPr>
            <p:cNvPr id="514" name="Google Shape;514;p43"/>
            <p:cNvSpPr txBox="1"/>
            <p:nvPr/>
          </p:nvSpPr>
          <p:spPr>
            <a:xfrm>
              <a:off x="5920292" y="2145400"/>
              <a:ext cx="135764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attached to</a:t>
              </a:r>
              <a:endParaRPr/>
            </a:p>
          </p:txBody>
        </p:sp>
        <p:pic>
          <p:nvPicPr>
            <p:cNvPr id="515" name="Google Shape;515;p43"/>
            <p:cNvPicPr preferRelativeResize="0"/>
            <p:nvPr/>
          </p:nvPicPr>
          <p:blipFill rotWithShape="1">
            <a:blip r:embed="rId5">
              <a:alphaModFix/>
            </a:blip>
            <a:srcRect b="0" l="0" r="0" t="0"/>
            <a:stretch/>
          </p:blipFill>
          <p:spPr>
            <a:xfrm>
              <a:off x="9409581" y="2183069"/>
              <a:ext cx="469900" cy="469900"/>
            </a:xfrm>
            <a:prstGeom prst="rect">
              <a:avLst/>
            </a:prstGeom>
            <a:noFill/>
            <a:ln>
              <a:noFill/>
            </a:ln>
          </p:spPr>
        </p:pic>
        <p:sp>
          <p:nvSpPr>
            <p:cNvPr id="516" name="Google Shape;516;p43"/>
            <p:cNvSpPr txBox="1"/>
            <p:nvPr/>
          </p:nvSpPr>
          <p:spPr>
            <a:xfrm>
              <a:off x="8976241" y="2692886"/>
              <a:ext cx="133186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S3 bucket with objects</a:t>
              </a:r>
              <a:endParaRPr/>
            </a:p>
          </p:txBody>
        </p:sp>
        <p:sp>
          <p:nvSpPr>
            <p:cNvPr id="517" name="Google Shape;517;p43"/>
            <p:cNvSpPr txBox="1"/>
            <p:nvPr/>
          </p:nvSpPr>
          <p:spPr>
            <a:xfrm>
              <a:off x="7838556" y="1904556"/>
              <a:ext cx="157102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Application on instance can access</a:t>
              </a:r>
              <a:endParaRPr/>
            </a:p>
          </p:txBody>
        </p:sp>
        <p:cxnSp>
          <p:nvCxnSpPr>
            <p:cNvPr id="518" name="Google Shape;518;p43"/>
            <p:cNvCxnSpPr/>
            <p:nvPr/>
          </p:nvCxnSpPr>
          <p:spPr>
            <a:xfrm>
              <a:off x="8065666" y="2457344"/>
              <a:ext cx="1343915" cy="429"/>
            </a:xfrm>
            <a:prstGeom prst="straightConnector1">
              <a:avLst/>
            </a:prstGeom>
            <a:noFill/>
            <a:ln cap="flat" cmpd="sng" w="19050">
              <a:solidFill>
                <a:schemeClr val="dk1"/>
              </a:solidFill>
              <a:prstDash val="solid"/>
              <a:miter lim="800000"/>
              <a:headEnd len="sm" w="sm" type="none"/>
              <a:tailEnd len="med" w="med" type="triangle"/>
            </a:ln>
          </p:spPr>
        </p:cxnSp>
        <p:cxnSp>
          <p:nvCxnSpPr>
            <p:cNvPr id="519" name="Google Shape;519;p43"/>
            <p:cNvCxnSpPr/>
            <p:nvPr/>
          </p:nvCxnSpPr>
          <p:spPr>
            <a:xfrm>
              <a:off x="6019391" y="2463655"/>
              <a:ext cx="1343915" cy="429"/>
            </a:xfrm>
            <a:prstGeom prst="straightConnector1">
              <a:avLst/>
            </a:prstGeom>
            <a:noFill/>
            <a:ln cap="flat" cmpd="sng" w="19050">
              <a:solidFill>
                <a:schemeClr val="dk1"/>
              </a:solidFill>
              <a:prstDash val="solid"/>
              <a:miter lim="800000"/>
              <a:headEnd len="sm" w="sm" type="none"/>
              <a:tailEnd len="med" w="med" type="triangle"/>
            </a:ln>
          </p:spPr>
        </p:cxnSp>
      </p:grpSp>
      <p:sp>
        <p:nvSpPr>
          <p:cNvPr id="520" name="Google Shape;520;p43"/>
          <p:cNvSpPr txBox="1"/>
          <p:nvPr/>
        </p:nvSpPr>
        <p:spPr>
          <a:xfrm>
            <a:off x="3985971" y="4533048"/>
            <a:ext cx="1096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Arial"/>
                <a:ea typeface="Arial"/>
                <a:cs typeface="Arial"/>
                <a:sym typeface="Arial"/>
              </a:rPr>
              <a:t>Example:</a:t>
            </a:r>
            <a:endParaRPr/>
          </a:p>
        </p:txBody>
      </p:sp>
      <p:sp>
        <p:nvSpPr>
          <p:cNvPr id="521" name="Google Shape;521;p43"/>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overview</a:t>
            </a:r>
            <a:endParaRPr/>
          </a:p>
        </p:txBody>
      </p:sp>
      <p:sp>
        <p:nvSpPr>
          <p:cNvPr id="215" name="Google Shape;215;p26"/>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latin typeface="Arial"/>
                <a:ea typeface="Arial"/>
                <a:cs typeface="Arial"/>
                <a:sym typeface="Arial"/>
              </a:rPr>
              <a:t>Topics</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Compute services overview</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Amazon EC2</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Amazon EC2 cost optimization</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Container services</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Introduction to AWS Lambda</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Introduction to AWS Elastic Beanstalk</a:t>
            </a:r>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
        <p:nvSpPr>
          <p:cNvPr id="216" name="Google Shape;216;p26"/>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latin typeface="Arial"/>
                <a:ea typeface="Arial"/>
                <a:cs typeface="Arial"/>
                <a:sym typeface="Arial"/>
              </a:rPr>
              <a:t>Activities</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Amazon EC2 versus Managed Service</a:t>
            </a:r>
            <a:endParaRPr/>
          </a:p>
          <a:p>
            <a:pPr indent="-228600" lvl="0" marL="228600" rtl="0" algn="l">
              <a:lnSpc>
                <a:spcPct val="90000"/>
              </a:lnSpc>
              <a:spcBef>
                <a:spcPts val="1000"/>
              </a:spcBef>
              <a:spcAft>
                <a:spcPts val="0"/>
              </a:spcAft>
              <a:buClr>
                <a:schemeClr val="dk1"/>
              </a:buClr>
              <a:buSzPts val="2000"/>
              <a:buChar char="•"/>
            </a:pPr>
            <a:r>
              <a:rPr lang="en-US" sz="2000"/>
              <a:t>Hands-on with AWS Lambda</a:t>
            </a:r>
            <a:endParaRPr/>
          </a:p>
          <a:p>
            <a:pPr indent="-228600" lvl="0" marL="228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Hands-on with AWS Elastic Beanstalk</a:t>
            </a:r>
            <a:endParaRPr/>
          </a:p>
          <a:p>
            <a:pPr indent="-158750" lvl="0" marL="228600" rtl="0" algn="l">
              <a:lnSpc>
                <a:spcPct val="90000"/>
              </a:lnSpc>
              <a:spcBef>
                <a:spcPts val="1000"/>
              </a:spcBef>
              <a:spcAft>
                <a:spcPts val="0"/>
              </a:spcAft>
              <a:buClr>
                <a:schemeClr val="dk1"/>
              </a:buClr>
              <a:buSzPts val="1100"/>
              <a:buNone/>
            </a:pPr>
            <a:r>
              <a:t/>
            </a:r>
            <a:endParaRPr sz="11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b="1" lang="en-US"/>
              <a:t>Demo</a:t>
            </a:r>
            <a:endParaRPr b="1" sz="3600"/>
          </a:p>
          <a:p>
            <a:pPr indent="-228600" lvl="0" marL="228600" rtl="0" algn="l">
              <a:lnSpc>
                <a:spcPct val="90000"/>
              </a:lnSpc>
              <a:spcBef>
                <a:spcPts val="1000"/>
              </a:spcBef>
              <a:spcAft>
                <a:spcPts val="0"/>
              </a:spcAft>
              <a:buClr>
                <a:schemeClr val="dk1"/>
              </a:buClr>
              <a:buSzPts val="2000"/>
              <a:buChar char="•"/>
            </a:pPr>
            <a:r>
              <a:rPr lang="en-US" sz="2000"/>
              <a:t>Recorded demonstration of Amazon EC2</a:t>
            </a:r>
            <a:endParaRPr/>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800"/>
              <a:buNone/>
            </a:pPr>
            <a:r>
              <a:rPr b="1" lang="en-US">
                <a:latin typeface="Arial"/>
                <a:ea typeface="Arial"/>
                <a:cs typeface="Arial"/>
                <a:sym typeface="Arial"/>
              </a:rPr>
              <a:t>Lab</a:t>
            </a:r>
            <a:endParaRPr/>
          </a:p>
          <a:p>
            <a:pPr indent="-228600" lvl="0" marL="228600" rtl="0" algn="l">
              <a:lnSpc>
                <a:spcPct val="90000"/>
              </a:lnSpc>
              <a:spcBef>
                <a:spcPts val="1000"/>
              </a:spcBef>
              <a:spcAft>
                <a:spcPts val="0"/>
              </a:spcAft>
              <a:buClr>
                <a:schemeClr val="dk1"/>
              </a:buClr>
              <a:buSzPts val="2000"/>
              <a:buChar char="•"/>
            </a:pPr>
            <a:r>
              <a:rPr lang="en-US" sz="2000"/>
              <a:t>Introduction to Amazon EC2</a:t>
            </a:r>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grpSp>
        <p:nvGrpSpPr>
          <p:cNvPr descr="knowledge check" id="217" name="Google Shape;217;p26"/>
          <p:cNvGrpSpPr/>
          <p:nvPr/>
        </p:nvGrpSpPr>
        <p:grpSpPr>
          <a:xfrm>
            <a:off x="6268346" y="5787481"/>
            <a:ext cx="2832953" cy="532323"/>
            <a:chOff x="4188879" y="4810544"/>
            <a:chExt cx="2832953" cy="532323"/>
          </a:xfrm>
        </p:grpSpPr>
        <p:sp>
          <p:nvSpPr>
            <p:cNvPr id="218" name="Google Shape;218;p26"/>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Knowledge check</a:t>
              </a:r>
              <a:endParaRPr/>
            </a:p>
          </p:txBody>
        </p:sp>
        <p:pic>
          <p:nvPicPr>
            <p:cNvPr id="219" name="Google Shape;219;p26"/>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20" name="Google Shape;220;p2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21" name="Google Shape;221;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5. User data script (optional)</a:t>
            </a:r>
            <a:endParaRPr/>
          </a:p>
        </p:txBody>
      </p:sp>
      <p:sp>
        <p:nvSpPr>
          <p:cNvPr id="527" name="Google Shape;527;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44"/>
          <p:cNvSpPr txBox="1"/>
          <p:nvPr>
            <p:ph idx="2" type="body"/>
          </p:nvPr>
        </p:nvSpPr>
        <p:spPr>
          <a:xfrm>
            <a:off x="3931920" y="3849095"/>
            <a:ext cx="7510134" cy="230966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Optionally specify a user data script at instance launch </a:t>
            </a:r>
            <a:endParaRPr/>
          </a:p>
          <a:p>
            <a:pPr indent="-228600" lvl="0" marL="228600" rtl="0" algn="l">
              <a:lnSpc>
                <a:spcPct val="90000"/>
              </a:lnSpc>
              <a:spcBef>
                <a:spcPts val="1000"/>
              </a:spcBef>
              <a:spcAft>
                <a:spcPts val="0"/>
              </a:spcAft>
              <a:buClr>
                <a:schemeClr val="dk1"/>
              </a:buClr>
              <a:buSzPts val="2000"/>
              <a:buChar char="•"/>
            </a:pPr>
            <a:r>
              <a:rPr lang="en-US" sz="2000"/>
              <a:t>Use </a:t>
            </a:r>
            <a:r>
              <a:rPr b="1" lang="en-US" sz="2000">
                <a:solidFill>
                  <a:schemeClr val="accent5"/>
                </a:solidFill>
              </a:rPr>
              <a:t>user data </a:t>
            </a:r>
            <a:r>
              <a:rPr lang="en-US" sz="2000"/>
              <a:t>scripts</a:t>
            </a:r>
            <a:r>
              <a:rPr b="1" lang="en-US" sz="2000">
                <a:solidFill>
                  <a:schemeClr val="accent5"/>
                </a:solidFill>
              </a:rPr>
              <a:t> </a:t>
            </a:r>
            <a:r>
              <a:rPr lang="en-US" sz="2000"/>
              <a:t>to customize the runtime environment of your instance</a:t>
            </a:r>
            <a:endParaRPr/>
          </a:p>
          <a:p>
            <a:pPr indent="-228600" lvl="1" marL="685800" rtl="0" algn="l">
              <a:lnSpc>
                <a:spcPct val="90000"/>
              </a:lnSpc>
              <a:spcBef>
                <a:spcPts val="500"/>
              </a:spcBef>
              <a:spcAft>
                <a:spcPts val="0"/>
              </a:spcAft>
              <a:buClr>
                <a:schemeClr val="accent6"/>
              </a:buClr>
              <a:buSzPts val="1800"/>
              <a:buChar char="•"/>
            </a:pPr>
            <a:r>
              <a:rPr lang="en-US" sz="1800">
                <a:solidFill>
                  <a:schemeClr val="accent6"/>
                </a:solidFill>
              </a:rPr>
              <a:t>Script runs the first time the instance starts</a:t>
            </a:r>
            <a:endParaRPr sz="1600"/>
          </a:p>
          <a:p>
            <a:pPr indent="-228600" lvl="0" marL="228600" rtl="0" algn="l">
              <a:lnSpc>
                <a:spcPct val="90000"/>
              </a:lnSpc>
              <a:spcBef>
                <a:spcPts val="1000"/>
              </a:spcBef>
              <a:spcAft>
                <a:spcPts val="0"/>
              </a:spcAft>
              <a:buClr>
                <a:schemeClr val="dk1"/>
              </a:buClr>
              <a:buSzPts val="2000"/>
              <a:buChar char="•"/>
            </a:pPr>
            <a:r>
              <a:rPr lang="en-US" sz="2000"/>
              <a:t>Can be used strategically</a:t>
            </a:r>
            <a:endParaRPr/>
          </a:p>
          <a:p>
            <a:pPr indent="-228600" lvl="1" marL="685800" rtl="0" algn="l">
              <a:lnSpc>
                <a:spcPct val="90000"/>
              </a:lnSpc>
              <a:spcBef>
                <a:spcPts val="500"/>
              </a:spcBef>
              <a:spcAft>
                <a:spcPts val="0"/>
              </a:spcAft>
              <a:buClr>
                <a:schemeClr val="dk1"/>
              </a:buClr>
              <a:buSzPts val="1800"/>
              <a:buChar char="•"/>
            </a:pPr>
            <a:r>
              <a:rPr lang="en-US" sz="1800"/>
              <a:t>For example, reduce the number of custom AMIs that you build and maintain</a:t>
            </a:r>
            <a:endParaRPr/>
          </a:p>
          <a:p>
            <a:pPr indent="0" lvl="1" marL="457200" rtl="0" algn="l">
              <a:lnSpc>
                <a:spcPct val="90000"/>
              </a:lnSpc>
              <a:spcBef>
                <a:spcPts val="500"/>
              </a:spcBef>
              <a:spcAft>
                <a:spcPts val="0"/>
              </a:spcAft>
              <a:buClr>
                <a:schemeClr val="dk1"/>
              </a:buClr>
              <a:buSzPts val="1800"/>
              <a:buNone/>
            </a:pPr>
            <a:r>
              <a:t/>
            </a:r>
            <a:endParaRPr sz="1800"/>
          </a:p>
        </p:txBody>
      </p:sp>
      <p:sp>
        <p:nvSpPr>
          <p:cNvPr id="529" name="Google Shape;529;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aigram showing an AMI on the left, with an arrow point to a running instance. The arrow shows a user data script on top of it with three lines of code (code discussed in the notes below this slide)." id="530" name="Google Shape;530;p44"/>
          <p:cNvGrpSpPr/>
          <p:nvPr/>
        </p:nvGrpSpPr>
        <p:grpSpPr>
          <a:xfrm>
            <a:off x="4547317" y="1443189"/>
            <a:ext cx="6099091" cy="2106175"/>
            <a:chOff x="4547317" y="1443189"/>
            <a:chExt cx="6099091" cy="2106175"/>
          </a:xfrm>
        </p:grpSpPr>
        <p:cxnSp>
          <p:nvCxnSpPr>
            <p:cNvPr id="531" name="Google Shape;531;p44"/>
            <p:cNvCxnSpPr/>
            <p:nvPr/>
          </p:nvCxnSpPr>
          <p:spPr>
            <a:xfrm flipH="1" rot="10800000">
              <a:off x="5646970" y="2393518"/>
              <a:ext cx="3660924" cy="35830"/>
            </a:xfrm>
            <a:prstGeom prst="straightConnector1">
              <a:avLst/>
            </a:prstGeom>
            <a:noFill/>
            <a:ln cap="flat" cmpd="sng" w="76200">
              <a:solidFill>
                <a:schemeClr val="dk1"/>
              </a:solidFill>
              <a:prstDash val="solid"/>
              <a:miter lim="800000"/>
              <a:headEnd len="sm" w="sm" type="none"/>
              <a:tailEnd len="med" w="med" type="triangle"/>
            </a:ln>
          </p:spPr>
        </p:cxnSp>
        <p:sp>
          <p:nvSpPr>
            <p:cNvPr id="532" name="Google Shape;532;p44"/>
            <p:cNvSpPr txBox="1"/>
            <p:nvPr/>
          </p:nvSpPr>
          <p:spPr>
            <a:xfrm>
              <a:off x="4547317" y="2892927"/>
              <a:ext cx="13915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AMI</a:t>
              </a:r>
              <a:endParaRPr/>
            </a:p>
          </p:txBody>
        </p:sp>
        <p:sp>
          <p:nvSpPr>
            <p:cNvPr id="533" name="Google Shape;533;p44"/>
            <p:cNvSpPr txBox="1"/>
            <p:nvPr/>
          </p:nvSpPr>
          <p:spPr>
            <a:xfrm>
              <a:off x="8914201" y="2841478"/>
              <a:ext cx="173220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Running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EC2 instance</a:t>
              </a:r>
              <a:endParaRPr/>
            </a:p>
          </p:txBody>
        </p:sp>
        <p:sp>
          <p:nvSpPr>
            <p:cNvPr id="534" name="Google Shape;534;p44"/>
            <p:cNvSpPr/>
            <p:nvPr/>
          </p:nvSpPr>
          <p:spPr>
            <a:xfrm>
              <a:off x="5948320" y="1855014"/>
              <a:ext cx="2920568" cy="1402165"/>
            </a:xfrm>
            <a:prstGeom prst="rect">
              <a:avLst/>
            </a:prstGeom>
            <a:solidFill>
              <a:schemeClr val="lt1"/>
            </a:solidFill>
            <a:ln cap="flat" cmpd="sng" w="381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5" name="Google Shape;535;p44"/>
            <p:cNvSpPr txBox="1"/>
            <p:nvPr/>
          </p:nvSpPr>
          <p:spPr>
            <a:xfrm>
              <a:off x="6641138" y="1443189"/>
              <a:ext cx="13915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User data</a:t>
              </a:r>
              <a:endParaRPr/>
            </a:p>
          </p:txBody>
        </p:sp>
        <p:sp>
          <p:nvSpPr>
            <p:cNvPr id="536" name="Google Shape;536;p44"/>
            <p:cNvSpPr/>
            <p:nvPr/>
          </p:nvSpPr>
          <p:spPr>
            <a:xfrm>
              <a:off x="6127833" y="1913362"/>
              <a:ext cx="2600309" cy="115993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Droid Sans Mono"/>
                  <a:ea typeface="Droid Sans Mono"/>
                  <a:cs typeface="Droid Sans Mono"/>
                  <a:sym typeface="Droid Sans Mono"/>
                </a:rPr>
                <a:t>#!/bin/bash</a:t>
              </a:r>
              <a:endParaRPr/>
            </a:p>
            <a:p>
              <a:pPr indent="0" lvl="0" marL="0" marR="0" rtl="0" algn="l">
                <a:lnSpc>
                  <a:spcPct val="150000"/>
                </a:lnSpc>
                <a:spcBef>
                  <a:spcPts val="0"/>
                </a:spcBef>
                <a:spcAft>
                  <a:spcPts val="0"/>
                </a:spcAft>
                <a:buNone/>
              </a:pPr>
              <a:r>
                <a:rPr lang="en-US" sz="1600">
                  <a:solidFill>
                    <a:schemeClr val="dk1"/>
                  </a:solidFill>
                  <a:latin typeface="Droid Sans Mono"/>
                  <a:ea typeface="Droid Sans Mono"/>
                  <a:cs typeface="Droid Sans Mono"/>
                  <a:sym typeface="Droid Sans Mono"/>
                </a:rPr>
                <a:t>yum update –y</a:t>
              </a:r>
              <a:endParaRPr/>
            </a:p>
            <a:p>
              <a:pPr indent="0" lvl="0" marL="0" marR="0" rtl="0" algn="l">
                <a:lnSpc>
                  <a:spcPct val="150000"/>
                </a:lnSpc>
                <a:spcBef>
                  <a:spcPts val="0"/>
                </a:spcBef>
                <a:spcAft>
                  <a:spcPts val="0"/>
                </a:spcAft>
                <a:buNone/>
              </a:pPr>
              <a:r>
                <a:rPr lang="en-US" sz="1600">
                  <a:solidFill>
                    <a:schemeClr val="dk1"/>
                  </a:solidFill>
                  <a:latin typeface="Droid Sans Mono"/>
                  <a:ea typeface="Droid Sans Mono"/>
                  <a:cs typeface="Droid Sans Mono"/>
                  <a:sym typeface="Droid Sans Mono"/>
                </a:rPr>
                <a:t>yum install -y wget</a:t>
              </a:r>
              <a:endParaRPr/>
            </a:p>
          </p:txBody>
        </p:sp>
        <p:pic>
          <p:nvPicPr>
            <p:cNvPr id="537" name="Google Shape;537;p44"/>
            <p:cNvPicPr preferRelativeResize="0"/>
            <p:nvPr/>
          </p:nvPicPr>
          <p:blipFill rotWithShape="1">
            <a:blip r:embed="rId3">
              <a:alphaModFix/>
            </a:blip>
            <a:srcRect b="0" l="0" r="0" t="0"/>
            <a:stretch/>
          </p:blipFill>
          <p:spPr>
            <a:xfrm>
              <a:off x="4804732" y="2008229"/>
              <a:ext cx="842238" cy="842238"/>
            </a:xfrm>
            <a:prstGeom prst="rect">
              <a:avLst/>
            </a:prstGeom>
            <a:noFill/>
            <a:ln>
              <a:noFill/>
            </a:ln>
          </p:spPr>
        </p:pic>
        <p:pic>
          <p:nvPicPr>
            <p:cNvPr id="538" name="Google Shape;538;p44"/>
            <p:cNvPicPr preferRelativeResize="0"/>
            <p:nvPr/>
          </p:nvPicPr>
          <p:blipFill rotWithShape="1">
            <a:blip r:embed="rId4">
              <a:alphaModFix/>
            </a:blip>
            <a:srcRect b="0" l="0" r="0" t="0"/>
            <a:stretch/>
          </p:blipFill>
          <p:spPr>
            <a:xfrm>
              <a:off x="9307894" y="1967853"/>
              <a:ext cx="851329" cy="851329"/>
            </a:xfrm>
            <a:prstGeom prst="rect">
              <a:avLst/>
            </a:prstGeom>
            <a:noFill/>
            <a:ln>
              <a:noFill/>
            </a:ln>
          </p:spPr>
        </p:pic>
      </p:grpSp>
      <p:sp>
        <p:nvSpPr>
          <p:cNvPr id="539" name="Google Shape;539;p44"/>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6. Specify storage</a:t>
            </a:r>
            <a:endParaRPr/>
          </a:p>
        </p:txBody>
      </p:sp>
      <p:sp>
        <p:nvSpPr>
          <p:cNvPr id="545" name="Google Shape;545;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6" name="Google Shape;546;p45"/>
          <p:cNvSpPr txBox="1"/>
          <p:nvPr>
            <p:ph idx="2" type="body"/>
          </p:nvPr>
        </p:nvSpPr>
        <p:spPr>
          <a:xfrm>
            <a:off x="3931920" y="1524228"/>
            <a:ext cx="6767748" cy="4648788"/>
          </a:xfrm>
          <a:prstGeom prst="rect">
            <a:avLst/>
          </a:prstGeom>
          <a:noFill/>
          <a:ln>
            <a:noFill/>
          </a:ln>
        </p:spPr>
        <p:txBody>
          <a:bodyPr anchorCtr="0" anchor="t" bIns="45700" lIns="91425" spcFirstLastPara="1" rIns="91425" wrap="square" tIns="45700">
            <a:noAutofit/>
          </a:bodyPr>
          <a:lstStyle/>
          <a:p>
            <a:pPr indent="-268288" lvl="0" marL="287338" rtl="0" algn="l">
              <a:lnSpc>
                <a:spcPct val="90000"/>
              </a:lnSpc>
              <a:spcBef>
                <a:spcPts val="0"/>
              </a:spcBef>
              <a:spcAft>
                <a:spcPts val="0"/>
              </a:spcAft>
              <a:buClr>
                <a:schemeClr val="dk1"/>
              </a:buClr>
              <a:buSzPts val="2400"/>
              <a:buChar char="•"/>
            </a:pPr>
            <a:r>
              <a:rPr lang="en-US" sz="2400"/>
              <a:t>Configure the </a:t>
            </a:r>
            <a:r>
              <a:rPr lang="en-US" sz="2400">
                <a:solidFill>
                  <a:schemeClr val="accent6"/>
                </a:solidFill>
              </a:rPr>
              <a:t>root volume</a:t>
            </a:r>
            <a:endParaRPr/>
          </a:p>
          <a:p>
            <a:pPr indent="-268288" lvl="1" marL="744538" rtl="0" algn="l">
              <a:lnSpc>
                <a:spcPct val="90000"/>
              </a:lnSpc>
              <a:spcBef>
                <a:spcPts val="500"/>
              </a:spcBef>
              <a:spcAft>
                <a:spcPts val="0"/>
              </a:spcAft>
              <a:buClr>
                <a:schemeClr val="dk1"/>
              </a:buClr>
              <a:buSzPts val="2000"/>
              <a:buChar char="•"/>
            </a:pPr>
            <a:r>
              <a:rPr lang="en-US" sz="2000"/>
              <a:t> Where the guest operating system is installed</a:t>
            </a:r>
            <a:endParaRPr/>
          </a:p>
          <a:p>
            <a:pPr indent="-268288" lvl="0" marL="287338" rtl="0" algn="l">
              <a:lnSpc>
                <a:spcPct val="90000"/>
              </a:lnSpc>
              <a:spcBef>
                <a:spcPts val="1000"/>
              </a:spcBef>
              <a:spcAft>
                <a:spcPts val="0"/>
              </a:spcAft>
              <a:buClr>
                <a:schemeClr val="dk1"/>
              </a:buClr>
              <a:buSzPts val="2400"/>
              <a:buChar char="•"/>
            </a:pPr>
            <a:r>
              <a:rPr lang="en-US" sz="2400"/>
              <a:t>Attach </a:t>
            </a:r>
            <a:r>
              <a:rPr lang="en-US" sz="2400">
                <a:solidFill>
                  <a:schemeClr val="accent6"/>
                </a:solidFill>
              </a:rPr>
              <a:t>additional storage volumes</a:t>
            </a:r>
            <a:r>
              <a:rPr lang="en-US" sz="2400"/>
              <a:t> (optional)</a:t>
            </a:r>
            <a:endParaRPr/>
          </a:p>
          <a:p>
            <a:pPr indent="-268288" lvl="1" marL="744538" rtl="0" algn="l">
              <a:lnSpc>
                <a:spcPct val="90000"/>
              </a:lnSpc>
              <a:spcBef>
                <a:spcPts val="500"/>
              </a:spcBef>
              <a:spcAft>
                <a:spcPts val="0"/>
              </a:spcAft>
              <a:buClr>
                <a:schemeClr val="dk1"/>
              </a:buClr>
              <a:buSzPts val="2000"/>
              <a:buChar char="•"/>
            </a:pPr>
            <a:r>
              <a:rPr lang="en-US" sz="2000"/>
              <a:t>AMI might already include more than one volume</a:t>
            </a:r>
            <a:endParaRPr/>
          </a:p>
          <a:p>
            <a:pPr indent="-268288" lvl="0" marL="287338" rtl="0" algn="l">
              <a:lnSpc>
                <a:spcPct val="90000"/>
              </a:lnSpc>
              <a:spcBef>
                <a:spcPts val="1000"/>
              </a:spcBef>
              <a:spcAft>
                <a:spcPts val="0"/>
              </a:spcAft>
              <a:buClr>
                <a:schemeClr val="dk1"/>
              </a:buClr>
              <a:buSzPts val="2400"/>
              <a:buChar char="•"/>
            </a:pPr>
            <a:r>
              <a:rPr lang="en-US" sz="2400"/>
              <a:t>For each volume, specify:</a:t>
            </a:r>
            <a:endParaRPr/>
          </a:p>
          <a:p>
            <a:pPr indent="-268288" lvl="1" marL="744538" rtl="0" algn="l">
              <a:lnSpc>
                <a:spcPct val="90000"/>
              </a:lnSpc>
              <a:spcBef>
                <a:spcPts val="500"/>
              </a:spcBef>
              <a:spcAft>
                <a:spcPts val="0"/>
              </a:spcAft>
              <a:buClr>
                <a:schemeClr val="dk1"/>
              </a:buClr>
              <a:buSzPts val="2000"/>
              <a:buChar char="•"/>
            </a:pPr>
            <a:r>
              <a:rPr lang="en-US" sz="2000"/>
              <a:t>The </a:t>
            </a:r>
            <a:r>
              <a:rPr b="1" lang="en-US" sz="2000">
                <a:solidFill>
                  <a:schemeClr val="accent5"/>
                </a:solidFill>
              </a:rPr>
              <a:t>size</a:t>
            </a:r>
            <a:r>
              <a:rPr lang="en-US" sz="2000"/>
              <a:t> of the disk (in GB)</a:t>
            </a:r>
            <a:endParaRPr/>
          </a:p>
          <a:p>
            <a:pPr indent="-268288" lvl="1" marL="744538" rtl="0" algn="l">
              <a:lnSpc>
                <a:spcPct val="90000"/>
              </a:lnSpc>
              <a:spcBef>
                <a:spcPts val="500"/>
              </a:spcBef>
              <a:spcAft>
                <a:spcPts val="0"/>
              </a:spcAft>
              <a:buClr>
                <a:schemeClr val="dk1"/>
              </a:buClr>
              <a:buSzPts val="2000"/>
              <a:buChar char="•"/>
            </a:pPr>
            <a:r>
              <a:rPr lang="en-US" sz="2000"/>
              <a:t>The </a:t>
            </a:r>
            <a:r>
              <a:rPr b="1" lang="en-US" sz="2000">
                <a:solidFill>
                  <a:schemeClr val="accent5"/>
                </a:solidFill>
              </a:rPr>
              <a:t>volume type</a:t>
            </a:r>
            <a:endParaRPr/>
          </a:p>
          <a:p>
            <a:pPr indent="-268288" lvl="2" marL="1201738" rtl="0" algn="l">
              <a:lnSpc>
                <a:spcPct val="90000"/>
              </a:lnSpc>
              <a:spcBef>
                <a:spcPts val="500"/>
              </a:spcBef>
              <a:spcAft>
                <a:spcPts val="0"/>
              </a:spcAft>
              <a:buClr>
                <a:schemeClr val="dk1"/>
              </a:buClr>
              <a:buSzPts val="1800"/>
              <a:buChar char="•"/>
            </a:pPr>
            <a:r>
              <a:rPr lang="en-US" sz="1800"/>
              <a:t>Different types of solid state drives (SSDs) and hard disk drives (HDDs) are available</a:t>
            </a:r>
            <a:endParaRPr/>
          </a:p>
          <a:p>
            <a:pPr indent="-268288" lvl="1" marL="744538" rtl="0" algn="l">
              <a:lnSpc>
                <a:spcPct val="90000"/>
              </a:lnSpc>
              <a:spcBef>
                <a:spcPts val="500"/>
              </a:spcBef>
              <a:spcAft>
                <a:spcPts val="0"/>
              </a:spcAft>
              <a:buClr>
                <a:schemeClr val="dk1"/>
              </a:buClr>
              <a:buSzPts val="2000"/>
              <a:buChar char="•"/>
            </a:pPr>
            <a:r>
              <a:rPr lang="en-US" sz="2000"/>
              <a:t>If the volume will be deleted when the instance is terminated</a:t>
            </a:r>
            <a:endParaRPr/>
          </a:p>
          <a:p>
            <a:pPr indent="-268288" lvl="1" marL="744538" rtl="0" algn="l">
              <a:lnSpc>
                <a:spcPct val="90000"/>
              </a:lnSpc>
              <a:spcBef>
                <a:spcPts val="500"/>
              </a:spcBef>
              <a:spcAft>
                <a:spcPts val="0"/>
              </a:spcAft>
              <a:buClr>
                <a:schemeClr val="dk1"/>
              </a:buClr>
              <a:buSzPts val="2000"/>
              <a:buChar char="•"/>
            </a:pPr>
            <a:r>
              <a:rPr lang="en-US" sz="2000"/>
              <a:t>If </a:t>
            </a:r>
            <a:r>
              <a:rPr b="1" lang="en-US" sz="2000">
                <a:solidFill>
                  <a:schemeClr val="accent5"/>
                </a:solidFill>
              </a:rPr>
              <a:t>encryption</a:t>
            </a:r>
            <a:r>
              <a:rPr lang="en-US" sz="2000"/>
              <a:t> should be used</a:t>
            </a:r>
            <a:endParaRPr/>
          </a:p>
        </p:txBody>
      </p:sp>
      <p:sp>
        <p:nvSpPr>
          <p:cNvPr id="547" name="Google Shape;547;p4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id="548" name="Google Shape;548;p45"/>
          <p:cNvPicPr preferRelativeResize="0"/>
          <p:nvPr/>
        </p:nvPicPr>
        <p:blipFill rotWithShape="1">
          <a:blip r:embed="rId3">
            <a:alphaModFix/>
          </a:blip>
          <a:srcRect b="0" l="0" r="0" t="0"/>
          <a:stretch/>
        </p:blipFill>
        <p:spPr>
          <a:xfrm>
            <a:off x="10699668" y="1524228"/>
            <a:ext cx="914400" cy="914400"/>
          </a:xfrm>
          <a:prstGeom prst="rect">
            <a:avLst/>
          </a:prstGeom>
          <a:noFill/>
          <a:ln>
            <a:noFill/>
          </a:ln>
        </p:spPr>
      </p:pic>
      <p:pic>
        <p:nvPicPr>
          <p:cNvPr id="549" name="Google Shape;549;p45"/>
          <p:cNvPicPr preferRelativeResize="0"/>
          <p:nvPr/>
        </p:nvPicPr>
        <p:blipFill rotWithShape="1">
          <a:blip r:embed="rId4">
            <a:alphaModFix/>
          </a:blip>
          <a:srcRect b="0" l="0" r="0" t="0"/>
          <a:stretch/>
        </p:blipFill>
        <p:spPr>
          <a:xfrm>
            <a:off x="10753348" y="2700248"/>
            <a:ext cx="807039" cy="807039"/>
          </a:xfrm>
          <a:prstGeom prst="rect">
            <a:avLst/>
          </a:prstGeom>
          <a:noFill/>
          <a:ln>
            <a:noFill/>
          </a:ln>
        </p:spPr>
      </p:pic>
      <p:sp>
        <p:nvSpPr>
          <p:cNvPr id="550" name="Google Shape;550;p45"/>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EC2 storage options</a:t>
            </a:r>
            <a:endParaRPr/>
          </a:p>
        </p:txBody>
      </p:sp>
      <p:sp>
        <p:nvSpPr>
          <p:cNvPr id="556" name="Google Shape;556;p46"/>
          <p:cNvSpPr txBox="1"/>
          <p:nvPr>
            <p:ph idx="1" type="body"/>
          </p:nvPr>
        </p:nvSpPr>
        <p:spPr>
          <a:xfrm>
            <a:off x="419100" y="1528175"/>
            <a:ext cx="8482853"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400"/>
              <a:buChar char="•"/>
            </a:pPr>
            <a:r>
              <a:rPr b="1" lang="en-US" sz="2400">
                <a:solidFill>
                  <a:schemeClr val="accent5"/>
                </a:solidFill>
              </a:rPr>
              <a:t>Amazon Elastic Block Store (Amazon EBS) – </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Durable</a:t>
            </a:r>
            <a:r>
              <a:rPr lang="en-US" sz="2000"/>
              <a:t>, block-level storage volumes.</a:t>
            </a:r>
            <a:endParaRPr/>
          </a:p>
          <a:p>
            <a:pPr indent="-228600" lvl="1" marL="685800" rtl="0" algn="l">
              <a:lnSpc>
                <a:spcPct val="90000"/>
              </a:lnSpc>
              <a:spcBef>
                <a:spcPts val="500"/>
              </a:spcBef>
              <a:spcAft>
                <a:spcPts val="0"/>
              </a:spcAft>
              <a:buClr>
                <a:schemeClr val="dk1"/>
              </a:buClr>
              <a:buSzPts val="2000"/>
              <a:buChar char="•"/>
            </a:pPr>
            <a:r>
              <a:rPr lang="en-US" sz="2000"/>
              <a:t>You can stop the instance and start it again, and the data will still be there.</a:t>
            </a:r>
            <a:endParaRPr/>
          </a:p>
          <a:p>
            <a:pPr indent="-228600" lvl="0" marL="228600" rtl="0" algn="l">
              <a:lnSpc>
                <a:spcPct val="90000"/>
              </a:lnSpc>
              <a:spcBef>
                <a:spcPts val="1000"/>
              </a:spcBef>
              <a:spcAft>
                <a:spcPts val="0"/>
              </a:spcAft>
              <a:buClr>
                <a:schemeClr val="accent5"/>
              </a:buClr>
              <a:buSzPts val="2400"/>
              <a:buChar char="•"/>
            </a:pPr>
            <a:r>
              <a:rPr b="1" lang="en-US" sz="2400">
                <a:solidFill>
                  <a:schemeClr val="accent5"/>
                </a:solidFill>
              </a:rPr>
              <a:t>Amazon EC2 Instance Store – </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Ephemeral</a:t>
            </a:r>
            <a:r>
              <a:rPr lang="en-US" sz="2000"/>
              <a:t> storage is provided on disks that are attached to the host computer where the EC2 instance is running.</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If the instance stops, data stored here is deleted.</a:t>
            </a:r>
            <a:endParaRPr/>
          </a:p>
          <a:p>
            <a:pPr indent="-228600" lvl="0" marL="228600" rtl="0" algn="l">
              <a:lnSpc>
                <a:spcPct val="90000"/>
              </a:lnSpc>
              <a:spcBef>
                <a:spcPts val="1000"/>
              </a:spcBef>
              <a:spcAft>
                <a:spcPts val="0"/>
              </a:spcAft>
              <a:buClr>
                <a:schemeClr val="dk1"/>
              </a:buClr>
              <a:buSzPts val="2400"/>
              <a:buChar char="•"/>
            </a:pPr>
            <a:r>
              <a:rPr lang="en-US" sz="2400"/>
              <a:t>Other options for storage (not for the root volume) – </a:t>
            </a:r>
            <a:endParaRPr/>
          </a:p>
          <a:p>
            <a:pPr indent="-228600" lvl="1" marL="685800" rtl="0" algn="l">
              <a:lnSpc>
                <a:spcPct val="90000"/>
              </a:lnSpc>
              <a:spcBef>
                <a:spcPts val="500"/>
              </a:spcBef>
              <a:spcAft>
                <a:spcPts val="0"/>
              </a:spcAft>
              <a:buClr>
                <a:schemeClr val="dk1"/>
              </a:buClr>
              <a:buSzPts val="2000"/>
              <a:buChar char="•"/>
            </a:pPr>
            <a:r>
              <a:rPr lang="en-US" sz="2000"/>
              <a:t>Mount an </a:t>
            </a:r>
            <a:r>
              <a:rPr b="1" lang="en-US" sz="2000">
                <a:solidFill>
                  <a:schemeClr val="accent5"/>
                </a:solidFill>
              </a:rPr>
              <a:t>Amazon Elastic File System (Amazon EFS) </a:t>
            </a:r>
            <a:r>
              <a:rPr lang="en-US" sz="2000"/>
              <a:t>file system.</a:t>
            </a:r>
            <a:endParaRPr/>
          </a:p>
          <a:p>
            <a:pPr indent="-228600" lvl="1" marL="685800" rtl="0" algn="l">
              <a:lnSpc>
                <a:spcPct val="90000"/>
              </a:lnSpc>
              <a:spcBef>
                <a:spcPts val="500"/>
              </a:spcBef>
              <a:spcAft>
                <a:spcPts val="0"/>
              </a:spcAft>
              <a:buClr>
                <a:schemeClr val="dk1"/>
              </a:buClr>
              <a:buSzPts val="2000"/>
              <a:buChar char="•"/>
            </a:pPr>
            <a:r>
              <a:rPr lang="en-US" sz="2000"/>
              <a:t>Connect to </a:t>
            </a:r>
            <a:r>
              <a:rPr b="1" lang="en-US" sz="2000">
                <a:solidFill>
                  <a:schemeClr val="accent5"/>
                </a:solidFill>
              </a:rPr>
              <a:t>Amazon Simple Storage Service (Amazon S3)</a:t>
            </a:r>
            <a:r>
              <a:rPr lang="en-US" sz="2000"/>
              <a:t>.</a:t>
            </a:r>
            <a:r>
              <a:rPr b="1" lang="en-US" sz="2000">
                <a:solidFill>
                  <a:schemeClr val="accent5"/>
                </a:solidFill>
              </a:rPr>
              <a:t> </a:t>
            </a:r>
            <a:endParaRPr/>
          </a:p>
        </p:txBody>
      </p:sp>
      <p:sp>
        <p:nvSpPr>
          <p:cNvPr id="557" name="Google Shape;557;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8" name="Google Shape;558;p4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Example storage options</a:t>
            </a:r>
            <a:endParaRPr/>
          </a:p>
        </p:txBody>
      </p:sp>
      <p:sp>
        <p:nvSpPr>
          <p:cNvPr id="564" name="Google Shape;564;p47"/>
          <p:cNvSpPr txBox="1"/>
          <p:nvPr>
            <p:ph idx="1" type="body"/>
          </p:nvPr>
        </p:nvSpPr>
        <p:spPr>
          <a:xfrm>
            <a:off x="419100" y="1528175"/>
            <a:ext cx="4123989" cy="437508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400"/>
              <a:buChar char="•"/>
            </a:pPr>
            <a:r>
              <a:rPr b="1" lang="en-US" sz="2400">
                <a:solidFill>
                  <a:schemeClr val="accent5"/>
                </a:solidFill>
              </a:rPr>
              <a:t>Instance 1</a:t>
            </a:r>
            <a:r>
              <a:rPr lang="en-US" sz="2400"/>
              <a:t> characteristics – </a:t>
            </a:r>
            <a:endParaRPr/>
          </a:p>
          <a:p>
            <a:pPr indent="-228600" lvl="1" marL="685800" rtl="0" algn="l">
              <a:lnSpc>
                <a:spcPct val="90000"/>
              </a:lnSpc>
              <a:spcBef>
                <a:spcPts val="500"/>
              </a:spcBef>
              <a:spcAft>
                <a:spcPts val="0"/>
              </a:spcAft>
              <a:buClr>
                <a:schemeClr val="dk1"/>
              </a:buClr>
              <a:buSzPts val="1800"/>
              <a:buChar char="•"/>
            </a:pPr>
            <a:r>
              <a:rPr lang="en-US" sz="1800"/>
              <a:t>It has an </a:t>
            </a:r>
            <a:r>
              <a:rPr b="1" lang="en-US" sz="1800"/>
              <a:t>Amazon EBS</a:t>
            </a:r>
            <a:r>
              <a:rPr lang="en-US" sz="1800"/>
              <a:t> </a:t>
            </a:r>
            <a:r>
              <a:rPr i="1" lang="en-US" sz="1800"/>
              <a:t>root volume</a:t>
            </a:r>
            <a:r>
              <a:rPr lang="en-US" sz="1800"/>
              <a:t> type for the operating system.</a:t>
            </a:r>
            <a:endParaRPr/>
          </a:p>
          <a:p>
            <a:pPr indent="-228600" lvl="1" marL="685800" rtl="0" algn="l">
              <a:lnSpc>
                <a:spcPct val="90000"/>
              </a:lnSpc>
              <a:spcBef>
                <a:spcPts val="500"/>
              </a:spcBef>
              <a:spcAft>
                <a:spcPts val="0"/>
              </a:spcAft>
              <a:buClr>
                <a:schemeClr val="accent6"/>
              </a:buClr>
              <a:buSzPts val="1800"/>
              <a:buChar char="•"/>
            </a:pPr>
            <a:r>
              <a:rPr lang="en-US" sz="1800">
                <a:solidFill>
                  <a:schemeClr val="accent6"/>
                </a:solidFill>
              </a:rPr>
              <a:t>What will happen if the instance is stopped and then started again?</a:t>
            </a:r>
            <a:endParaRPr/>
          </a:p>
          <a:p>
            <a:pPr indent="0" lvl="1" marL="457200" rtl="0" algn="l">
              <a:lnSpc>
                <a:spcPct val="90000"/>
              </a:lnSpc>
              <a:spcBef>
                <a:spcPts val="5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accent5"/>
              </a:buClr>
              <a:buSzPts val="2400"/>
              <a:buChar char="•"/>
            </a:pPr>
            <a:r>
              <a:rPr b="1" lang="en-US" sz="2400">
                <a:solidFill>
                  <a:schemeClr val="accent5"/>
                </a:solidFill>
              </a:rPr>
              <a:t>Instance 2</a:t>
            </a:r>
            <a:r>
              <a:rPr lang="en-US" sz="2400"/>
              <a:t> characteristics – </a:t>
            </a:r>
            <a:endParaRPr/>
          </a:p>
          <a:p>
            <a:pPr indent="-228600" lvl="1" marL="685800" rtl="0" algn="l">
              <a:lnSpc>
                <a:spcPct val="90000"/>
              </a:lnSpc>
              <a:spcBef>
                <a:spcPts val="500"/>
              </a:spcBef>
              <a:spcAft>
                <a:spcPts val="0"/>
              </a:spcAft>
              <a:buClr>
                <a:schemeClr val="dk1"/>
              </a:buClr>
              <a:buSzPts val="1800"/>
              <a:buChar char="•"/>
            </a:pPr>
            <a:r>
              <a:rPr lang="en-US" sz="1800"/>
              <a:t>It has an </a:t>
            </a:r>
            <a:r>
              <a:rPr b="1" lang="en-US" sz="1800"/>
              <a:t>Instance Store</a:t>
            </a:r>
            <a:r>
              <a:rPr lang="en-US" sz="1800"/>
              <a:t> </a:t>
            </a:r>
            <a:r>
              <a:rPr i="1" lang="en-US" sz="1800"/>
              <a:t>root volume</a:t>
            </a:r>
            <a:r>
              <a:rPr lang="en-US" sz="1800"/>
              <a:t> type for the operating system.</a:t>
            </a:r>
            <a:endParaRPr/>
          </a:p>
          <a:p>
            <a:pPr indent="-228600" lvl="1" marL="685800" rtl="0" algn="l">
              <a:lnSpc>
                <a:spcPct val="90000"/>
              </a:lnSpc>
              <a:spcBef>
                <a:spcPts val="500"/>
              </a:spcBef>
              <a:spcAft>
                <a:spcPts val="0"/>
              </a:spcAft>
              <a:buClr>
                <a:schemeClr val="accent6"/>
              </a:buClr>
              <a:buSzPts val="1800"/>
              <a:buChar char="•"/>
            </a:pPr>
            <a:r>
              <a:rPr lang="en-US" sz="1800">
                <a:solidFill>
                  <a:schemeClr val="accent6"/>
                </a:solidFill>
              </a:rPr>
              <a:t>What will happen if the instance stops (because of user error or a system malfunction)?</a:t>
            </a:r>
            <a:endParaRPr/>
          </a:p>
          <a:p>
            <a:pPr indent="-114300" lvl="1" marL="685800" rtl="0" algn="l">
              <a:lnSpc>
                <a:spcPct val="90000"/>
              </a:lnSpc>
              <a:spcBef>
                <a:spcPts val="500"/>
              </a:spcBef>
              <a:spcAft>
                <a:spcPts val="0"/>
              </a:spcAft>
              <a:buClr>
                <a:schemeClr val="dk1"/>
              </a:buClr>
              <a:buSzPts val="1800"/>
              <a:buNone/>
            </a:pPr>
            <a:r>
              <a:t/>
            </a:r>
            <a:endParaRPr sz="1800">
              <a:solidFill>
                <a:schemeClr val="accent6"/>
              </a:solidFill>
            </a:endParaRPr>
          </a:p>
          <a:p>
            <a:pPr indent="0" lvl="1" marL="457200" rtl="0" algn="l">
              <a:lnSpc>
                <a:spcPct val="90000"/>
              </a:lnSpc>
              <a:spcBef>
                <a:spcPts val="500"/>
              </a:spcBef>
              <a:spcAft>
                <a:spcPts val="0"/>
              </a:spcAft>
              <a:buClr>
                <a:schemeClr val="dk1"/>
              </a:buClr>
              <a:buSzPts val="1800"/>
              <a:buNone/>
            </a:pPr>
            <a:r>
              <a:t/>
            </a:r>
            <a:endParaRPr sz="1800">
              <a:solidFill>
                <a:schemeClr val="accent6"/>
              </a:solidFill>
            </a:endParaRPr>
          </a:p>
          <a:p>
            <a:pPr indent="0" lvl="1" marL="457200" rtl="0" algn="l">
              <a:lnSpc>
                <a:spcPct val="90000"/>
              </a:lnSpc>
              <a:spcBef>
                <a:spcPts val="500"/>
              </a:spcBef>
              <a:spcAft>
                <a:spcPts val="0"/>
              </a:spcAft>
              <a:buClr>
                <a:schemeClr val="dk1"/>
              </a:buClr>
              <a:buSzPts val="1800"/>
              <a:buNone/>
            </a:pPr>
            <a:r>
              <a:t/>
            </a:r>
            <a:endParaRPr sz="1800">
              <a:solidFill>
                <a:schemeClr val="accent6"/>
              </a:solidFill>
            </a:endParaRPr>
          </a:p>
          <a:p>
            <a:pPr indent="0" lvl="1" marL="457200" rtl="0" algn="l">
              <a:lnSpc>
                <a:spcPct val="90000"/>
              </a:lnSpc>
              <a:spcBef>
                <a:spcPts val="500"/>
              </a:spcBef>
              <a:spcAft>
                <a:spcPts val="0"/>
              </a:spcAft>
              <a:buClr>
                <a:schemeClr val="dk1"/>
              </a:buClr>
              <a:buSzPts val="1600"/>
              <a:buNone/>
            </a:pPr>
            <a:r>
              <a:t/>
            </a:r>
            <a:endParaRPr sz="1600">
              <a:solidFill>
                <a:schemeClr val="accent6"/>
              </a:solidFill>
            </a:endParaRPr>
          </a:p>
          <a:p>
            <a:pPr indent="-114300" lvl="1" marL="685800" rtl="0" algn="l">
              <a:lnSpc>
                <a:spcPct val="90000"/>
              </a:lnSpc>
              <a:spcBef>
                <a:spcPts val="500"/>
              </a:spcBef>
              <a:spcAft>
                <a:spcPts val="0"/>
              </a:spcAft>
              <a:buClr>
                <a:schemeClr val="dk1"/>
              </a:buClr>
              <a:buSzPts val="1800"/>
              <a:buNone/>
            </a:pPr>
            <a:r>
              <a:t/>
            </a:r>
            <a:endParaRPr sz="1800"/>
          </a:p>
        </p:txBody>
      </p:sp>
      <p:sp>
        <p:nvSpPr>
          <p:cNvPr id="565" name="Google Shape;565;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6" name="Google Shape;566;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ing showing two EC2 instances and the storage types attached. Details of the diagram explained in notes below the slide." id="567" name="Google Shape;567;p47"/>
          <p:cNvGrpSpPr/>
          <p:nvPr/>
        </p:nvGrpSpPr>
        <p:grpSpPr>
          <a:xfrm>
            <a:off x="4646089" y="1425628"/>
            <a:ext cx="7398740" cy="3913738"/>
            <a:chOff x="4646089" y="1030314"/>
            <a:chExt cx="7398740" cy="3913738"/>
          </a:xfrm>
        </p:grpSpPr>
        <p:pic>
          <p:nvPicPr>
            <p:cNvPr id="568" name="Google Shape;568;p47"/>
            <p:cNvPicPr preferRelativeResize="0"/>
            <p:nvPr/>
          </p:nvPicPr>
          <p:blipFill rotWithShape="1">
            <a:blip r:embed="rId3">
              <a:alphaModFix/>
            </a:blip>
            <a:srcRect b="0" l="0" r="0" t="0"/>
            <a:stretch/>
          </p:blipFill>
          <p:spPr>
            <a:xfrm>
              <a:off x="8364953" y="2076183"/>
              <a:ext cx="672352" cy="672352"/>
            </a:xfrm>
            <a:prstGeom prst="rect">
              <a:avLst/>
            </a:prstGeom>
            <a:noFill/>
            <a:ln>
              <a:noFill/>
            </a:ln>
          </p:spPr>
        </p:pic>
        <p:sp>
          <p:nvSpPr>
            <p:cNvPr id="569" name="Google Shape;569;p47"/>
            <p:cNvSpPr txBox="1"/>
            <p:nvPr/>
          </p:nvSpPr>
          <p:spPr>
            <a:xfrm>
              <a:off x="7945939" y="2739869"/>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accent5"/>
                  </a:solidFill>
                  <a:latin typeface="Arial"/>
                  <a:ea typeface="Arial"/>
                  <a:cs typeface="Arial"/>
                  <a:sym typeface="Arial"/>
                </a:rPr>
                <a:t>Instance 1</a:t>
              </a:r>
              <a:endParaRPr/>
            </a:p>
          </p:txBody>
        </p:sp>
        <p:sp>
          <p:nvSpPr>
            <p:cNvPr id="570" name="Google Shape;570;p47"/>
            <p:cNvSpPr/>
            <p:nvPr/>
          </p:nvSpPr>
          <p:spPr>
            <a:xfrm>
              <a:off x="8130432" y="1035422"/>
              <a:ext cx="3914397" cy="3908630"/>
            </a:xfrm>
            <a:prstGeom prst="rect">
              <a:avLst/>
            </a:prstGeom>
            <a:noFill/>
            <a:ln cap="flat" cmpd="sng" w="12700">
              <a:solidFill>
                <a:srgbClr val="5A6B86"/>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5A6B86"/>
                  </a:solidFill>
                  <a:latin typeface="Arial"/>
                  <a:ea typeface="Arial"/>
                  <a:cs typeface="Arial"/>
                  <a:sym typeface="Arial"/>
                </a:rPr>
                <a:t>Host computer</a:t>
              </a:r>
              <a:endParaRPr sz="1200">
                <a:solidFill>
                  <a:srgbClr val="5A6B86"/>
                </a:solidFill>
                <a:latin typeface="Arial"/>
                <a:ea typeface="Arial"/>
                <a:cs typeface="Arial"/>
                <a:sym typeface="Arial"/>
              </a:endParaRPr>
            </a:p>
          </p:txBody>
        </p:sp>
        <p:pic>
          <p:nvPicPr>
            <p:cNvPr id="571" name="Google Shape;571;p47"/>
            <p:cNvPicPr preferRelativeResize="0"/>
            <p:nvPr/>
          </p:nvPicPr>
          <p:blipFill rotWithShape="1">
            <a:blip r:embed="rId4">
              <a:alphaModFix/>
            </a:blip>
            <a:srcRect b="0" l="0" r="0" t="0"/>
            <a:stretch/>
          </p:blipFill>
          <p:spPr>
            <a:xfrm>
              <a:off x="8130432" y="1030314"/>
              <a:ext cx="330200" cy="330200"/>
            </a:xfrm>
            <a:prstGeom prst="rect">
              <a:avLst/>
            </a:prstGeom>
            <a:noFill/>
            <a:ln>
              <a:noFill/>
            </a:ln>
          </p:spPr>
        </p:pic>
        <p:pic>
          <p:nvPicPr>
            <p:cNvPr id="572" name="Google Shape;572;p47"/>
            <p:cNvPicPr preferRelativeResize="0"/>
            <p:nvPr/>
          </p:nvPicPr>
          <p:blipFill rotWithShape="1">
            <a:blip r:embed="rId5">
              <a:alphaModFix/>
            </a:blip>
            <a:srcRect b="0" l="0" r="0" t="0"/>
            <a:stretch/>
          </p:blipFill>
          <p:spPr>
            <a:xfrm>
              <a:off x="10847381" y="3607824"/>
              <a:ext cx="469900" cy="469900"/>
            </a:xfrm>
            <a:prstGeom prst="rect">
              <a:avLst/>
            </a:prstGeom>
            <a:noFill/>
            <a:ln>
              <a:noFill/>
            </a:ln>
          </p:spPr>
        </p:pic>
        <p:sp>
          <p:nvSpPr>
            <p:cNvPr id="573" name="Google Shape;573;p47"/>
            <p:cNvSpPr txBox="1"/>
            <p:nvPr/>
          </p:nvSpPr>
          <p:spPr>
            <a:xfrm>
              <a:off x="10325678" y="4090410"/>
              <a:ext cx="15133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Ephemeral volume 2</a:t>
              </a:r>
              <a:endParaRPr/>
            </a:p>
          </p:txBody>
        </p:sp>
        <p:pic>
          <p:nvPicPr>
            <p:cNvPr id="574" name="Google Shape;574;p47"/>
            <p:cNvPicPr preferRelativeResize="0"/>
            <p:nvPr/>
          </p:nvPicPr>
          <p:blipFill rotWithShape="1">
            <a:blip r:embed="rId6">
              <a:alphaModFix/>
            </a:blip>
            <a:srcRect b="0" l="0" r="0" t="0"/>
            <a:stretch/>
          </p:blipFill>
          <p:spPr>
            <a:xfrm>
              <a:off x="10836665" y="2181259"/>
              <a:ext cx="469900" cy="469900"/>
            </a:xfrm>
            <a:prstGeom prst="rect">
              <a:avLst/>
            </a:prstGeom>
            <a:noFill/>
            <a:ln>
              <a:noFill/>
            </a:ln>
          </p:spPr>
        </p:pic>
        <p:sp>
          <p:nvSpPr>
            <p:cNvPr id="575" name="Google Shape;575;p47"/>
            <p:cNvSpPr txBox="1"/>
            <p:nvPr/>
          </p:nvSpPr>
          <p:spPr>
            <a:xfrm>
              <a:off x="10292433" y="2664817"/>
              <a:ext cx="15133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Ephemeral</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volume 1</a:t>
              </a:r>
              <a:endParaRPr/>
            </a:p>
          </p:txBody>
        </p:sp>
        <p:pic>
          <p:nvPicPr>
            <p:cNvPr id="576" name="Google Shape;576;p47"/>
            <p:cNvPicPr preferRelativeResize="0"/>
            <p:nvPr/>
          </p:nvPicPr>
          <p:blipFill rotWithShape="1">
            <a:blip r:embed="rId3">
              <a:alphaModFix/>
            </a:blip>
            <a:srcRect b="0" l="0" r="0" t="0"/>
            <a:stretch/>
          </p:blipFill>
          <p:spPr>
            <a:xfrm>
              <a:off x="8364953" y="3509582"/>
              <a:ext cx="672352" cy="672352"/>
            </a:xfrm>
            <a:prstGeom prst="rect">
              <a:avLst/>
            </a:prstGeom>
            <a:noFill/>
            <a:ln>
              <a:noFill/>
            </a:ln>
          </p:spPr>
        </p:pic>
        <p:sp>
          <p:nvSpPr>
            <p:cNvPr id="577" name="Google Shape;577;p47"/>
            <p:cNvSpPr txBox="1"/>
            <p:nvPr/>
          </p:nvSpPr>
          <p:spPr>
            <a:xfrm>
              <a:off x="7957279" y="4178950"/>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accent5"/>
                  </a:solidFill>
                  <a:latin typeface="Arial"/>
                  <a:ea typeface="Arial"/>
                  <a:cs typeface="Arial"/>
                  <a:sym typeface="Arial"/>
                </a:rPr>
                <a:t>Instance 2</a:t>
              </a:r>
              <a:endParaRPr/>
            </a:p>
          </p:txBody>
        </p:sp>
        <p:sp>
          <p:nvSpPr>
            <p:cNvPr id="578" name="Google Shape;578;p47"/>
            <p:cNvSpPr txBox="1"/>
            <p:nvPr/>
          </p:nvSpPr>
          <p:spPr>
            <a:xfrm>
              <a:off x="4749012" y="1181559"/>
              <a:ext cx="198578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Elastic Block Store (Amazon EBS)</a:t>
              </a:r>
              <a:endParaRPr/>
            </a:p>
          </p:txBody>
        </p:sp>
        <p:pic>
          <p:nvPicPr>
            <p:cNvPr id="579" name="Google Shape;579;p47"/>
            <p:cNvPicPr preferRelativeResize="0"/>
            <p:nvPr/>
          </p:nvPicPr>
          <p:blipFill rotWithShape="1">
            <a:blip r:embed="rId7">
              <a:alphaModFix/>
            </a:blip>
            <a:srcRect b="0" l="0" r="0" t="0"/>
            <a:stretch/>
          </p:blipFill>
          <p:spPr>
            <a:xfrm>
              <a:off x="4646089" y="1168400"/>
              <a:ext cx="351800" cy="351800"/>
            </a:xfrm>
            <a:prstGeom prst="rect">
              <a:avLst/>
            </a:prstGeom>
            <a:noFill/>
            <a:ln>
              <a:noFill/>
            </a:ln>
          </p:spPr>
        </p:pic>
        <p:sp>
          <p:nvSpPr>
            <p:cNvPr id="580" name="Google Shape;580;p47"/>
            <p:cNvSpPr txBox="1"/>
            <p:nvPr/>
          </p:nvSpPr>
          <p:spPr>
            <a:xfrm>
              <a:off x="4874485" y="2713631"/>
              <a:ext cx="15692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20-GB volume</a:t>
              </a:r>
              <a:endParaRPr/>
            </a:p>
          </p:txBody>
        </p:sp>
        <p:pic>
          <p:nvPicPr>
            <p:cNvPr id="581" name="Google Shape;581;p47"/>
            <p:cNvPicPr preferRelativeResize="0"/>
            <p:nvPr/>
          </p:nvPicPr>
          <p:blipFill rotWithShape="1">
            <a:blip r:embed="rId8">
              <a:alphaModFix/>
            </a:blip>
            <a:srcRect b="0" l="0" r="0" t="0"/>
            <a:stretch/>
          </p:blipFill>
          <p:spPr>
            <a:xfrm>
              <a:off x="5376279" y="2113872"/>
              <a:ext cx="584775" cy="584775"/>
            </a:xfrm>
            <a:prstGeom prst="rect">
              <a:avLst/>
            </a:prstGeom>
            <a:noFill/>
            <a:ln>
              <a:noFill/>
            </a:ln>
          </p:spPr>
        </p:pic>
        <p:sp>
          <p:nvSpPr>
            <p:cNvPr id="582" name="Google Shape;582;p47"/>
            <p:cNvSpPr/>
            <p:nvPr/>
          </p:nvSpPr>
          <p:spPr>
            <a:xfrm>
              <a:off x="4646089" y="1168400"/>
              <a:ext cx="1985781" cy="2993640"/>
            </a:xfrm>
            <a:prstGeom prst="rect">
              <a:avLst/>
            </a:prstGeom>
            <a:noFill/>
            <a:ln cap="flat" cmpd="sng" w="1270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5A6B86"/>
                </a:solidFill>
                <a:latin typeface="Arial"/>
                <a:ea typeface="Arial"/>
                <a:cs typeface="Arial"/>
                <a:sym typeface="Arial"/>
              </a:endParaRPr>
            </a:p>
          </p:txBody>
        </p:sp>
        <p:cxnSp>
          <p:nvCxnSpPr>
            <p:cNvPr id="583" name="Google Shape;583;p47"/>
            <p:cNvCxnSpPr>
              <a:stCxn id="581" idx="3"/>
              <a:endCxn id="568" idx="1"/>
            </p:cNvCxnSpPr>
            <p:nvPr/>
          </p:nvCxnSpPr>
          <p:spPr>
            <a:xfrm>
              <a:off x="5961054" y="2406260"/>
              <a:ext cx="2403900" cy="6000"/>
            </a:xfrm>
            <a:prstGeom prst="straightConnector1">
              <a:avLst/>
            </a:prstGeom>
            <a:noFill/>
            <a:ln cap="flat" cmpd="sng" w="9525">
              <a:solidFill>
                <a:schemeClr val="accent1"/>
              </a:solidFill>
              <a:prstDash val="solid"/>
              <a:miter lim="800000"/>
              <a:headEnd len="sm" w="sm" type="none"/>
              <a:tailEnd len="med" w="med" type="triangle"/>
            </a:ln>
          </p:spPr>
        </p:cxnSp>
        <p:sp>
          <p:nvSpPr>
            <p:cNvPr id="584" name="Google Shape;584;p47"/>
            <p:cNvSpPr txBox="1"/>
            <p:nvPr/>
          </p:nvSpPr>
          <p:spPr>
            <a:xfrm>
              <a:off x="6552726" y="2127163"/>
              <a:ext cx="133562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Attached as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Root</a:t>
              </a:r>
              <a:r>
                <a:rPr lang="en-US" sz="1600">
                  <a:solidFill>
                    <a:schemeClr val="dk1"/>
                  </a:solidFill>
                  <a:latin typeface="Arial"/>
                  <a:ea typeface="Arial"/>
                  <a:cs typeface="Arial"/>
                  <a:sym typeface="Arial"/>
                </a:rPr>
                <a:t> volume</a:t>
              </a:r>
              <a:endParaRPr/>
            </a:p>
          </p:txBody>
        </p:sp>
        <p:sp>
          <p:nvSpPr>
            <p:cNvPr id="585" name="Google Shape;585;p47"/>
            <p:cNvSpPr txBox="1"/>
            <p:nvPr/>
          </p:nvSpPr>
          <p:spPr>
            <a:xfrm>
              <a:off x="4834314" y="3792715"/>
              <a:ext cx="160402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500-GB volume</a:t>
              </a:r>
              <a:endParaRPr/>
            </a:p>
          </p:txBody>
        </p:sp>
        <p:pic>
          <p:nvPicPr>
            <p:cNvPr id="586" name="Google Shape;586;p47"/>
            <p:cNvPicPr preferRelativeResize="0"/>
            <p:nvPr/>
          </p:nvPicPr>
          <p:blipFill rotWithShape="1">
            <a:blip r:embed="rId9">
              <a:alphaModFix/>
            </a:blip>
            <a:srcRect b="0" l="0" r="0" t="0"/>
            <a:stretch/>
          </p:blipFill>
          <p:spPr>
            <a:xfrm>
              <a:off x="5376278" y="3207940"/>
              <a:ext cx="584775" cy="584775"/>
            </a:xfrm>
            <a:prstGeom prst="rect">
              <a:avLst/>
            </a:prstGeom>
            <a:noFill/>
            <a:ln>
              <a:noFill/>
            </a:ln>
          </p:spPr>
        </p:pic>
        <p:cxnSp>
          <p:nvCxnSpPr>
            <p:cNvPr id="587" name="Google Shape;587;p47"/>
            <p:cNvCxnSpPr>
              <a:stCxn id="586" idx="3"/>
            </p:cNvCxnSpPr>
            <p:nvPr/>
          </p:nvCxnSpPr>
          <p:spPr>
            <a:xfrm flipH="1" rot="10800000">
              <a:off x="5961053" y="2566128"/>
              <a:ext cx="2383500" cy="934200"/>
            </a:xfrm>
            <a:prstGeom prst="straightConnector1">
              <a:avLst/>
            </a:prstGeom>
            <a:noFill/>
            <a:ln cap="flat" cmpd="sng" w="9525">
              <a:solidFill>
                <a:schemeClr val="accent1"/>
              </a:solidFill>
              <a:prstDash val="solid"/>
              <a:miter lim="800000"/>
              <a:headEnd len="sm" w="sm" type="none"/>
              <a:tailEnd len="med" w="med" type="triangle"/>
            </a:ln>
          </p:spPr>
        </p:cxnSp>
        <p:sp>
          <p:nvSpPr>
            <p:cNvPr id="588" name="Google Shape;588;p47"/>
            <p:cNvSpPr txBox="1"/>
            <p:nvPr/>
          </p:nvSpPr>
          <p:spPr>
            <a:xfrm>
              <a:off x="6599050" y="3072905"/>
              <a:ext cx="160813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Attached as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Storage</a:t>
              </a:r>
              <a:r>
                <a:rPr lang="en-US" sz="1600">
                  <a:solidFill>
                    <a:schemeClr val="dk1"/>
                  </a:solidFill>
                  <a:latin typeface="Arial"/>
                  <a:ea typeface="Arial"/>
                  <a:cs typeface="Arial"/>
                  <a:sym typeface="Arial"/>
                </a:rPr>
                <a:t> volume</a:t>
              </a:r>
              <a:endParaRPr/>
            </a:p>
          </p:txBody>
        </p:sp>
        <p:sp>
          <p:nvSpPr>
            <p:cNvPr id="589" name="Google Shape;589;p47"/>
            <p:cNvSpPr txBox="1"/>
            <p:nvPr/>
          </p:nvSpPr>
          <p:spPr>
            <a:xfrm>
              <a:off x="9096997" y="3577264"/>
              <a:ext cx="13356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Attached as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Root</a:t>
              </a:r>
              <a:r>
                <a:rPr lang="en-US" sz="1600">
                  <a:solidFill>
                    <a:schemeClr val="dk1"/>
                  </a:solidFill>
                  <a:latin typeface="Arial"/>
                  <a:ea typeface="Arial"/>
                  <a:cs typeface="Arial"/>
                  <a:sym typeface="Arial"/>
                </a:rPr>
                <a:t> volume</a:t>
              </a:r>
              <a:endParaRPr/>
            </a:p>
          </p:txBody>
        </p:sp>
        <p:cxnSp>
          <p:nvCxnSpPr>
            <p:cNvPr id="590" name="Google Shape;590;p47"/>
            <p:cNvCxnSpPr>
              <a:stCxn id="574" idx="1"/>
              <a:endCxn id="568" idx="3"/>
            </p:cNvCxnSpPr>
            <p:nvPr/>
          </p:nvCxnSpPr>
          <p:spPr>
            <a:xfrm rot="10800000">
              <a:off x="9037265" y="2412309"/>
              <a:ext cx="1799400" cy="3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91" name="Google Shape;591;p47"/>
            <p:cNvCxnSpPr>
              <a:stCxn id="572" idx="1"/>
              <a:endCxn id="576" idx="3"/>
            </p:cNvCxnSpPr>
            <p:nvPr/>
          </p:nvCxnSpPr>
          <p:spPr>
            <a:xfrm flipH="1">
              <a:off x="9037181" y="3842774"/>
              <a:ext cx="1810200" cy="3000"/>
            </a:xfrm>
            <a:prstGeom prst="straightConnector1">
              <a:avLst/>
            </a:prstGeom>
            <a:noFill/>
            <a:ln cap="flat" cmpd="sng" w="9525">
              <a:solidFill>
                <a:schemeClr val="accent1"/>
              </a:solidFill>
              <a:prstDash val="solid"/>
              <a:miter lim="800000"/>
              <a:headEnd len="sm" w="sm" type="none"/>
              <a:tailEnd len="med" w="med" type="triangle"/>
            </a:ln>
          </p:spPr>
        </p:cxnSp>
        <p:sp>
          <p:nvSpPr>
            <p:cNvPr id="592" name="Google Shape;592;p47"/>
            <p:cNvSpPr/>
            <p:nvPr/>
          </p:nvSpPr>
          <p:spPr>
            <a:xfrm>
              <a:off x="10406971" y="2046788"/>
              <a:ext cx="1398767" cy="2620697"/>
            </a:xfrm>
            <a:prstGeom prst="rect">
              <a:avLst/>
            </a:prstGeom>
            <a:noFill/>
            <a:ln cap="flat" cmpd="sng" w="1270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5A6B86"/>
                </a:solidFill>
                <a:latin typeface="Arial"/>
                <a:ea typeface="Arial"/>
                <a:cs typeface="Arial"/>
                <a:sym typeface="Arial"/>
              </a:endParaRPr>
            </a:p>
          </p:txBody>
        </p:sp>
        <p:sp>
          <p:nvSpPr>
            <p:cNvPr id="593" name="Google Shape;593;p47"/>
            <p:cNvSpPr txBox="1"/>
            <p:nvPr/>
          </p:nvSpPr>
          <p:spPr>
            <a:xfrm>
              <a:off x="10325678" y="1684310"/>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Instance</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Store</a:t>
              </a:r>
              <a:endParaRPr/>
            </a:p>
          </p:txBody>
        </p:sp>
        <p:sp>
          <p:nvSpPr>
            <p:cNvPr id="594" name="Google Shape;594;p47"/>
            <p:cNvSpPr txBox="1"/>
            <p:nvPr/>
          </p:nvSpPr>
          <p:spPr>
            <a:xfrm>
              <a:off x="8955373" y="2147699"/>
              <a:ext cx="160813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Attached as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Storage</a:t>
              </a:r>
              <a:r>
                <a:rPr lang="en-US" sz="1600">
                  <a:solidFill>
                    <a:schemeClr val="dk1"/>
                  </a:solidFill>
                  <a:latin typeface="Arial"/>
                  <a:ea typeface="Arial"/>
                  <a:cs typeface="Arial"/>
                  <a:sym typeface="Arial"/>
                </a:rPr>
                <a:t> volume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7. Add tags</a:t>
            </a:r>
            <a:endParaRPr/>
          </a:p>
        </p:txBody>
      </p:sp>
      <p:sp>
        <p:nvSpPr>
          <p:cNvPr id="600" name="Google Shape;600;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1" name="Google Shape;601;p48"/>
          <p:cNvSpPr txBox="1"/>
          <p:nvPr>
            <p:ph idx="2" type="body"/>
          </p:nvPr>
        </p:nvSpPr>
        <p:spPr>
          <a:xfrm>
            <a:off x="3931920" y="1524228"/>
            <a:ext cx="6875780" cy="4648788"/>
          </a:xfrm>
          <a:prstGeom prst="rect">
            <a:avLst/>
          </a:prstGeom>
          <a:noFill/>
          <a:ln>
            <a:noFill/>
          </a:ln>
        </p:spPr>
        <p:txBody>
          <a:bodyPr anchorCtr="0" anchor="t" bIns="45700" lIns="91425" spcFirstLastPara="1" rIns="91425" wrap="square" tIns="45700">
            <a:noAutofit/>
          </a:bodyPr>
          <a:lstStyle/>
          <a:p>
            <a:pPr indent="-268288" lvl="0" marL="287338" rtl="0" algn="l">
              <a:lnSpc>
                <a:spcPct val="90000"/>
              </a:lnSpc>
              <a:spcBef>
                <a:spcPts val="0"/>
              </a:spcBef>
              <a:spcAft>
                <a:spcPts val="0"/>
              </a:spcAft>
              <a:buClr>
                <a:schemeClr val="dk1"/>
              </a:buClr>
              <a:buSzPts val="2400"/>
              <a:buChar char="•"/>
            </a:pPr>
            <a:r>
              <a:rPr lang="en-US" sz="2400"/>
              <a:t>A </a:t>
            </a:r>
            <a:r>
              <a:rPr lang="en-US" sz="2400">
                <a:solidFill>
                  <a:schemeClr val="accent6"/>
                </a:solidFill>
              </a:rPr>
              <a:t>tag</a:t>
            </a:r>
            <a:r>
              <a:rPr lang="en-US" sz="2400"/>
              <a:t> is a label that you can assign to an AWS resource. </a:t>
            </a:r>
            <a:endParaRPr/>
          </a:p>
          <a:p>
            <a:pPr indent="-268288" lvl="1" marL="744538" rtl="0" algn="l">
              <a:lnSpc>
                <a:spcPct val="90000"/>
              </a:lnSpc>
              <a:spcBef>
                <a:spcPts val="500"/>
              </a:spcBef>
              <a:spcAft>
                <a:spcPts val="0"/>
              </a:spcAft>
              <a:buClr>
                <a:schemeClr val="dk1"/>
              </a:buClr>
              <a:buSzPts val="2000"/>
              <a:buChar char="•"/>
            </a:pPr>
            <a:r>
              <a:rPr lang="en-US" sz="2000"/>
              <a:t>Consists of a </a:t>
            </a:r>
            <a:r>
              <a:rPr i="1" lang="en-US" sz="2000"/>
              <a:t>key</a:t>
            </a:r>
            <a:r>
              <a:rPr lang="en-US" sz="2000"/>
              <a:t> and an optional </a:t>
            </a:r>
            <a:r>
              <a:rPr i="1" lang="en-US" sz="2000"/>
              <a:t>value.</a:t>
            </a:r>
            <a:endParaRPr sz="2000"/>
          </a:p>
          <a:p>
            <a:pPr indent="-268288" lvl="0" marL="287338" rtl="0" algn="l">
              <a:lnSpc>
                <a:spcPct val="90000"/>
              </a:lnSpc>
              <a:spcBef>
                <a:spcPts val="1000"/>
              </a:spcBef>
              <a:spcAft>
                <a:spcPts val="0"/>
              </a:spcAft>
              <a:buClr>
                <a:schemeClr val="dk1"/>
              </a:buClr>
              <a:buSzPts val="2400"/>
              <a:buChar char="•"/>
            </a:pPr>
            <a:r>
              <a:rPr lang="en-US" sz="2400"/>
              <a:t>Tagging is how you can attach </a:t>
            </a:r>
            <a:r>
              <a:rPr b="1" lang="en-US" sz="2400">
                <a:solidFill>
                  <a:schemeClr val="accent5"/>
                </a:solidFill>
              </a:rPr>
              <a:t>metadata</a:t>
            </a:r>
            <a:r>
              <a:rPr lang="en-US" sz="2400"/>
              <a:t> to an EC2 instance.</a:t>
            </a:r>
            <a:r>
              <a:rPr lang="en-US"/>
              <a:t> </a:t>
            </a:r>
            <a:endParaRPr/>
          </a:p>
          <a:p>
            <a:pPr indent="-268288" lvl="0" marL="287338" rtl="0" algn="l">
              <a:lnSpc>
                <a:spcPct val="90000"/>
              </a:lnSpc>
              <a:spcBef>
                <a:spcPts val="1000"/>
              </a:spcBef>
              <a:spcAft>
                <a:spcPts val="0"/>
              </a:spcAft>
              <a:buClr>
                <a:schemeClr val="dk1"/>
              </a:buClr>
              <a:buSzPts val="2400"/>
              <a:buChar char="•"/>
            </a:pPr>
            <a:r>
              <a:rPr lang="en-US" sz="2400"/>
              <a:t>Potential benefits of tagging—Filtering, automation, cost allocation, and access control.</a:t>
            </a:r>
            <a:endParaRPr/>
          </a:p>
          <a:p>
            <a:pPr indent="-166687" lvl="1" marL="744538" rtl="0" algn="l">
              <a:lnSpc>
                <a:spcPct val="90000"/>
              </a:lnSpc>
              <a:spcBef>
                <a:spcPts val="500"/>
              </a:spcBef>
              <a:spcAft>
                <a:spcPts val="0"/>
              </a:spcAft>
              <a:buClr>
                <a:schemeClr val="dk1"/>
              </a:buClr>
              <a:buSzPts val="1600"/>
              <a:buNone/>
            </a:pPr>
            <a:r>
              <a:t/>
            </a:r>
            <a:endParaRPr sz="1600"/>
          </a:p>
          <a:p>
            <a:pPr indent="0" lvl="0" marL="19050" rtl="0" algn="l">
              <a:lnSpc>
                <a:spcPct val="90000"/>
              </a:lnSpc>
              <a:spcBef>
                <a:spcPts val="1000"/>
              </a:spcBef>
              <a:spcAft>
                <a:spcPts val="0"/>
              </a:spcAft>
              <a:buClr>
                <a:schemeClr val="dk1"/>
              </a:buClr>
              <a:buSzPts val="2400"/>
              <a:buNone/>
            </a:pPr>
            <a:r>
              <a:rPr lang="en-US" sz="2400"/>
              <a:t>Example: </a:t>
            </a:r>
            <a:endParaRPr/>
          </a:p>
        </p:txBody>
      </p:sp>
      <p:sp>
        <p:nvSpPr>
          <p:cNvPr id="602" name="Google Shape;602;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screenshot of the tags UI in the EC2 console instance details view." id="603" name="Google Shape;603;p48"/>
          <p:cNvPicPr preferRelativeResize="0"/>
          <p:nvPr/>
        </p:nvPicPr>
        <p:blipFill rotWithShape="1">
          <a:blip r:embed="rId3">
            <a:alphaModFix/>
          </a:blip>
          <a:srcRect b="0" l="0" r="0" t="0"/>
          <a:stretch/>
        </p:blipFill>
        <p:spPr>
          <a:xfrm>
            <a:off x="5364154" y="4394200"/>
            <a:ext cx="6065846" cy="1962150"/>
          </a:xfrm>
          <a:prstGeom prst="rect">
            <a:avLst/>
          </a:prstGeom>
          <a:noFill/>
          <a:ln cap="flat" cmpd="sng" w="9525">
            <a:solidFill>
              <a:schemeClr val="dk1"/>
            </a:solidFill>
            <a:prstDash val="solid"/>
            <a:round/>
            <a:headEnd len="sm" w="sm" type="none"/>
            <a:tailEnd len="sm" w="sm" type="none"/>
          </a:ln>
        </p:spPr>
      </p:pic>
      <p:sp>
        <p:nvSpPr>
          <p:cNvPr id="604" name="Google Shape;604;p48"/>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8. Security group settings</a:t>
            </a:r>
            <a:endParaRPr/>
          </a:p>
        </p:txBody>
      </p:sp>
      <p:sp>
        <p:nvSpPr>
          <p:cNvPr id="610" name="Google Shape;610;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49"/>
          <p:cNvSpPr txBox="1"/>
          <p:nvPr>
            <p:ph idx="2" type="body"/>
          </p:nvPr>
        </p:nvSpPr>
        <p:spPr>
          <a:xfrm>
            <a:off x="3931920" y="1524228"/>
            <a:ext cx="7155180" cy="4648788"/>
          </a:xfrm>
          <a:prstGeom prst="rect">
            <a:avLst/>
          </a:prstGeom>
          <a:noFill/>
          <a:ln>
            <a:noFill/>
          </a:ln>
        </p:spPr>
        <p:txBody>
          <a:bodyPr anchorCtr="0" anchor="t" bIns="45700" lIns="91425" spcFirstLastPara="1" rIns="91425" wrap="square" tIns="45700">
            <a:noAutofit/>
          </a:bodyPr>
          <a:lstStyle/>
          <a:p>
            <a:pPr indent="-268288" lvl="0" marL="287338" rtl="0" algn="l">
              <a:lnSpc>
                <a:spcPct val="90000"/>
              </a:lnSpc>
              <a:spcBef>
                <a:spcPts val="0"/>
              </a:spcBef>
              <a:spcAft>
                <a:spcPts val="0"/>
              </a:spcAft>
              <a:buClr>
                <a:schemeClr val="dk1"/>
              </a:buClr>
              <a:buSzPts val="2400"/>
              <a:buChar char="•"/>
            </a:pPr>
            <a:r>
              <a:rPr lang="en-US" sz="2400"/>
              <a:t>A </a:t>
            </a:r>
            <a:r>
              <a:rPr lang="en-US" sz="2400">
                <a:solidFill>
                  <a:schemeClr val="accent6"/>
                </a:solidFill>
              </a:rPr>
              <a:t>security group </a:t>
            </a:r>
            <a:r>
              <a:rPr lang="en-US" sz="2400"/>
              <a:t>is a</a:t>
            </a:r>
            <a:r>
              <a:rPr b="1" lang="en-US" sz="2400">
                <a:solidFill>
                  <a:schemeClr val="accent5"/>
                </a:solidFill>
              </a:rPr>
              <a:t> set of firewall rules</a:t>
            </a:r>
            <a:r>
              <a:rPr lang="en-US" sz="2400"/>
              <a:t> that control traffic to the instance. </a:t>
            </a:r>
            <a:endParaRPr/>
          </a:p>
          <a:p>
            <a:pPr indent="-268288" lvl="1" marL="744538" rtl="0" algn="l">
              <a:lnSpc>
                <a:spcPct val="90000"/>
              </a:lnSpc>
              <a:spcBef>
                <a:spcPts val="500"/>
              </a:spcBef>
              <a:spcAft>
                <a:spcPts val="0"/>
              </a:spcAft>
              <a:buClr>
                <a:schemeClr val="dk1"/>
              </a:buClr>
              <a:buSzPts val="2000"/>
              <a:buChar char="•"/>
            </a:pPr>
            <a:r>
              <a:rPr lang="en-US" sz="2000"/>
              <a:t>It exists </a:t>
            </a:r>
            <a:r>
              <a:rPr i="1" lang="en-US" sz="2000"/>
              <a:t>outside</a:t>
            </a:r>
            <a:r>
              <a:rPr lang="en-US" sz="2000"/>
              <a:t> of the instance's guest OS.</a:t>
            </a:r>
            <a:endParaRPr/>
          </a:p>
          <a:p>
            <a:pPr indent="-268288" lvl="0" marL="287338" rtl="0" algn="l">
              <a:lnSpc>
                <a:spcPct val="90000"/>
              </a:lnSpc>
              <a:spcBef>
                <a:spcPts val="1000"/>
              </a:spcBef>
              <a:spcAft>
                <a:spcPts val="0"/>
              </a:spcAft>
              <a:buClr>
                <a:schemeClr val="dk1"/>
              </a:buClr>
              <a:buSzPts val="2400"/>
              <a:buChar char="•"/>
            </a:pPr>
            <a:r>
              <a:rPr lang="en-US" sz="2400"/>
              <a:t>Create </a:t>
            </a:r>
            <a:r>
              <a:rPr b="1" lang="en-US" sz="2400">
                <a:solidFill>
                  <a:schemeClr val="accent5"/>
                </a:solidFill>
              </a:rPr>
              <a:t>rules</a:t>
            </a:r>
            <a:r>
              <a:rPr lang="en-US" sz="2400"/>
              <a:t> that specify the </a:t>
            </a:r>
            <a:r>
              <a:rPr b="1" lang="en-US" sz="2400">
                <a:solidFill>
                  <a:schemeClr val="accent5"/>
                </a:solidFill>
              </a:rPr>
              <a:t>source</a:t>
            </a:r>
            <a:r>
              <a:rPr lang="en-US" sz="2400"/>
              <a:t> and which </a:t>
            </a:r>
            <a:r>
              <a:rPr b="1" lang="en-US" sz="2400">
                <a:solidFill>
                  <a:schemeClr val="accent5"/>
                </a:solidFill>
              </a:rPr>
              <a:t>ports</a:t>
            </a:r>
            <a:r>
              <a:rPr lang="en-US" sz="2400"/>
              <a:t> that network communications can use.</a:t>
            </a:r>
            <a:endParaRPr/>
          </a:p>
          <a:p>
            <a:pPr indent="-268288" lvl="1" marL="744538" rtl="0" algn="l">
              <a:lnSpc>
                <a:spcPct val="90000"/>
              </a:lnSpc>
              <a:spcBef>
                <a:spcPts val="500"/>
              </a:spcBef>
              <a:spcAft>
                <a:spcPts val="0"/>
              </a:spcAft>
              <a:buClr>
                <a:schemeClr val="dk1"/>
              </a:buClr>
              <a:buSzPts val="2000"/>
              <a:buChar char="•"/>
            </a:pPr>
            <a:r>
              <a:rPr lang="en-US" sz="2000"/>
              <a:t>Specify the </a:t>
            </a:r>
            <a:r>
              <a:rPr b="1" lang="en-US" sz="2000">
                <a:solidFill>
                  <a:schemeClr val="accent5"/>
                </a:solidFill>
              </a:rPr>
              <a:t>port</a:t>
            </a:r>
            <a:r>
              <a:rPr lang="en-US" sz="2000"/>
              <a:t> number and the </a:t>
            </a:r>
            <a:r>
              <a:rPr b="1" lang="en-US" sz="2000">
                <a:solidFill>
                  <a:schemeClr val="accent5"/>
                </a:solidFill>
              </a:rPr>
              <a:t>protocol</a:t>
            </a:r>
            <a:r>
              <a:rPr lang="en-US" sz="2000"/>
              <a:t>, such as Transmission Control Protocol (TCP), User Datagram Protocol (UDP), or Internet Control Message Protocol (ICMP).</a:t>
            </a:r>
            <a:endParaRPr/>
          </a:p>
          <a:p>
            <a:pPr indent="-268288" lvl="1" marL="744538" rtl="0" algn="l">
              <a:lnSpc>
                <a:spcPct val="90000"/>
              </a:lnSpc>
              <a:spcBef>
                <a:spcPts val="500"/>
              </a:spcBef>
              <a:spcAft>
                <a:spcPts val="0"/>
              </a:spcAft>
              <a:buClr>
                <a:schemeClr val="dk1"/>
              </a:buClr>
              <a:buSzPts val="2000"/>
              <a:buChar char="•"/>
            </a:pPr>
            <a:r>
              <a:rPr lang="en-US" sz="2000"/>
              <a:t>Specify the </a:t>
            </a:r>
            <a:r>
              <a:rPr b="1" lang="en-US" sz="2000">
                <a:solidFill>
                  <a:schemeClr val="accent5"/>
                </a:solidFill>
              </a:rPr>
              <a:t>source </a:t>
            </a:r>
            <a:r>
              <a:rPr lang="en-US" sz="2000"/>
              <a:t>(for example, an IP address or another security group) that is allowed to use the rule.</a:t>
            </a:r>
            <a:endParaRPr/>
          </a:p>
          <a:p>
            <a:pPr indent="-179387" lvl="1" marL="744538" rtl="0" algn="l">
              <a:lnSpc>
                <a:spcPct val="90000"/>
              </a:lnSpc>
              <a:spcBef>
                <a:spcPts val="500"/>
              </a:spcBef>
              <a:spcAft>
                <a:spcPts val="0"/>
              </a:spcAft>
              <a:buClr>
                <a:schemeClr val="dk1"/>
              </a:buClr>
              <a:buSzPts val="1400"/>
              <a:buNone/>
            </a:pPr>
            <a:r>
              <a:t/>
            </a:r>
            <a:endParaRPr sz="1400"/>
          </a:p>
          <a:p>
            <a:pPr indent="0" lvl="0" marL="19050" rtl="0" algn="l">
              <a:lnSpc>
                <a:spcPct val="90000"/>
              </a:lnSpc>
              <a:spcBef>
                <a:spcPts val="1000"/>
              </a:spcBef>
              <a:spcAft>
                <a:spcPts val="0"/>
              </a:spcAft>
              <a:buClr>
                <a:schemeClr val="dk1"/>
              </a:buClr>
              <a:buSzPts val="2400"/>
              <a:buNone/>
            </a:pPr>
            <a:r>
              <a:rPr lang="en-US" sz="2400"/>
              <a:t>Example rule:</a:t>
            </a:r>
            <a:endParaRPr/>
          </a:p>
          <a:p>
            <a:pPr indent="-166687" lvl="1" marL="744538" rtl="0" algn="l">
              <a:lnSpc>
                <a:spcPct val="90000"/>
              </a:lnSpc>
              <a:spcBef>
                <a:spcPts val="500"/>
              </a:spcBef>
              <a:spcAft>
                <a:spcPts val="0"/>
              </a:spcAft>
              <a:buClr>
                <a:schemeClr val="dk1"/>
              </a:buClr>
              <a:buSzPts val="1600"/>
              <a:buNone/>
            </a:pPr>
            <a:r>
              <a:t/>
            </a:r>
            <a:endParaRPr sz="1600"/>
          </a:p>
        </p:txBody>
      </p:sp>
      <p:sp>
        <p:nvSpPr>
          <p:cNvPr id="612" name="Google Shape;612;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screenshot of the EC2 console screen where you can define a security group rule. It shows a rule with type SSH, protocol TCP, port range 22, source My IP, and a CIDR block that shows an example My IP address." id="613" name="Google Shape;613;p49"/>
          <p:cNvPicPr preferRelativeResize="0"/>
          <p:nvPr/>
        </p:nvPicPr>
        <p:blipFill rotWithShape="1">
          <a:blip r:embed="rId3">
            <a:alphaModFix/>
          </a:blip>
          <a:srcRect b="0" l="0" r="0" t="0"/>
          <a:stretch/>
        </p:blipFill>
        <p:spPr>
          <a:xfrm>
            <a:off x="3931920" y="5262970"/>
            <a:ext cx="7807683" cy="1022578"/>
          </a:xfrm>
          <a:prstGeom prst="rect">
            <a:avLst/>
          </a:prstGeom>
          <a:noFill/>
          <a:ln cap="flat" cmpd="sng" w="9525">
            <a:solidFill>
              <a:schemeClr val="dk1"/>
            </a:solidFill>
            <a:prstDash val="solid"/>
            <a:round/>
            <a:headEnd len="sm" w="sm" type="none"/>
            <a:tailEnd len="sm" w="sm" type="none"/>
          </a:ln>
        </p:spPr>
      </p:pic>
      <p:sp>
        <p:nvSpPr>
          <p:cNvPr id="614" name="Google Shape;614;p49"/>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Key pair</a:t>
            </a:r>
            <a:endParaRPr b="1" i="0"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9. Identify or create the key pair</a:t>
            </a:r>
            <a:endParaRPr/>
          </a:p>
        </p:txBody>
      </p:sp>
      <p:sp>
        <p:nvSpPr>
          <p:cNvPr id="620" name="Google Shape;620;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1" name="Google Shape;621;p50"/>
          <p:cNvSpPr txBox="1"/>
          <p:nvPr>
            <p:ph idx="2" type="body"/>
          </p:nvPr>
        </p:nvSpPr>
        <p:spPr>
          <a:xfrm>
            <a:off x="3931920" y="1524228"/>
            <a:ext cx="6593666" cy="4648788"/>
          </a:xfrm>
          <a:prstGeom prst="rect">
            <a:avLst/>
          </a:prstGeom>
          <a:noFill/>
          <a:ln>
            <a:noFill/>
          </a:ln>
        </p:spPr>
        <p:txBody>
          <a:bodyPr anchorCtr="0" anchor="t" bIns="45700" lIns="91425" spcFirstLastPara="1" rIns="91425" wrap="square" tIns="45700">
            <a:noAutofit/>
          </a:bodyPr>
          <a:lstStyle/>
          <a:p>
            <a:pPr indent="-268288" lvl="0" marL="287338" rtl="0" algn="l">
              <a:lnSpc>
                <a:spcPct val="90000"/>
              </a:lnSpc>
              <a:spcBef>
                <a:spcPts val="0"/>
              </a:spcBef>
              <a:spcAft>
                <a:spcPts val="0"/>
              </a:spcAft>
              <a:buClr>
                <a:schemeClr val="dk1"/>
              </a:buClr>
              <a:buSzPts val="2400"/>
              <a:buChar char="•"/>
            </a:pPr>
            <a:r>
              <a:rPr lang="en-US" sz="2400"/>
              <a:t>At instance launch, you specify an existing key pair </a:t>
            </a:r>
            <a:r>
              <a:rPr i="1" lang="en-US" sz="2400"/>
              <a:t>or </a:t>
            </a:r>
            <a:r>
              <a:rPr lang="en-US" sz="2400"/>
              <a:t>create a new key pair.</a:t>
            </a:r>
            <a:endParaRPr/>
          </a:p>
          <a:p>
            <a:pPr indent="-268288" lvl="0" marL="287338" rtl="0" algn="l">
              <a:lnSpc>
                <a:spcPct val="90000"/>
              </a:lnSpc>
              <a:spcBef>
                <a:spcPts val="1000"/>
              </a:spcBef>
              <a:spcAft>
                <a:spcPts val="0"/>
              </a:spcAft>
              <a:buClr>
                <a:schemeClr val="dk1"/>
              </a:buClr>
              <a:buSzPts val="2400"/>
              <a:buChar char="•"/>
            </a:pPr>
            <a:r>
              <a:rPr lang="en-US" sz="2400"/>
              <a:t>A</a:t>
            </a:r>
            <a:r>
              <a:rPr lang="en-US" sz="2400">
                <a:solidFill>
                  <a:schemeClr val="accent6"/>
                </a:solidFill>
              </a:rPr>
              <a:t> key pair</a:t>
            </a:r>
            <a:r>
              <a:rPr lang="en-US" sz="2400"/>
              <a:t> consists of – </a:t>
            </a:r>
            <a:endParaRPr/>
          </a:p>
          <a:p>
            <a:pPr indent="-268288" lvl="1" marL="744538" rtl="0" algn="l">
              <a:lnSpc>
                <a:spcPct val="90000"/>
              </a:lnSpc>
              <a:spcBef>
                <a:spcPts val="500"/>
              </a:spcBef>
              <a:spcAft>
                <a:spcPts val="0"/>
              </a:spcAft>
              <a:buClr>
                <a:schemeClr val="dk1"/>
              </a:buClr>
              <a:buSzPts val="2000"/>
              <a:buChar char="•"/>
            </a:pPr>
            <a:r>
              <a:rPr lang="en-US" sz="2000"/>
              <a:t>A </a:t>
            </a:r>
            <a:r>
              <a:rPr b="1" lang="en-US" sz="2000">
                <a:solidFill>
                  <a:schemeClr val="accent5"/>
                </a:solidFill>
              </a:rPr>
              <a:t>public key</a:t>
            </a:r>
            <a:r>
              <a:rPr lang="en-US" sz="2000"/>
              <a:t> that AWS stores.</a:t>
            </a:r>
            <a:endParaRPr/>
          </a:p>
          <a:p>
            <a:pPr indent="-268288" lvl="1" marL="744538" rtl="0" algn="l">
              <a:lnSpc>
                <a:spcPct val="90000"/>
              </a:lnSpc>
              <a:spcBef>
                <a:spcPts val="500"/>
              </a:spcBef>
              <a:spcAft>
                <a:spcPts val="0"/>
              </a:spcAft>
              <a:buClr>
                <a:schemeClr val="dk1"/>
              </a:buClr>
              <a:buSzPts val="2000"/>
              <a:buChar char="•"/>
            </a:pPr>
            <a:r>
              <a:rPr lang="en-US" sz="2000"/>
              <a:t>A </a:t>
            </a:r>
            <a:r>
              <a:rPr b="1" lang="en-US" sz="2000">
                <a:solidFill>
                  <a:schemeClr val="accent5"/>
                </a:solidFill>
              </a:rPr>
              <a:t>private key</a:t>
            </a:r>
            <a:r>
              <a:rPr lang="en-US" sz="2000"/>
              <a:t> file that you store. </a:t>
            </a:r>
            <a:endParaRPr/>
          </a:p>
          <a:p>
            <a:pPr indent="-268288" lvl="0" marL="287338" rtl="0" algn="l">
              <a:lnSpc>
                <a:spcPct val="90000"/>
              </a:lnSpc>
              <a:spcBef>
                <a:spcPts val="1000"/>
              </a:spcBef>
              <a:spcAft>
                <a:spcPts val="0"/>
              </a:spcAft>
              <a:buClr>
                <a:schemeClr val="dk1"/>
              </a:buClr>
              <a:buSzPts val="2400"/>
              <a:buChar char="•"/>
            </a:pPr>
            <a:r>
              <a:rPr lang="en-US" sz="2400"/>
              <a:t>It enables secure connections to the instance. </a:t>
            </a:r>
            <a:endParaRPr/>
          </a:p>
          <a:p>
            <a:pPr indent="-268288" lvl="0" marL="287338" rtl="0" algn="l">
              <a:lnSpc>
                <a:spcPct val="90000"/>
              </a:lnSpc>
              <a:spcBef>
                <a:spcPts val="1000"/>
              </a:spcBef>
              <a:spcAft>
                <a:spcPts val="0"/>
              </a:spcAft>
              <a:buClr>
                <a:schemeClr val="dk1"/>
              </a:buClr>
              <a:buSzPts val="2400"/>
              <a:buChar char="•"/>
            </a:pPr>
            <a:r>
              <a:rPr lang="en-US" sz="2400"/>
              <a:t>For </a:t>
            </a:r>
            <a:r>
              <a:rPr b="1" lang="en-US" sz="2400"/>
              <a:t>Windows AMIs – </a:t>
            </a:r>
            <a:endParaRPr/>
          </a:p>
          <a:p>
            <a:pPr indent="-268288" lvl="1" marL="744538" rtl="0" algn="l">
              <a:lnSpc>
                <a:spcPct val="90000"/>
              </a:lnSpc>
              <a:spcBef>
                <a:spcPts val="500"/>
              </a:spcBef>
              <a:spcAft>
                <a:spcPts val="0"/>
              </a:spcAft>
              <a:buClr>
                <a:schemeClr val="dk1"/>
              </a:buClr>
              <a:buSzPts val="2000"/>
              <a:buChar char="•"/>
            </a:pPr>
            <a:r>
              <a:rPr lang="en-US" sz="2000"/>
              <a:t>Use the private key to obtain the administrator password that you need to log in to your instance. </a:t>
            </a:r>
            <a:endParaRPr/>
          </a:p>
          <a:p>
            <a:pPr indent="-268288" lvl="0" marL="287338" rtl="0" algn="l">
              <a:lnSpc>
                <a:spcPct val="90000"/>
              </a:lnSpc>
              <a:spcBef>
                <a:spcPts val="1000"/>
              </a:spcBef>
              <a:spcAft>
                <a:spcPts val="0"/>
              </a:spcAft>
              <a:buClr>
                <a:schemeClr val="dk1"/>
              </a:buClr>
              <a:buSzPts val="2400"/>
              <a:buChar char="•"/>
            </a:pPr>
            <a:r>
              <a:rPr lang="en-US" sz="2400"/>
              <a:t>For </a:t>
            </a:r>
            <a:r>
              <a:rPr b="1" lang="en-US" sz="2400"/>
              <a:t>Linux AMIs – </a:t>
            </a:r>
            <a:endParaRPr/>
          </a:p>
          <a:p>
            <a:pPr indent="-268288" lvl="1" marL="744538" rtl="0" algn="l">
              <a:lnSpc>
                <a:spcPct val="90000"/>
              </a:lnSpc>
              <a:spcBef>
                <a:spcPts val="500"/>
              </a:spcBef>
              <a:spcAft>
                <a:spcPts val="0"/>
              </a:spcAft>
              <a:buClr>
                <a:schemeClr val="dk1"/>
              </a:buClr>
              <a:buSzPts val="2000"/>
              <a:buChar char="•"/>
            </a:pPr>
            <a:r>
              <a:rPr lang="en-US" sz="2000"/>
              <a:t>Use the private key to use SSH to securely connect to your instance.</a:t>
            </a:r>
            <a:endParaRPr/>
          </a:p>
        </p:txBody>
      </p:sp>
      <p:sp>
        <p:nvSpPr>
          <p:cNvPr id="622" name="Google Shape;622;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23" name="Google Shape;623;p50"/>
          <p:cNvSpPr txBox="1"/>
          <p:nvPr/>
        </p:nvSpPr>
        <p:spPr>
          <a:xfrm>
            <a:off x="10686904" y="2369924"/>
            <a:ext cx="121379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mykey.pem</a:t>
            </a:r>
            <a:endParaRPr/>
          </a:p>
        </p:txBody>
      </p:sp>
      <p:pic>
        <p:nvPicPr>
          <p:cNvPr id="624" name="Google Shape;624;p50"/>
          <p:cNvPicPr preferRelativeResize="0"/>
          <p:nvPr/>
        </p:nvPicPr>
        <p:blipFill rotWithShape="1">
          <a:blip r:embed="rId3">
            <a:alphaModFix/>
          </a:blip>
          <a:srcRect b="0" l="0" r="0" t="0"/>
          <a:stretch/>
        </p:blipFill>
        <p:spPr>
          <a:xfrm>
            <a:off x="10803760" y="3475507"/>
            <a:ext cx="914400" cy="914400"/>
          </a:xfrm>
          <a:prstGeom prst="rect">
            <a:avLst/>
          </a:prstGeom>
          <a:noFill/>
          <a:ln>
            <a:noFill/>
          </a:ln>
        </p:spPr>
      </p:pic>
      <p:pic>
        <p:nvPicPr>
          <p:cNvPr id="625" name="Google Shape;625;p50"/>
          <p:cNvPicPr preferRelativeResize="0"/>
          <p:nvPr/>
        </p:nvPicPr>
        <p:blipFill rotWithShape="1">
          <a:blip r:embed="rId4">
            <a:alphaModFix/>
          </a:blip>
          <a:srcRect b="0" l="0" r="0" t="0"/>
          <a:stretch/>
        </p:blipFill>
        <p:spPr>
          <a:xfrm>
            <a:off x="10903171" y="1838046"/>
            <a:ext cx="719353" cy="719353"/>
          </a:xfrm>
          <a:prstGeom prst="rect">
            <a:avLst/>
          </a:prstGeom>
          <a:noFill/>
          <a:ln>
            <a:noFill/>
          </a:ln>
        </p:spPr>
      </p:pic>
      <p:sp>
        <p:nvSpPr>
          <p:cNvPr id="626" name="Google Shape;626;p50"/>
          <p:cNvSpPr txBox="1"/>
          <p:nvPr/>
        </p:nvSpPr>
        <p:spPr>
          <a:xfrm>
            <a:off x="419100" y="1528176"/>
            <a:ext cx="3195970" cy="3663992"/>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2000"/>
              <a:buFont typeface="Arial"/>
              <a:buNone/>
            </a:pPr>
            <a:r>
              <a:rPr b="1" i="0" lang="en-US" sz="2000">
                <a:solidFill>
                  <a:schemeClr val="accent5"/>
                </a:solidFill>
                <a:latin typeface="Arial"/>
                <a:ea typeface="Arial"/>
                <a:cs typeface="Arial"/>
                <a:sym typeface="Arial"/>
              </a:rPr>
              <a:t>Choices made by using the</a:t>
            </a:r>
            <a:br>
              <a:rPr b="1" i="0" lang="en-US" sz="2000">
                <a:solidFill>
                  <a:schemeClr val="accent5"/>
                </a:solidFill>
                <a:latin typeface="Arial"/>
                <a:ea typeface="Arial"/>
                <a:cs typeface="Arial"/>
                <a:sym typeface="Arial"/>
              </a:rPr>
            </a:br>
            <a:r>
              <a:rPr b="1" i="0" lang="en-US" sz="2000">
                <a:solidFill>
                  <a:schemeClr val="accent5"/>
                </a:solidFill>
                <a:latin typeface="Arial"/>
                <a:ea typeface="Arial"/>
                <a:cs typeface="Arial"/>
                <a:sym typeface="Arial"/>
              </a:rPr>
              <a:t>Launch Instance Wizard:</a:t>
            </a:r>
            <a:br>
              <a:rPr b="1" i="0" lang="en-US" sz="2400">
                <a:solidFill>
                  <a:schemeClr val="accent5"/>
                </a:solidFill>
                <a:latin typeface="Arial"/>
                <a:ea typeface="Arial"/>
                <a:cs typeface="Arial"/>
                <a:sym typeface="Arial"/>
              </a:rPr>
            </a:br>
            <a:endParaRPr b="0" i="0" sz="2000">
              <a:solidFill>
                <a:schemeClr val="dk1"/>
              </a:solidFill>
              <a:latin typeface="Arial"/>
              <a:ea typeface="Arial"/>
              <a:cs typeface="Arial"/>
              <a:sym typeface="Arial"/>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AMI</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Instance Type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Network settings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IAM role</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User data</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Storage options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Tags</a:t>
            </a:r>
            <a:endParaRPr/>
          </a:p>
          <a:p>
            <a:pPr indent="-514350" lvl="0" marL="514350" marR="0" rtl="0" algn="l">
              <a:lnSpc>
                <a:spcPct val="100000"/>
              </a:lnSpc>
              <a:spcBef>
                <a:spcPts val="400"/>
              </a:spcBef>
              <a:spcAft>
                <a:spcPts val="0"/>
              </a:spcAft>
              <a:buClr>
                <a:schemeClr val="dk1"/>
              </a:buClr>
              <a:buSzPts val="1600"/>
              <a:buFont typeface="Arial"/>
              <a:buAutoNum type="arabicPeriod"/>
            </a:pPr>
            <a:r>
              <a:rPr b="1" i="0" lang="en-US" sz="1600">
                <a:solidFill>
                  <a:schemeClr val="dk1"/>
                </a:solidFill>
                <a:latin typeface="Arial"/>
                <a:ea typeface="Arial"/>
                <a:cs typeface="Arial"/>
                <a:sym typeface="Arial"/>
              </a:rPr>
              <a:t>Security group</a:t>
            </a:r>
            <a:endParaRPr/>
          </a:p>
          <a:p>
            <a:pPr indent="-514350" lvl="0" marL="514350" marR="0" rtl="0" algn="l">
              <a:lnSpc>
                <a:spcPct val="100000"/>
              </a:lnSpc>
              <a:spcBef>
                <a:spcPts val="400"/>
              </a:spcBef>
              <a:spcAft>
                <a:spcPts val="0"/>
              </a:spcAft>
              <a:buClr>
                <a:schemeClr val="accent6"/>
              </a:buClr>
              <a:buSzPts val="1600"/>
              <a:buFont typeface="Arial"/>
              <a:buAutoNum type="arabicPeriod"/>
            </a:pPr>
            <a:r>
              <a:rPr b="1" i="0" lang="en-US" sz="1600">
                <a:solidFill>
                  <a:schemeClr val="accent6"/>
                </a:solidFill>
                <a:latin typeface="Arial"/>
                <a:ea typeface="Arial"/>
                <a:cs typeface="Arial"/>
                <a:sym typeface="Arial"/>
              </a:rPr>
              <a:t>Key pair</a:t>
            </a:r>
            <a:endParaRPr b="1" i="0" sz="1800">
              <a:solidFill>
                <a:schemeClr val="accent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1"/>
          <p:cNvSpPr txBox="1"/>
          <p:nvPr>
            <p:ph type="title"/>
          </p:nvPr>
        </p:nvSpPr>
        <p:spPr>
          <a:xfrm>
            <a:off x="419100" y="365125"/>
            <a:ext cx="86106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EC2 console view of a running EC2 instance</a:t>
            </a:r>
            <a:endParaRPr/>
          </a:p>
        </p:txBody>
      </p:sp>
      <p:sp>
        <p:nvSpPr>
          <p:cNvPr id="632" name="Google Shape;632;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screen capture of the EC2 console view of a running instance, with the Description panel showing details." id="634" name="Google Shape;634;p51"/>
          <p:cNvPicPr preferRelativeResize="0"/>
          <p:nvPr/>
        </p:nvPicPr>
        <p:blipFill rotWithShape="1">
          <a:blip r:embed="rId3">
            <a:alphaModFix/>
          </a:blip>
          <a:srcRect b="0" l="0" r="0" t="0"/>
          <a:stretch/>
        </p:blipFill>
        <p:spPr>
          <a:xfrm>
            <a:off x="1541322" y="1410368"/>
            <a:ext cx="8859978" cy="494598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2"/>
          <p:cNvSpPr/>
          <p:nvPr/>
        </p:nvSpPr>
        <p:spPr>
          <a:xfrm>
            <a:off x="6233533" y="3456881"/>
            <a:ext cx="5709424" cy="2419970"/>
          </a:xfrm>
          <a:prstGeom prst="rect">
            <a:avLst/>
          </a:prstGeom>
          <a:solidFill>
            <a:srgbClr val="F2F2F2"/>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0" name="Google Shape;640;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Another option: Launch an EC2 instance with the AWS Command Line Interface </a:t>
            </a:r>
            <a:endParaRPr/>
          </a:p>
        </p:txBody>
      </p:sp>
      <p:sp>
        <p:nvSpPr>
          <p:cNvPr id="641" name="Google Shape;641;p5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EC2 instances can also be created programmatically.</a:t>
            </a:r>
            <a:endParaRPr/>
          </a:p>
          <a:p>
            <a:pPr indent="-101600" lvl="0" marL="22860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400"/>
              <a:buChar char="•"/>
            </a:pPr>
            <a:r>
              <a:rPr lang="en-US" sz="2400"/>
              <a:t>This example shows how simple the command can be.</a:t>
            </a:r>
            <a:endParaRPr sz="2000"/>
          </a:p>
          <a:p>
            <a:pPr indent="-228600" lvl="1" marL="685800" rtl="0" algn="l">
              <a:lnSpc>
                <a:spcPct val="90000"/>
              </a:lnSpc>
              <a:spcBef>
                <a:spcPts val="500"/>
              </a:spcBef>
              <a:spcAft>
                <a:spcPts val="0"/>
              </a:spcAft>
              <a:buClr>
                <a:schemeClr val="dk1"/>
              </a:buClr>
              <a:buSzPts val="1800"/>
              <a:buChar char="•"/>
            </a:pPr>
            <a:r>
              <a:rPr lang="en-US" sz="1800"/>
              <a:t>This command assumes that the key pair and security group already exist.</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US" sz="1800"/>
              <a:t>More options could be specified. See the </a:t>
            </a:r>
            <a:r>
              <a:rPr lang="en-US" sz="1800" u="sng">
                <a:solidFill>
                  <a:schemeClr val="hlink"/>
                </a:solidFill>
                <a:hlinkClick r:id="rId3"/>
              </a:rPr>
              <a:t>AWS CLI Command Reference</a:t>
            </a:r>
            <a:r>
              <a:rPr lang="en-US" sz="1800"/>
              <a:t> for details.</a:t>
            </a:r>
            <a:endParaRPr sz="2000"/>
          </a:p>
        </p:txBody>
      </p:sp>
      <p:sp>
        <p:nvSpPr>
          <p:cNvPr id="642" name="Google Shape;642;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3" name="Google Shape;643;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44" name="Google Shape;644;p52"/>
          <p:cNvSpPr txBox="1"/>
          <p:nvPr/>
        </p:nvSpPr>
        <p:spPr>
          <a:xfrm>
            <a:off x="6320354" y="3559427"/>
            <a:ext cx="557075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aws ec2 run-instances \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--image-id ami-1a2b3c4d \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--count 1 \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--instance-type c3.large \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--key-name MyKeyPair \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--security-groups MySecurityGroup \</a:t>
            </a:r>
            <a:endParaRPr/>
          </a:p>
          <a:p>
            <a:pPr indent="0" lvl="0" marL="0" marR="0" rtl="0" algn="l">
              <a:spcBef>
                <a:spcPts val="0"/>
              </a:spcBef>
              <a:spcAft>
                <a:spcPts val="0"/>
              </a:spcAft>
              <a:buNone/>
            </a:pPr>
            <a:r>
              <a:rPr lang="en-US" sz="2000">
                <a:solidFill>
                  <a:schemeClr val="dk1"/>
                </a:solidFill>
                <a:latin typeface="Droid Sans Mono"/>
                <a:ea typeface="Droid Sans Mono"/>
                <a:cs typeface="Droid Sans Mono"/>
                <a:sym typeface="Droid Sans Mono"/>
              </a:rPr>
              <a:t>--region us-east-1</a:t>
            </a:r>
            <a:endParaRPr/>
          </a:p>
        </p:txBody>
      </p:sp>
      <p:sp>
        <p:nvSpPr>
          <p:cNvPr id="645" name="Google Shape;645;p52"/>
          <p:cNvSpPr txBox="1"/>
          <p:nvPr/>
        </p:nvSpPr>
        <p:spPr>
          <a:xfrm>
            <a:off x="7831988" y="2114343"/>
            <a:ext cx="20856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AWS Command Line Interface (AWS CLI)</a:t>
            </a:r>
            <a:endParaRPr/>
          </a:p>
        </p:txBody>
      </p:sp>
      <p:pic>
        <p:nvPicPr>
          <p:cNvPr id="646" name="Google Shape;646;p52"/>
          <p:cNvPicPr preferRelativeResize="0"/>
          <p:nvPr/>
        </p:nvPicPr>
        <p:blipFill rotWithShape="1">
          <a:blip r:embed="rId4">
            <a:alphaModFix/>
          </a:blip>
          <a:srcRect b="0" l="0" r="0" t="0"/>
          <a:stretch/>
        </p:blipFill>
        <p:spPr>
          <a:xfrm>
            <a:off x="8519222" y="1355408"/>
            <a:ext cx="711200" cy="711200"/>
          </a:xfrm>
          <a:prstGeom prst="rect">
            <a:avLst/>
          </a:prstGeom>
          <a:noFill/>
          <a:ln>
            <a:noFill/>
          </a:ln>
        </p:spPr>
      </p:pic>
      <p:sp>
        <p:nvSpPr>
          <p:cNvPr id="647" name="Google Shape;647;p52"/>
          <p:cNvSpPr txBox="1"/>
          <p:nvPr/>
        </p:nvSpPr>
        <p:spPr>
          <a:xfrm>
            <a:off x="6144254" y="3079943"/>
            <a:ext cx="28408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5"/>
                </a:solidFill>
                <a:latin typeface="Arial"/>
                <a:ea typeface="Arial"/>
                <a:cs typeface="Arial"/>
                <a:sym typeface="Arial"/>
              </a:rPr>
              <a:t>Example command: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Amazon EC2 instance lifecycle</a:t>
            </a:r>
            <a:endParaRPr/>
          </a:p>
        </p:txBody>
      </p:sp>
      <p:grpSp>
        <p:nvGrpSpPr>
          <p:cNvPr descr="diagram showing the states an instance can have after launch. A launched instance becomes &quot;pending&quot; and then &quot;running&quot;. Running instances can be rebooted, terminated, or stopped. A stopped instance can be started or termninated." id="653" name="Google Shape;653;p53"/>
          <p:cNvGrpSpPr/>
          <p:nvPr/>
        </p:nvGrpSpPr>
        <p:grpSpPr>
          <a:xfrm>
            <a:off x="1147146" y="1364438"/>
            <a:ext cx="9288624" cy="4826316"/>
            <a:chOff x="1147146" y="1364438"/>
            <a:chExt cx="9288624" cy="4826316"/>
          </a:xfrm>
        </p:grpSpPr>
        <p:sp>
          <p:nvSpPr>
            <p:cNvPr id="654" name="Google Shape;654;p53"/>
            <p:cNvSpPr/>
            <p:nvPr/>
          </p:nvSpPr>
          <p:spPr>
            <a:xfrm>
              <a:off x="6089211" y="1624171"/>
              <a:ext cx="4346559" cy="4566583"/>
            </a:xfrm>
            <a:prstGeom prst="rect">
              <a:avLst/>
            </a:prstGeom>
            <a:solidFill>
              <a:srgbClr val="F2F2F2"/>
            </a:solidFill>
            <a:ln cap="flat" cmpd="sng" w="22225">
              <a:solidFill>
                <a:schemeClr val="dk1"/>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Only instances backed by Amazon EBS</a:t>
              </a:r>
              <a:endParaRPr/>
            </a:p>
          </p:txBody>
        </p:sp>
        <p:sp>
          <p:nvSpPr>
            <p:cNvPr id="655" name="Google Shape;655;p53"/>
            <p:cNvSpPr txBox="1"/>
            <p:nvPr/>
          </p:nvSpPr>
          <p:spPr>
            <a:xfrm>
              <a:off x="1766093" y="2856257"/>
              <a:ext cx="858375" cy="20750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AMI</a:t>
              </a:r>
              <a:endParaRPr/>
            </a:p>
          </p:txBody>
        </p:sp>
        <p:cxnSp>
          <p:nvCxnSpPr>
            <p:cNvPr id="656" name="Google Shape;656;p53"/>
            <p:cNvCxnSpPr>
              <a:stCxn id="657" idx="3"/>
              <a:endCxn id="658" idx="1"/>
            </p:cNvCxnSpPr>
            <p:nvPr/>
          </p:nvCxnSpPr>
          <p:spPr>
            <a:xfrm>
              <a:off x="2546731" y="2498105"/>
              <a:ext cx="1100700" cy="0"/>
            </a:xfrm>
            <a:prstGeom prst="straightConnector1">
              <a:avLst/>
            </a:prstGeom>
            <a:noFill/>
            <a:ln cap="flat" cmpd="sng" w="19050">
              <a:solidFill>
                <a:srgbClr val="7F7F7F"/>
              </a:solidFill>
              <a:prstDash val="solid"/>
              <a:miter lim="800000"/>
              <a:headEnd len="sm" w="sm" type="none"/>
              <a:tailEnd len="med" w="med" type="triangle"/>
            </a:ln>
          </p:spPr>
        </p:cxnSp>
        <p:sp>
          <p:nvSpPr>
            <p:cNvPr id="658" name="Google Shape;658;p53"/>
            <p:cNvSpPr/>
            <p:nvPr/>
          </p:nvSpPr>
          <p:spPr>
            <a:xfrm>
              <a:off x="3647421" y="2203189"/>
              <a:ext cx="1395752" cy="589831"/>
            </a:xfrm>
            <a:prstGeom prst="roundRect">
              <a:avLst>
                <a:gd fmla="val 16667" name="adj"/>
              </a:avLst>
            </a:prstGeom>
            <a:solidFill>
              <a:srgbClr val="FFFD78">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pending</a:t>
              </a:r>
              <a:endParaRPr/>
            </a:p>
          </p:txBody>
        </p:sp>
        <p:sp>
          <p:nvSpPr>
            <p:cNvPr id="659" name="Google Shape;659;p53"/>
            <p:cNvSpPr txBox="1"/>
            <p:nvPr/>
          </p:nvSpPr>
          <p:spPr>
            <a:xfrm>
              <a:off x="2624468" y="2260613"/>
              <a:ext cx="815962" cy="20750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Launch</a:t>
              </a:r>
              <a:endParaRPr/>
            </a:p>
          </p:txBody>
        </p:sp>
        <p:sp>
          <p:nvSpPr>
            <p:cNvPr id="660" name="Google Shape;660;p53"/>
            <p:cNvSpPr/>
            <p:nvPr/>
          </p:nvSpPr>
          <p:spPr>
            <a:xfrm>
              <a:off x="3641008" y="3333298"/>
              <a:ext cx="1395752" cy="589831"/>
            </a:xfrm>
            <a:prstGeom prst="roundRect">
              <a:avLst>
                <a:gd fmla="val 16667" name="adj"/>
              </a:avLst>
            </a:prstGeom>
            <a:solidFill>
              <a:srgbClr val="73FB79">
                <a:alpha val="23921"/>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running</a:t>
              </a:r>
              <a:endParaRPr/>
            </a:p>
          </p:txBody>
        </p:sp>
        <p:cxnSp>
          <p:nvCxnSpPr>
            <p:cNvPr id="661" name="Google Shape;661;p53"/>
            <p:cNvCxnSpPr>
              <a:stCxn id="658" idx="2"/>
              <a:endCxn id="660" idx="0"/>
            </p:cNvCxnSpPr>
            <p:nvPr/>
          </p:nvCxnSpPr>
          <p:spPr>
            <a:xfrm flipH="1">
              <a:off x="4338997" y="2793020"/>
              <a:ext cx="6300" cy="540300"/>
            </a:xfrm>
            <a:prstGeom prst="straightConnector1">
              <a:avLst/>
            </a:prstGeom>
            <a:noFill/>
            <a:ln cap="flat" cmpd="sng" w="12700">
              <a:solidFill>
                <a:srgbClr val="757574"/>
              </a:solidFill>
              <a:prstDash val="solid"/>
              <a:miter lim="800000"/>
              <a:headEnd len="sm" w="sm" type="none"/>
              <a:tailEnd len="med" w="med" type="triangle"/>
            </a:ln>
          </p:spPr>
        </p:cxnSp>
        <p:cxnSp>
          <p:nvCxnSpPr>
            <p:cNvPr id="662" name="Google Shape;662;p53"/>
            <p:cNvCxnSpPr/>
            <p:nvPr/>
          </p:nvCxnSpPr>
          <p:spPr>
            <a:xfrm>
              <a:off x="2563600" y="3701582"/>
              <a:ext cx="1094661" cy="0"/>
            </a:xfrm>
            <a:prstGeom prst="straightConnector1">
              <a:avLst/>
            </a:prstGeom>
            <a:noFill/>
            <a:ln cap="flat" cmpd="sng" w="19050">
              <a:solidFill>
                <a:srgbClr val="7F7F7F"/>
              </a:solidFill>
              <a:prstDash val="solid"/>
              <a:miter lim="800000"/>
              <a:headEnd len="sm" w="sm" type="none"/>
              <a:tailEnd len="med" w="med" type="triangle"/>
            </a:ln>
          </p:spPr>
        </p:cxnSp>
        <p:sp>
          <p:nvSpPr>
            <p:cNvPr id="663" name="Google Shape;663;p53"/>
            <p:cNvSpPr/>
            <p:nvPr/>
          </p:nvSpPr>
          <p:spPr>
            <a:xfrm>
              <a:off x="1147146" y="3333298"/>
              <a:ext cx="1395752" cy="589830"/>
            </a:xfrm>
            <a:prstGeom prst="roundRect">
              <a:avLst>
                <a:gd fmla="val 16667" name="adj"/>
              </a:avLst>
            </a:prstGeom>
            <a:solidFill>
              <a:srgbClr val="E5E8E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rebooting</a:t>
              </a:r>
              <a:endParaRPr/>
            </a:p>
          </p:txBody>
        </p:sp>
        <p:sp>
          <p:nvSpPr>
            <p:cNvPr id="664" name="Google Shape;664;p53"/>
            <p:cNvSpPr txBox="1"/>
            <p:nvPr/>
          </p:nvSpPr>
          <p:spPr>
            <a:xfrm>
              <a:off x="2669392" y="3268770"/>
              <a:ext cx="858375" cy="20750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Reboot</a:t>
              </a:r>
              <a:endParaRPr/>
            </a:p>
          </p:txBody>
        </p:sp>
        <p:cxnSp>
          <p:nvCxnSpPr>
            <p:cNvPr id="665" name="Google Shape;665;p53"/>
            <p:cNvCxnSpPr/>
            <p:nvPr/>
          </p:nvCxnSpPr>
          <p:spPr>
            <a:xfrm rot="10800000">
              <a:off x="2542898" y="3497587"/>
              <a:ext cx="1098110" cy="1"/>
            </a:xfrm>
            <a:prstGeom prst="straightConnector1">
              <a:avLst/>
            </a:prstGeom>
            <a:noFill/>
            <a:ln cap="flat" cmpd="sng" w="19050">
              <a:solidFill>
                <a:srgbClr val="7F7F7F"/>
              </a:solidFill>
              <a:prstDash val="solid"/>
              <a:miter lim="800000"/>
              <a:headEnd len="sm" w="sm" type="none"/>
              <a:tailEnd len="med" w="med" type="triangle"/>
            </a:ln>
          </p:spPr>
        </p:cxnSp>
        <p:grpSp>
          <p:nvGrpSpPr>
            <p:cNvPr id="666" name="Google Shape;666;p53"/>
            <p:cNvGrpSpPr/>
            <p:nvPr/>
          </p:nvGrpSpPr>
          <p:grpSpPr>
            <a:xfrm>
              <a:off x="5043166" y="2265027"/>
              <a:ext cx="4220001" cy="1068271"/>
              <a:chOff x="3833406" y="1132752"/>
              <a:chExt cx="3165000" cy="801203"/>
            </a:xfrm>
          </p:grpSpPr>
          <p:cxnSp>
            <p:nvCxnSpPr>
              <p:cNvPr id="667" name="Google Shape;667;p53"/>
              <p:cNvCxnSpPr>
                <a:stCxn id="668" idx="0"/>
                <a:endCxn id="658" idx="3"/>
              </p:cNvCxnSpPr>
              <p:nvPr/>
            </p:nvCxnSpPr>
            <p:spPr>
              <a:xfrm flipH="1" rot="5400000">
                <a:off x="5102706" y="38255"/>
                <a:ext cx="626400" cy="3165000"/>
              </a:xfrm>
              <a:prstGeom prst="bentConnector2">
                <a:avLst/>
              </a:prstGeom>
              <a:noFill/>
              <a:ln cap="flat" cmpd="sng" w="12700">
                <a:solidFill>
                  <a:srgbClr val="757574"/>
                </a:solidFill>
                <a:prstDash val="solid"/>
                <a:miter lim="800000"/>
                <a:headEnd len="sm" w="sm" type="none"/>
                <a:tailEnd len="med" w="med" type="triangle"/>
              </a:ln>
            </p:spPr>
          </p:cxnSp>
          <p:sp>
            <p:nvSpPr>
              <p:cNvPr id="669" name="Google Shape;669;p53"/>
              <p:cNvSpPr txBox="1"/>
              <p:nvPr/>
            </p:nvSpPr>
            <p:spPr>
              <a:xfrm>
                <a:off x="5341881" y="1132752"/>
                <a:ext cx="643781" cy="15563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Start</a:t>
                </a:r>
                <a:endParaRPr/>
              </a:p>
            </p:txBody>
          </p:sp>
        </p:grpSp>
        <p:grpSp>
          <p:nvGrpSpPr>
            <p:cNvPr id="670" name="Google Shape;670;p53"/>
            <p:cNvGrpSpPr/>
            <p:nvPr/>
          </p:nvGrpSpPr>
          <p:grpSpPr>
            <a:xfrm>
              <a:off x="3641009" y="5091978"/>
              <a:ext cx="1394933" cy="955553"/>
              <a:chOff x="2987063" y="3252969"/>
              <a:chExt cx="1046200" cy="716666"/>
            </a:xfrm>
          </p:grpSpPr>
          <p:sp>
            <p:nvSpPr>
              <p:cNvPr id="671" name="Google Shape;671;p53"/>
              <p:cNvSpPr/>
              <p:nvPr/>
            </p:nvSpPr>
            <p:spPr>
              <a:xfrm>
                <a:off x="2987063" y="3527262"/>
                <a:ext cx="1046200" cy="442373"/>
              </a:xfrm>
              <a:prstGeom prst="roundRect">
                <a:avLst>
                  <a:gd fmla="val 16667" name="adj"/>
                </a:avLst>
              </a:prstGeom>
              <a:solidFill>
                <a:srgbClr val="FF0000">
                  <a:alpha val="23921"/>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terminated</a:t>
                </a:r>
                <a:endParaRPr/>
              </a:p>
            </p:txBody>
          </p:sp>
          <p:cxnSp>
            <p:nvCxnSpPr>
              <p:cNvPr id="672" name="Google Shape;672;p53"/>
              <p:cNvCxnSpPr>
                <a:stCxn id="673" idx="2"/>
                <a:endCxn id="671" idx="0"/>
              </p:cNvCxnSpPr>
              <p:nvPr/>
            </p:nvCxnSpPr>
            <p:spPr>
              <a:xfrm>
                <a:off x="3510164" y="3252969"/>
                <a:ext cx="0" cy="274200"/>
              </a:xfrm>
              <a:prstGeom prst="straightConnector1">
                <a:avLst/>
              </a:prstGeom>
              <a:noFill/>
              <a:ln cap="flat" cmpd="sng" w="12700">
                <a:solidFill>
                  <a:srgbClr val="757574"/>
                </a:solidFill>
                <a:prstDash val="solid"/>
                <a:miter lim="800000"/>
                <a:headEnd len="sm" w="sm" type="none"/>
                <a:tailEnd len="med" w="med" type="triangle"/>
              </a:ln>
            </p:spPr>
          </p:cxnSp>
        </p:grpSp>
        <p:grpSp>
          <p:nvGrpSpPr>
            <p:cNvPr id="674" name="Google Shape;674;p53"/>
            <p:cNvGrpSpPr/>
            <p:nvPr/>
          </p:nvGrpSpPr>
          <p:grpSpPr>
            <a:xfrm>
              <a:off x="3641009" y="3907350"/>
              <a:ext cx="1394935" cy="1184628"/>
              <a:chOff x="2987063" y="2364496"/>
              <a:chExt cx="1046201" cy="888473"/>
            </a:xfrm>
          </p:grpSpPr>
          <p:sp>
            <p:nvSpPr>
              <p:cNvPr id="673" name="Google Shape;673;p53"/>
              <p:cNvSpPr/>
              <p:nvPr/>
            </p:nvSpPr>
            <p:spPr>
              <a:xfrm>
                <a:off x="2987063" y="2810596"/>
                <a:ext cx="1046201" cy="442373"/>
              </a:xfrm>
              <a:prstGeom prst="roundRect">
                <a:avLst>
                  <a:gd fmla="val 16667" name="adj"/>
                </a:avLst>
              </a:prstGeom>
              <a:solidFill>
                <a:srgbClr val="FFFD78">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shutting-down</a:t>
                </a:r>
                <a:endParaRPr/>
              </a:p>
            </p:txBody>
          </p:sp>
          <p:cxnSp>
            <p:nvCxnSpPr>
              <p:cNvPr id="675" name="Google Shape;675;p53"/>
              <p:cNvCxnSpPr>
                <a:endCxn id="673" idx="0"/>
              </p:cNvCxnSpPr>
              <p:nvPr/>
            </p:nvCxnSpPr>
            <p:spPr>
              <a:xfrm flipH="1">
                <a:off x="3510164" y="2364496"/>
                <a:ext cx="3000" cy="446100"/>
              </a:xfrm>
              <a:prstGeom prst="straightConnector1">
                <a:avLst/>
              </a:prstGeom>
              <a:noFill/>
              <a:ln cap="flat" cmpd="sng" w="12700">
                <a:solidFill>
                  <a:srgbClr val="757574"/>
                </a:solidFill>
                <a:prstDash val="solid"/>
                <a:miter lim="800000"/>
                <a:headEnd len="sm" w="sm" type="none"/>
                <a:tailEnd len="med" w="med" type="triangle"/>
              </a:ln>
            </p:spPr>
          </p:cxnSp>
          <p:sp>
            <p:nvSpPr>
              <p:cNvPr id="676" name="Google Shape;676;p53"/>
              <p:cNvSpPr txBox="1"/>
              <p:nvPr/>
            </p:nvSpPr>
            <p:spPr>
              <a:xfrm>
                <a:off x="3191238" y="2542396"/>
                <a:ext cx="733558" cy="155632"/>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Terminate</a:t>
                </a:r>
                <a:endParaRPr/>
              </a:p>
            </p:txBody>
          </p:sp>
        </p:grpSp>
        <p:grpSp>
          <p:nvGrpSpPr>
            <p:cNvPr id="677" name="Google Shape;677;p53"/>
            <p:cNvGrpSpPr/>
            <p:nvPr/>
          </p:nvGrpSpPr>
          <p:grpSpPr>
            <a:xfrm>
              <a:off x="5035963" y="3923128"/>
              <a:ext cx="4227204" cy="1829596"/>
              <a:chOff x="3590595" y="2376331"/>
              <a:chExt cx="3170400" cy="1372200"/>
            </a:xfrm>
          </p:grpSpPr>
          <p:cxnSp>
            <p:nvCxnSpPr>
              <p:cNvPr id="678" name="Google Shape;678;p53"/>
              <p:cNvCxnSpPr>
                <a:stCxn id="668" idx="2"/>
                <a:endCxn id="671" idx="3"/>
              </p:cNvCxnSpPr>
              <p:nvPr/>
            </p:nvCxnSpPr>
            <p:spPr>
              <a:xfrm rot="5400000">
                <a:off x="4489695" y="1477231"/>
                <a:ext cx="1372200" cy="3170400"/>
              </a:xfrm>
              <a:prstGeom prst="bentConnector2">
                <a:avLst/>
              </a:prstGeom>
              <a:noFill/>
              <a:ln cap="flat" cmpd="sng" w="12700">
                <a:solidFill>
                  <a:srgbClr val="757574"/>
                </a:solidFill>
                <a:prstDash val="solid"/>
                <a:miter lim="800000"/>
                <a:headEnd len="sm" w="sm" type="none"/>
                <a:tailEnd len="med" w="med" type="triangle"/>
              </a:ln>
            </p:spPr>
          </p:cxnSp>
          <p:sp>
            <p:nvSpPr>
              <p:cNvPr id="679" name="Google Shape;679;p53"/>
              <p:cNvSpPr txBox="1"/>
              <p:nvPr/>
            </p:nvSpPr>
            <p:spPr>
              <a:xfrm>
                <a:off x="5054591" y="3549275"/>
                <a:ext cx="862147" cy="15563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Terminate</a:t>
                </a:r>
                <a:endParaRPr/>
              </a:p>
            </p:txBody>
          </p:sp>
        </p:grpSp>
        <p:cxnSp>
          <p:nvCxnSpPr>
            <p:cNvPr id="680" name="Google Shape;680;p53"/>
            <p:cNvCxnSpPr>
              <a:stCxn id="660" idx="3"/>
              <a:endCxn id="681" idx="1"/>
            </p:cNvCxnSpPr>
            <p:nvPr/>
          </p:nvCxnSpPr>
          <p:spPr>
            <a:xfrm>
              <a:off x="5036760" y="3628214"/>
              <a:ext cx="1726200" cy="0"/>
            </a:xfrm>
            <a:prstGeom prst="straightConnector1">
              <a:avLst/>
            </a:prstGeom>
            <a:noFill/>
            <a:ln cap="flat" cmpd="sng" w="19050">
              <a:solidFill>
                <a:srgbClr val="7F7F7F"/>
              </a:solidFill>
              <a:prstDash val="solid"/>
              <a:miter lim="800000"/>
              <a:headEnd len="sm" w="sm" type="none"/>
              <a:tailEnd len="med" w="med" type="triangle"/>
            </a:ln>
          </p:spPr>
        </p:cxnSp>
        <p:sp>
          <p:nvSpPr>
            <p:cNvPr id="682" name="Google Shape;682;p53"/>
            <p:cNvSpPr txBox="1"/>
            <p:nvPr/>
          </p:nvSpPr>
          <p:spPr>
            <a:xfrm>
              <a:off x="4976647" y="3366926"/>
              <a:ext cx="1171861" cy="72950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Stop</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Stop-Hibernate</a:t>
              </a:r>
              <a:endParaRPr/>
            </a:p>
          </p:txBody>
        </p:sp>
        <p:sp>
          <p:nvSpPr>
            <p:cNvPr id="681" name="Google Shape;681;p53"/>
            <p:cNvSpPr/>
            <p:nvPr/>
          </p:nvSpPr>
          <p:spPr>
            <a:xfrm>
              <a:off x="6762815" y="3333298"/>
              <a:ext cx="1374674" cy="589830"/>
            </a:xfrm>
            <a:prstGeom prst="roundRect">
              <a:avLst>
                <a:gd fmla="val 16667" name="adj"/>
              </a:avLst>
            </a:prstGeom>
            <a:solidFill>
              <a:srgbClr val="FFFD78">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stopping</a:t>
              </a:r>
              <a:endParaRPr/>
            </a:p>
          </p:txBody>
        </p:sp>
        <p:sp>
          <p:nvSpPr>
            <p:cNvPr id="668" name="Google Shape;668;p53"/>
            <p:cNvSpPr/>
            <p:nvPr/>
          </p:nvSpPr>
          <p:spPr>
            <a:xfrm>
              <a:off x="8575829" y="3333298"/>
              <a:ext cx="1374675" cy="589830"/>
            </a:xfrm>
            <a:prstGeom prst="roundRect">
              <a:avLst>
                <a:gd fmla="val 16667" name="adj"/>
              </a:avLst>
            </a:prstGeom>
            <a:solidFill>
              <a:srgbClr val="FF0000">
                <a:alpha val="23921"/>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stopped</a:t>
              </a:r>
              <a:endParaRPr/>
            </a:p>
          </p:txBody>
        </p:sp>
        <p:cxnSp>
          <p:nvCxnSpPr>
            <p:cNvPr id="683" name="Google Shape;683;p53"/>
            <p:cNvCxnSpPr>
              <a:stCxn id="681" idx="3"/>
              <a:endCxn id="668" idx="1"/>
            </p:cNvCxnSpPr>
            <p:nvPr/>
          </p:nvCxnSpPr>
          <p:spPr>
            <a:xfrm>
              <a:off x="8137489" y="3628213"/>
              <a:ext cx="438300" cy="0"/>
            </a:xfrm>
            <a:prstGeom prst="straightConnector1">
              <a:avLst/>
            </a:prstGeom>
            <a:noFill/>
            <a:ln cap="flat" cmpd="sng" w="12700">
              <a:solidFill>
                <a:srgbClr val="7F7F7F"/>
              </a:solidFill>
              <a:prstDash val="solid"/>
              <a:miter lim="800000"/>
              <a:headEnd len="sm" w="sm" type="none"/>
              <a:tailEnd len="med" w="med" type="triangle"/>
            </a:ln>
          </p:spPr>
        </p:cxnSp>
        <p:pic>
          <p:nvPicPr>
            <p:cNvPr id="657" name="Google Shape;657;p53"/>
            <p:cNvPicPr preferRelativeResize="0"/>
            <p:nvPr/>
          </p:nvPicPr>
          <p:blipFill rotWithShape="1">
            <a:blip r:embed="rId3">
              <a:alphaModFix/>
            </a:blip>
            <a:srcRect b="0" l="0" r="0" t="0"/>
            <a:stretch/>
          </p:blipFill>
          <p:spPr>
            <a:xfrm>
              <a:off x="1871030" y="2160254"/>
              <a:ext cx="675701" cy="675701"/>
            </a:xfrm>
            <a:prstGeom prst="rect">
              <a:avLst/>
            </a:prstGeom>
            <a:noFill/>
            <a:ln>
              <a:noFill/>
            </a:ln>
          </p:spPr>
        </p:pic>
        <p:pic>
          <p:nvPicPr>
            <p:cNvPr id="684" name="Google Shape;684;p53"/>
            <p:cNvPicPr preferRelativeResize="0"/>
            <p:nvPr/>
          </p:nvPicPr>
          <p:blipFill rotWithShape="1">
            <a:blip r:embed="rId4">
              <a:alphaModFix/>
            </a:blip>
            <a:srcRect b="0" l="0" r="0" t="0"/>
            <a:stretch/>
          </p:blipFill>
          <p:spPr>
            <a:xfrm>
              <a:off x="5800085" y="1364438"/>
              <a:ext cx="591829" cy="591829"/>
            </a:xfrm>
            <a:prstGeom prst="rect">
              <a:avLst/>
            </a:prstGeom>
            <a:noFill/>
            <a:ln>
              <a:noFill/>
            </a:ln>
          </p:spPr>
        </p:pic>
      </p:grpSp>
      <p:sp>
        <p:nvSpPr>
          <p:cNvPr id="685" name="Google Shape;685;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686" name="Google Shape;686;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objectives</a:t>
            </a:r>
            <a:endParaRPr/>
          </a:p>
        </p:txBody>
      </p:sp>
      <p:sp>
        <p:nvSpPr>
          <p:cNvPr id="227" name="Google Shape;227;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2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29" name="Google Shape;229;p2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sz="3200"/>
              <a:t>After completing this module, you should be able to:</a:t>
            </a:r>
            <a:endParaRPr/>
          </a:p>
          <a:p>
            <a:pPr indent="-228600" lvl="0" marL="228600" rtl="0" algn="l">
              <a:lnSpc>
                <a:spcPct val="90000"/>
              </a:lnSpc>
              <a:spcBef>
                <a:spcPts val="1000"/>
              </a:spcBef>
              <a:spcAft>
                <a:spcPts val="0"/>
              </a:spcAft>
              <a:buClr>
                <a:schemeClr val="dk1"/>
              </a:buClr>
              <a:buSzPts val="2400"/>
              <a:buChar char="•"/>
            </a:pPr>
            <a:r>
              <a:rPr lang="en-US" sz="2400"/>
              <a:t>Provide an overview of different AWS compute services in the cloud</a:t>
            </a:r>
            <a:endParaRPr/>
          </a:p>
          <a:p>
            <a:pPr indent="-228600" lvl="0" marL="228600" rtl="0" algn="l">
              <a:lnSpc>
                <a:spcPct val="90000"/>
              </a:lnSpc>
              <a:spcBef>
                <a:spcPts val="1000"/>
              </a:spcBef>
              <a:spcAft>
                <a:spcPts val="0"/>
              </a:spcAft>
              <a:buClr>
                <a:schemeClr val="dk1"/>
              </a:buClr>
              <a:buSzPts val="2400"/>
              <a:buChar char="•"/>
            </a:pPr>
            <a:r>
              <a:rPr lang="en-US" sz="2400"/>
              <a:t>Demonstrate why to use Amazon Elastic Compute Cloud (Amazon EC2)</a:t>
            </a:r>
            <a:endParaRPr/>
          </a:p>
          <a:p>
            <a:pPr indent="-228600" lvl="0" marL="228600" rtl="0" algn="l">
              <a:lnSpc>
                <a:spcPct val="90000"/>
              </a:lnSpc>
              <a:spcBef>
                <a:spcPts val="1000"/>
              </a:spcBef>
              <a:spcAft>
                <a:spcPts val="0"/>
              </a:spcAft>
              <a:buClr>
                <a:schemeClr val="dk1"/>
              </a:buClr>
              <a:buSzPts val="2400"/>
              <a:buChar char="•"/>
            </a:pPr>
            <a:r>
              <a:rPr lang="en-US" sz="2400"/>
              <a:t>Identify the functionality in the EC2 console</a:t>
            </a:r>
            <a:endParaRPr/>
          </a:p>
          <a:p>
            <a:pPr indent="-228600" lvl="0" marL="228600" rtl="0" algn="l">
              <a:lnSpc>
                <a:spcPct val="90000"/>
              </a:lnSpc>
              <a:spcBef>
                <a:spcPts val="1000"/>
              </a:spcBef>
              <a:spcAft>
                <a:spcPts val="0"/>
              </a:spcAft>
              <a:buClr>
                <a:schemeClr val="dk1"/>
              </a:buClr>
              <a:buSzPts val="2400"/>
              <a:buChar char="•"/>
            </a:pPr>
            <a:r>
              <a:rPr lang="en-US" sz="2400"/>
              <a:t>Perform basic functions in Amazon EC2 to build a virtual computing environment</a:t>
            </a:r>
            <a:endParaRPr/>
          </a:p>
          <a:p>
            <a:pPr indent="-228600" lvl="0" marL="228600" rtl="0" algn="l">
              <a:lnSpc>
                <a:spcPct val="90000"/>
              </a:lnSpc>
              <a:spcBef>
                <a:spcPts val="1000"/>
              </a:spcBef>
              <a:spcAft>
                <a:spcPts val="0"/>
              </a:spcAft>
              <a:buClr>
                <a:schemeClr val="dk1"/>
              </a:buClr>
              <a:buSzPts val="2400"/>
              <a:buChar char="•"/>
            </a:pPr>
            <a:r>
              <a:rPr lang="en-US" sz="2400"/>
              <a:t>Identify Amazon EC2 cost optimization elements</a:t>
            </a:r>
            <a:endParaRPr/>
          </a:p>
          <a:p>
            <a:pPr indent="-228600" lvl="0" marL="228600" rtl="0" algn="l">
              <a:lnSpc>
                <a:spcPct val="90000"/>
              </a:lnSpc>
              <a:spcBef>
                <a:spcPts val="1000"/>
              </a:spcBef>
              <a:spcAft>
                <a:spcPts val="0"/>
              </a:spcAft>
              <a:buClr>
                <a:schemeClr val="dk1"/>
              </a:buClr>
              <a:buSzPts val="2400"/>
              <a:buChar char="•"/>
            </a:pPr>
            <a:r>
              <a:rPr lang="en-US" sz="2400"/>
              <a:t>Demonstrate when to use AWS Elastic Beanstalk</a:t>
            </a:r>
            <a:endParaRPr/>
          </a:p>
          <a:p>
            <a:pPr indent="-228600" lvl="0" marL="228600" rtl="0" algn="l">
              <a:lnSpc>
                <a:spcPct val="90000"/>
              </a:lnSpc>
              <a:spcBef>
                <a:spcPts val="1000"/>
              </a:spcBef>
              <a:spcAft>
                <a:spcPts val="0"/>
              </a:spcAft>
              <a:buClr>
                <a:schemeClr val="dk1"/>
              </a:buClr>
              <a:buSzPts val="2400"/>
              <a:buChar char="•"/>
            </a:pPr>
            <a:r>
              <a:rPr lang="en-US" sz="2400"/>
              <a:t>Demonstrate when to use AWS Lambda</a:t>
            </a:r>
            <a:endParaRPr/>
          </a:p>
          <a:p>
            <a:pPr indent="-228600" lvl="0" marL="228600" rtl="0" algn="l">
              <a:lnSpc>
                <a:spcPct val="90000"/>
              </a:lnSpc>
              <a:spcBef>
                <a:spcPts val="1000"/>
              </a:spcBef>
              <a:spcAft>
                <a:spcPts val="0"/>
              </a:spcAft>
              <a:buClr>
                <a:schemeClr val="dk1"/>
              </a:buClr>
              <a:buSzPts val="2400"/>
              <a:buChar char="•"/>
            </a:pPr>
            <a:r>
              <a:rPr lang="en-US" sz="2400"/>
              <a:t>Identify how to run containerized applications in a cluster of managed servers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Instance hibernation option </a:t>
            </a:r>
            <a:endParaRPr/>
          </a:p>
        </p:txBody>
      </p:sp>
      <p:sp>
        <p:nvSpPr>
          <p:cNvPr id="692" name="Google Shape;692;p54"/>
          <p:cNvSpPr txBox="1"/>
          <p:nvPr>
            <p:ph idx="1" type="body"/>
          </p:nvPr>
        </p:nvSpPr>
        <p:spPr>
          <a:xfrm>
            <a:off x="419100" y="3263183"/>
            <a:ext cx="11353800" cy="291377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Benefits</a:t>
            </a:r>
            <a:endParaRPr/>
          </a:p>
          <a:p>
            <a:pPr indent="-228600" lvl="1" marL="685800" rtl="0" algn="l">
              <a:lnSpc>
                <a:spcPct val="90000"/>
              </a:lnSpc>
              <a:spcBef>
                <a:spcPts val="500"/>
              </a:spcBef>
              <a:spcAft>
                <a:spcPts val="0"/>
              </a:spcAft>
              <a:buClr>
                <a:schemeClr val="dk1"/>
              </a:buClr>
              <a:buSzPts val="2000"/>
              <a:buChar char="•"/>
            </a:pPr>
            <a:r>
              <a:rPr lang="en-US" sz="2000"/>
              <a:t>It saves the contents from the instance memory (RAM). </a:t>
            </a:r>
            <a:endParaRPr/>
          </a:p>
          <a:p>
            <a:pPr indent="-228600" lvl="1" marL="685800" rtl="0" algn="l">
              <a:lnSpc>
                <a:spcPct val="90000"/>
              </a:lnSpc>
              <a:spcBef>
                <a:spcPts val="500"/>
              </a:spcBef>
              <a:spcAft>
                <a:spcPts val="0"/>
              </a:spcAft>
              <a:buClr>
                <a:schemeClr val="dk1"/>
              </a:buClr>
              <a:buSzPts val="2000"/>
              <a:buChar char="•"/>
            </a:pPr>
            <a:r>
              <a:rPr lang="en-US" sz="2000"/>
              <a:t>On instance restart, RAM contents are reloaded, previously running processes are resumed.</a:t>
            </a:r>
            <a:endParaRPr/>
          </a:p>
          <a:p>
            <a:pPr indent="-228600" lvl="1" marL="685800" rtl="0" algn="l">
              <a:lnSpc>
                <a:spcPct val="90000"/>
              </a:lnSpc>
              <a:spcBef>
                <a:spcPts val="500"/>
              </a:spcBef>
              <a:spcAft>
                <a:spcPts val="0"/>
              </a:spcAft>
              <a:buClr>
                <a:schemeClr val="dk1"/>
              </a:buClr>
              <a:buSzPts val="2000"/>
              <a:buChar char="•"/>
            </a:pPr>
            <a:r>
              <a:rPr lang="en-US" sz="2000"/>
              <a:t>You can save on cost in a hibernated state versus a running state (costs are similar to a stopped instance).</a:t>
            </a:r>
            <a:endParaRPr sz="1800"/>
          </a:p>
          <a:p>
            <a:pPr indent="-228600" lvl="0" marL="228600" rtl="0" algn="l">
              <a:lnSpc>
                <a:spcPct val="90000"/>
              </a:lnSpc>
              <a:spcBef>
                <a:spcPts val="1000"/>
              </a:spcBef>
              <a:spcAft>
                <a:spcPts val="0"/>
              </a:spcAft>
              <a:buClr>
                <a:schemeClr val="dk1"/>
              </a:buClr>
              <a:buSzPts val="2400"/>
              <a:buChar char="•"/>
            </a:pPr>
            <a:r>
              <a:rPr lang="en-US" sz="2400"/>
              <a:t>Prerequisites</a:t>
            </a:r>
            <a:endParaRPr/>
          </a:p>
          <a:p>
            <a:pPr indent="-228600" lvl="1" marL="685800" rtl="0" algn="l">
              <a:lnSpc>
                <a:spcPct val="90000"/>
              </a:lnSpc>
              <a:spcBef>
                <a:spcPts val="500"/>
              </a:spcBef>
              <a:spcAft>
                <a:spcPts val="0"/>
              </a:spcAft>
              <a:buClr>
                <a:schemeClr val="dk1"/>
              </a:buClr>
              <a:buSzPts val="2000"/>
              <a:buChar char="•"/>
            </a:pPr>
            <a:r>
              <a:rPr lang="en-US" sz="2000"/>
              <a:t>Only certain Linux AMIs (such as Amazon Linux 2) and only certain instance families support it.</a:t>
            </a:r>
            <a:endParaRPr/>
          </a:p>
          <a:p>
            <a:pPr indent="-228600" lvl="1" marL="685800" rtl="0" algn="l">
              <a:lnSpc>
                <a:spcPct val="90000"/>
              </a:lnSpc>
              <a:spcBef>
                <a:spcPts val="500"/>
              </a:spcBef>
              <a:spcAft>
                <a:spcPts val="0"/>
              </a:spcAft>
              <a:buClr>
                <a:schemeClr val="dk1"/>
              </a:buClr>
              <a:buSzPts val="2000"/>
              <a:buChar char="•"/>
            </a:pPr>
            <a:r>
              <a:rPr lang="en-US" sz="2000"/>
              <a:t>Instance must have an encrypted Amazon EBS root volume and a maximum of150 GB RAM.</a:t>
            </a:r>
            <a:endParaRPr/>
          </a:p>
          <a:p>
            <a:pPr indent="-228600" lvl="1" marL="685800" rtl="0" algn="l">
              <a:lnSpc>
                <a:spcPct val="90000"/>
              </a:lnSpc>
              <a:spcBef>
                <a:spcPts val="500"/>
              </a:spcBef>
              <a:spcAft>
                <a:spcPts val="0"/>
              </a:spcAft>
              <a:buClr>
                <a:schemeClr val="dk1"/>
              </a:buClr>
              <a:buSzPts val="2000"/>
              <a:buChar char="•"/>
            </a:pPr>
            <a:r>
              <a:rPr lang="en-US" sz="2000"/>
              <a:t>Hibernation must be enabled at instance launch.</a:t>
            </a:r>
            <a:endParaRPr/>
          </a:p>
          <a:p>
            <a:pPr indent="-101600" lvl="1" marL="685800" rtl="0" algn="l">
              <a:lnSpc>
                <a:spcPct val="90000"/>
              </a:lnSpc>
              <a:spcBef>
                <a:spcPts val="500"/>
              </a:spcBef>
              <a:spcAft>
                <a:spcPts val="0"/>
              </a:spcAft>
              <a:buClr>
                <a:schemeClr val="dk1"/>
              </a:buClr>
              <a:buSzPts val="2000"/>
              <a:buNone/>
            </a:pPr>
            <a:r>
              <a:t/>
            </a:r>
            <a:endParaRPr sz="2000"/>
          </a:p>
          <a:p>
            <a:pPr indent="-76200" lvl="0" marL="228600" rtl="0" algn="l">
              <a:lnSpc>
                <a:spcPct val="90000"/>
              </a:lnSpc>
              <a:spcBef>
                <a:spcPts val="1000"/>
              </a:spcBef>
              <a:spcAft>
                <a:spcPts val="0"/>
              </a:spcAft>
              <a:buClr>
                <a:schemeClr val="dk1"/>
              </a:buClr>
              <a:buSzPts val="2400"/>
              <a:buNone/>
            </a:pPr>
            <a:r>
              <a:t/>
            </a:r>
            <a:endParaRPr sz="2400"/>
          </a:p>
        </p:txBody>
      </p:sp>
      <p:sp>
        <p:nvSpPr>
          <p:cNvPr id="693" name="Google Shape;693;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4" name="Google Shape;694;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diagram showing an instance entering and then exiting hibernation." id="695" name="Google Shape;695;p54"/>
          <p:cNvPicPr preferRelativeResize="0"/>
          <p:nvPr/>
        </p:nvPicPr>
        <p:blipFill rotWithShape="1">
          <a:blip r:embed="rId3">
            <a:alphaModFix/>
          </a:blip>
          <a:srcRect b="0" l="0" r="0" t="0"/>
          <a:stretch/>
        </p:blipFill>
        <p:spPr>
          <a:xfrm>
            <a:off x="2020340" y="1189531"/>
            <a:ext cx="8763774" cy="24209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Consider using an Elastic IP address</a:t>
            </a:r>
            <a:endParaRPr/>
          </a:p>
        </p:txBody>
      </p:sp>
      <p:sp>
        <p:nvSpPr>
          <p:cNvPr id="701" name="Google Shape;701;p5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400"/>
              <a:buChar char="•"/>
            </a:pPr>
            <a:r>
              <a:rPr b="1" lang="en-US" sz="2400">
                <a:solidFill>
                  <a:schemeClr val="accent5"/>
                </a:solidFill>
              </a:rPr>
              <a:t>Rebooting</a:t>
            </a:r>
            <a:r>
              <a:rPr lang="en-US" sz="2400"/>
              <a:t> an instance will </a:t>
            </a:r>
            <a:r>
              <a:rPr i="1" lang="en-US" sz="2400"/>
              <a:t>not</a:t>
            </a:r>
            <a:r>
              <a:rPr lang="en-US" sz="2400"/>
              <a:t> change any IP addresses or DNS hostnames.</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When an instance is </a:t>
            </a:r>
            <a:r>
              <a:rPr b="1" lang="en-US" sz="2400">
                <a:solidFill>
                  <a:schemeClr val="accent5"/>
                </a:solidFill>
              </a:rPr>
              <a:t>stopped</a:t>
            </a:r>
            <a:r>
              <a:rPr lang="en-US" sz="2400"/>
              <a:t> and then </a:t>
            </a:r>
            <a:r>
              <a:rPr b="1" lang="en-US" sz="2400">
                <a:solidFill>
                  <a:schemeClr val="accent5"/>
                </a:solidFill>
              </a:rPr>
              <a:t>started</a:t>
            </a:r>
            <a:r>
              <a:rPr lang="en-US" sz="2400"/>
              <a:t> again – </a:t>
            </a:r>
            <a:endParaRPr/>
          </a:p>
          <a:p>
            <a:pPr indent="-228600" lvl="1" marL="685800" rtl="0" algn="l">
              <a:lnSpc>
                <a:spcPct val="90000"/>
              </a:lnSpc>
              <a:spcBef>
                <a:spcPts val="500"/>
              </a:spcBef>
              <a:spcAft>
                <a:spcPts val="0"/>
              </a:spcAft>
              <a:buClr>
                <a:schemeClr val="accent6"/>
              </a:buClr>
              <a:buSzPts val="2000"/>
              <a:buChar char="•"/>
            </a:pPr>
            <a:r>
              <a:rPr lang="en-US" sz="2000">
                <a:solidFill>
                  <a:schemeClr val="accent6"/>
                </a:solidFill>
              </a:rPr>
              <a:t>The </a:t>
            </a:r>
            <a:r>
              <a:rPr i="1" lang="en-US" sz="2000">
                <a:solidFill>
                  <a:schemeClr val="accent6"/>
                </a:solidFill>
              </a:rPr>
              <a:t>public</a:t>
            </a:r>
            <a:r>
              <a:rPr lang="en-US" sz="2000">
                <a:solidFill>
                  <a:schemeClr val="accent6"/>
                </a:solidFill>
              </a:rPr>
              <a:t> IPv4 address and </a:t>
            </a:r>
            <a:r>
              <a:rPr i="1" lang="en-US" sz="2000">
                <a:solidFill>
                  <a:schemeClr val="accent6"/>
                </a:solidFill>
              </a:rPr>
              <a:t>external</a:t>
            </a:r>
            <a:r>
              <a:rPr lang="en-US" sz="2000">
                <a:solidFill>
                  <a:schemeClr val="accent6"/>
                </a:solidFill>
              </a:rPr>
              <a:t> DNS hostname will change.</a:t>
            </a:r>
            <a:br>
              <a:rPr lang="en-US" sz="2000">
                <a:solidFill>
                  <a:schemeClr val="accent6"/>
                </a:solidFill>
              </a:rPr>
            </a:br>
            <a:endParaRPr sz="2000">
              <a:solidFill>
                <a:schemeClr val="accent6"/>
              </a:solidFill>
            </a:endParaRPr>
          </a:p>
          <a:p>
            <a:pPr indent="-228600" lvl="1" marL="685800" rtl="0" algn="l">
              <a:lnSpc>
                <a:spcPct val="90000"/>
              </a:lnSpc>
              <a:spcBef>
                <a:spcPts val="500"/>
              </a:spcBef>
              <a:spcAft>
                <a:spcPts val="0"/>
              </a:spcAft>
              <a:buClr>
                <a:schemeClr val="dk1"/>
              </a:buClr>
              <a:buSzPts val="2000"/>
              <a:buChar char="•"/>
            </a:pPr>
            <a:r>
              <a:rPr lang="en-US" sz="2000"/>
              <a:t>The </a:t>
            </a:r>
            <a:r>
              <a:rPr i="1" lang="en-US" sz="2000"/>
              <a:t>private</a:t>
            </a:r>
            <a:r>
              <a:rPr lang="en-US" sz="2000"/>
              <a:t> IPv4 address and internal DNS hostname do </a:t>
            </a:r>
            <a:r>
              <a:rPr i="1" lang="en-US" sz="2000"/>
              <a:t>not</a:t>
            </a:r>
            <a:r>
              <a:rPr lang="en-US" sz="2000"/>
              <a:t> change.</a:t>
            </a:r>
            <a:endParaRPr/>
          </a:p>
          <a:p>
            <a:pPr indent="-101600" lvl="0" marL="228600" rtl="0" algn="l">
              <a:lnSpc>
                <a:spcPct val="90000"/>
              </a:lnSpc>
              <a:spcBef>
                <a:spcPts val="1000"/>
              </a:spcBef>
              <a:spcAft>
                <a:spcPts val="0"/>
              </a:spcAft>
              <a:buClr>
                <a:schemeClr val="dk1"/>
              </a:buClr>
              <a:buSzPts val="2000"/>
              <a:buNone/>
            </a:pPr>
            <a:r>
              <a:t/>
            </a:r>
            <a:endParaRPr sz="2000"/>
          </a:p>
          <a:p>
            <a:pPr indent="-101600" lvl="1" marL="685800" rtl="0" algn="l">
              <a:lnSpc>
                <a:spcPct val="90000"/>
              </a:lnSpc>
              <a:spcBef>
                <a:spcPts val="500"/>
              </a:spcBef>
              <a:spcAft>
                <a:spcPts val="0"/>
              </a:spcAft>
              <a:buClr>
                <a:schemeClr val="dk1"/>
              </a:buClr>
              <a:buSzPts val="2000"/>
              <a:buNone/>
            </a:pPr>
            <a:r>
              <a:t/>
            </a:r>
            <a:endParaRPr sz="2000"/>
          </a:p>
        </p:txBody>
      </p:sp>
      <p:sp>
        <p:nvSpPr>
          <p:cNvPr id="702" name="Google Shape;702;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3" name="Google Shape;703;p5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If you require a persistent public IP address – </a:t>
            </a:r>
            <a:endParaRPr/>
          </a:p>
          <a:p>
            <a:pPr indent="-228600" lvl="1" marL="685800" rtl="0" algn="l">
              <a:lnSpc>
                <a:spcPct val="90000"/>
              </a:lnSpc>
              <a:spcBef>
                <a:spcPts val="500"/>
              </a:spcBef>
              <a:spcAft>
                <a:spcPts val="0"/>
              </a:spcAft>
              <a:buClr>
                <a:schemeClr val="dk1"/>
              </a:buClr>
              <a:buSzPts val="2000"/>
              <a:buChar char="•"/>
            </a:pPr>
            <a:r>
              <a:rPr lang="en-US" sz="2000"/>
              <a:t>Associate an </a:t>
            </a:r>
            <a:r>
              <a:rPr b="1" lang="en-US" sz="2000">
                <a:solidFill>
                  <a:schemeClr val="accent5"/>
                </a:solidFill>
              </a:rPr>
              <a:t>Elastic IP address </a:t>
            </a:r>
            <a:r>
              <a:rPr lang="en-US" sz="2000"/>
              <a:t>with the instance.</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400"/>
              <a:buChar char="•"/>
            </a:pPr>
            <a:r>
              <a:rPr lang="en-US" sz="2400"/>
              <a:t>Elastic IP address characteristics – </a:t>
            </a:r>
            <a:endParaRPr/>
          </a:p>
          <a:p>
            <a:pPr indent="-228600" lvl="1" marL="685800" rtl="0" algn="l">
              <a:lnSpc>
                <a:spcPct val="90000"/>
              </a:lnSpc>
              <a:spcBef>
                <a:spcPts val="500"/>
              </a:spcBef>
              <a:spcAft>
                <a:spcPts val="0"/>
              </a:spcAft>
              <a:buClr>
                <a:schemeClr val="dk1"/>
              </a:buClr>
              <a:buSzPts val="2000"/>
              <a:buChar char="•"/>
            </a:pPr>
            <a:r>
              <a:rPr lang="en-US" sz="2000"/>
              <a:t>Can be associated with instances in the Region as needed.</a:t>
            </a:r>
            <a:br>
              <a:rPr lang="en-US" sz="2000"/>
            </a:br>
            <a:endParaRPr sz="2000"/>
          </a:p>
          <a:p>
            <a:pPr indent="-228600" lvl="1" marL="685800" rtl="0" algn="l">
              <a:lnSpc>
                <a:spcPct val="90000"/>
              </a:lnSpc>
              <a:spcBef>
                <a:spcPts val="500"/>
              </a:spcBef>
              <a:spcAft>
                <a:spcPts val="0"/>
              </a:spcAft>
              <a:buClr>
                <a:schemeClr val="dk1"/>
              </a:buClr>
              <a:buSzPts val="2000"/>
              <a:buChar char="•"/>
            </a:pPr>
            <a:r>
              <a:rPr lang="en-US" sz="2000"/>
              <a:t>Remains allocated to your account until you choose to release it.</a:t>
            </a:r>
            <a:endParaRPr/>
          </a:p>
        </p:txBody>
      </p:sp>
      <p:sp>
        <p:nvSpPr>
          <p:cNvPr id="704" name="Google Shape;704;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id="705" name="Google Shape;705;p55"/>
          <p:cNvGrpSpPr/>
          <p:nvPr/>
        </p:nvGrpSpPr>
        <p:grpSpPr>
          <a:xfrm>
            <a:off x="5395862" y="5102916"/>
            <a:ext cx="1242346" cy="1253434"/>
            <a:chOff x="10493446" y="1882588"/>
            <a:chExt cx="1242346" cy="1253434"/>
          </a:xfrm>
        </p:grpSpPr>
        <p:pic>
          <p:nvPicPr>
            <p:cNvPr id="706" name="Google Shape;706;p55"/>
            <p:cNvPicPr preferRelativeResize="0"/>
            <p:nvPr/>
          </p:nvPicPr>
          <p:blipFill rotWithShape="1">
            <a:blip r:embed="rId3">
              <a:alphaModFix/>
            </a:blip>
            <a:srcRect b="0" l="0" r="0" t="0"/>
            <a:stretch/>
          </p:blipFill>
          <p:spPr>
            <a:xfrm>
              <a:off x="10723789" y="1882588"/>
              <a:ext cx="781660" cy="781660"/>
            </a:xfrm>
            <a:prstGeom prst="rect">
              <a:avLst/>
            </a:prstGeom>
            <a:noFill/>
            <a:ln>
              <a:noFill/>
            </a:ln>
          </p:spPr>
        </p:pic>
        <p:sp>
          <p:nvSpPr>
            <p:cNvPr id="707" name="Google Shape;707;p55"/>
            <p:cNvSpPr txBox="1"/>
            <p:nvPr/>
          </p:nvSpPr>
          <p:spPr>
            <a:xfrm>
              <a:off x="10493446" y="2551247"/>
              <a:ext cx="12423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Elastic IP Address</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EC2 instance metadata</a:t>
            </a:r>
            <a:endParaRPr/>
          </a:p>
        </p:txBody>
      </p:sp>
      <p:sp>
        <p:nvSpPr>
          <p:cNvPr id="713" name="Google Shape;713;p5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800"/>
              <a:buChar char="•"/>
            </a:pPr>
            <a:r>
              <a:rPr b="1" lang="en-US">
                <a:solidFill>
                  <a:schemeClr val="accent5"/>
                </a:solidFill>
              </a:rPr>
              <a:t>Instance metadata</a:t>
            </a:r>
            <a:r>
              <a:rPr lang="en-US"/>
              <a:t> is data about your instance.</a:t>
            </a:r>
            <a:endParaRPr/>
          </a:p>
          <a:p>
            <a:pPr indent="-228600" lvl="0" marL="228600" rtl="0" algn="l">
              <a:lnSpc>
                <a:spcPct val="90000"/>
              </a:lnSpc>
              <a:spcBef>
                <a:spcPts val="1000"/>
              </a:spcBef>
              <a:spcAft>
                <a:spcPts val="0"/>
              </a:spcAft>
              <a:buClr>
                <a:schemeClr val="dk1"/>
              </a:buClr>
              <a:buSzPts val="2800"/>
              <a:buChar char="•"/>
            </a:pPr>
            <a:r>
              <a:rPr lang="en-US"/>
              <a:t>While you are connected to the instance, you can view it – </a:t>
            </a:r>
            <a:endParaRPr/>
          </a:p>
          <a:p>
            <a:pPr indent="-228600" lvl="1" marL="685800" rtl="0" algn="l">
              <a:lnSpc>
                <a:spcPct val="90000"/>
              </a:lnSpc>
              <a:spcBef>
                <a:spcPts val="500"/>
              </a:spcBef>
              <a:spcAft>
                <a:spcPts val="0"/>
              </a:spcAft>
              <a:buClr>
                <a:schemeClr val="dk1"/>
              </a:buClr>
              <a:buSzPts val="2000"/>
              <a:buChar char="•"/>
            </a:pPr>
            <a:r>
              <a:rPr lang="en-US" sz="2000"/>
              <a:t>In a browser: </a:t>
            </a:r>
            <a:r>
              <a:rPr lang="en-US" sz="2000">
                <a:latin typeface="Droid Sans Mono"/>
                <a:ea typeface="Droid Sans Mono"/>
                <a:cs typeface="Droid Sans Mono"/>
                <a:sym typeface="Droid Sans Mono"/>
              </a:rPr>
              <a:t>http://169.254.169.254/latest/meta-data/</a:t>
            </a:r>
            <a:endParaRPr sz="2000"/>
          </a:p>
          <a:p>
            <a:pPr indent="-228600" lvl="1" marL="685800" rtl="0" algn="l">
              <a:lnSpc>
                <a:spcPct val="90000"/>
              </a:lnSpc>
              <a:spcBef>
                <a:spcPts val="500"/>
              </a:spcBef>
              <a:spcAft>
                <a:spcPts val="0"/>
              </a:spcAft>
              <a:buClr>
                <a:schemeClr val="dk1"/>
              </a:buClr>
              <a:buSzPts val="2000"/>
              <a:buChar char="•"/>
            </a:pPr>
            <a:r>
              <a:rPr lang="en-US" sz="2000"/>
              <a:t>In a terminal window: </a:t>
            </a:r>
            <a:r>
              <a:rPr lang="en-US" sz="2000">
                <a:latin typeface="Droid Sans Mono"/>
                <a:ea typeface="Droid Sans Mono"/>
                <a:cs typeface="Droid Sans Mono"/>
                <a:sym typeface="Droid Sans Mono"/>
              </a:rPr>
              <a:t>curl http://169.254.169.254/latest/meta-data/</a:t>
            </a:r>
            <a:endParaRPr sz="2000"/>
          </a:p>
          <a:p>
            <a:pPr indent="-228600" lvl="0" marL="228600" rtl="0" algn="l">
              <a:lnSpc>
                <a:spcPct val="90000"/>
              </a:lnSpc>
              <a:spcBef>
                <a:spcPts val="1000"/>
              </a:spcBef>
              <a:spcAft>
                <a:spcPts val="0"/>
              </a:spcAft>
              <a:buClr>
                <a:schemeClr val="dk1"/>
              </a:buClr>
              <a:buSzPts val="2800"/>
              <a:buChar char="•"/>
            </a:pPr>
            <a:r>
              <a:rPr lang="en-US"/>
              <a:t>Example retrievable values – </a:t>
            </a:r>
            <a:endParaRPr/>
          </a:p>
          <a:p>
            <a:pPr indent="-228600" lvl="1" marL="685800" rtl="0" algn="l">
              <a:lnSpc>
                <a:spcPct val="90000"/>
              </a:lnSpc>
              <a:spcBef>
                <a:spcPts val="500"/>
              </a:spcBef>
              <a:spcAft>
                <a:spcPts val="0"/>
              </a:spcAft>
              <a:buClr>
                <a:schemeClr val="dk1"/>
              </a:buClr>
              <a:buSzPts val="2000"/>
              <a:buChar char="•"/>
            </a:pPr>
            <a:r>
              <a:rPr lang="en-US" sz="2000"/>
              <a:t>Public IP address, private IP address, public hostname, instance ID, security groups, Region, Availability Zone.</a:t>
            </a:r>
            <a:endParaRPr/>
          </a:p>
          <a:p>
            <a:pPr indent="-228600" lvl="1" marL="685800" rtl="0" algn="l">
              <a:lnSpc>
                <a:spcPct val="90000"/>
              </a:lnSpc>
              <a:spcBef>
                <a:spcPts val="500"/>
              </a:spcBef>
              <a:spcAft>
                <a:spcPts val="0"/>
              </a:spcAft>
              <a:buClr>
                <a:schemeClr val="dk1"/>
              </a:buClr>
              <a:buSzPts val="2000"/>
              <a:buChar char="•"/>
            </a:pPr>
            <a:r>
              <a:rPr lang="en-US" sz="2000"/>
              <a:t>Any user data specified at instance launch can also be accessed at: </a:t>
            </a:r>
            <a:r>
              <a:rPr lang="en-US" sz="2000">
                <a:latin typeface="Droid Sans Mono"/>
                <a:ea typeface="Droid Sans Mono"/>
                <a:cs typeface="Droid Sans Mono"/>
                <a:sym typeface="Droid Sans Mono"/>
              </a:rPr>
              <a:t>http://169.254.169.254/latest/user-data/</a:t>
            </a:r>
            <a:endParaRPr sz="2000"/>
          </a:p>
          <a:p>
            <a:pPr indent="-228600" lvl="0" marL="228600" rtl="0" algn="l">
              <a:lnSpc>
                <a:spcPct val="90000"/>
              </a:lnSpc>
              <a:spcBef>
                <a:spcPts val="1000"/>
              </a:spcBef>
              <a:spcAft>
                <a:spcPts val="0"/>
              </a:spcAft>
              <a:buClr>
                <a:schemeClr val="dk1"/>
              </a:buClr>
              <a:buSzPts val="2800"/>
              <a:buChar char="•"/>
            </a:pPr>
            <a:r>
              <a:rPr lang="en-US"/>
              <a:t>It can be used to configure or manage a running instance.</a:t>
            </a:r>
            <a:endParaRPr/>
          </a:p>
          <a:p>
            <a:pPr indent="-228600" lvl="1" marL="685800" rtl="0" algn="l">
              <a:lnSpc>
                <a:spcPct val="90000"/>
              </a:lnSpc>
              <a:spcBef>
                <a:spcPts val="500"/>
              </a:spcBef>
              <a:spcAft>
                <a:spcPts val="0"/>
              </a:spcAft>
              <a:buClr>
                <a:schemeClr val="dk1"/>
              </a:buClr>
              <a:buSzPts val="2000"/>
              <a:buChar char="•"/>
            </a:pPr>
            <a:r>
              <a:rPr lang="en-US" sz="2000"/>
              <a:t>For example, author a configuration script that reads the metadata and uses it to configure applications or OS settings.</a:t>
            </a:r>
            <a:endParaRPr/>
          </a:p>
          <a:p>
            <a:pPr indent="0" lvl="0" marL="0" rtl="0" algn="l">
              <a:lnSpc>
                <a:spcPct val="90000"/>
              </a:lnSpc>
              <a:spcBef>
                <a:spcPts val="1000"/>
              </a:spcBef>
              <a:spcAft>
                <a:spcPts val="0"/>
              </a:spcAft>
              <a:buClr>
                <a:schemeClr val="dk1"/>
              </a:buClr>
              <a:buSzPts val="28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714" name="Google Shape;714;p5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15" name="Google Shape;715;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CloudWatch for monitoring</a:t>
            </a:r>
            <a:endParaRPr/>
          </a:p>
        </p:txBody>
      </p:sp>
      <p:sp>
        <p:nvSpPr>
          <p:cNvPr id="721" name="Google Shape;721;p57"/>
          <p:cNvSpPr txBox="1"/>
          <p:nvPr>
            <p:ph idx="1" type="body"/>
          </p:nvPr>
        </p:nvSpPr>
        <p:spPr>
          <a:xfrm>
            <a:off x="312967" y="1528175"/>
            <a:ext cx="6118434"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Use </a:t>
            </a:r>
            <a:r>
              <a:rPr b="1" lang="en-US" sz="2000">
                <a:solidFill>
                  <a:schemeClr val="accent5"/>
                </a:solidFill>
              </a:rPr>
              <a:t>Amazon CloudWatch </a:t>
            </a:r>
            <a:r>
              <a:rPr lang="en-US" sz="2000"/>
              <a:t>to monitor EC2 instances</a:t>
            </a:r>
            <a:endParaRPr/>
          </a:p>
          <a:p>
            <a:pPr indent="-228600" lvl="1" marL="685800" rtl="0" algn="l">
              <a:lnSpc>
                <a:spcPct val="90000"/>
              </a:lnSpc>
              <a:spcBef>
                <a:spcPts val="500"/>
              </a:spcBef>
              <a:spcAft>
                <a:spcPts val="0"/>
              </a:spcAft>
              <a:buClr>
                <a:schemeClr val="dk1"/>
              </a:buClr>
              <a:buSzPts val="1800"/>
              <a:buChar char="•"/>
            </a:pPr>
            <a:r>
              <a:rPr lang="en-US" sz="1800"/>
              <a:t>Provides near-real-time metrics</a:t>
            </a:r>
            <a:endParaRPr/>
          </a:p>
          <a:p>
            <a:pPr indent="-228600" lvl="1" marL="685800" rtl="0" algn="l">
              <a:lnSpc>
                <a:spcPct val="90000"/>
              </a:lnSpc>
              <a:spcBef>
                <a:spcPts val="500"/>
              </a:spcBef>
              <a:spcAft>
                <a:spcPts val="0"/>
              </a:spcAft>
              <a:buClr>
                <a:schemeClr val="dk1"/>
              </a:buClr>
              <a:buSzPts val="1800"/>
              <a:buChar char="•"/>
            </a:pPr>
            <a:r>
              <a:rPr lang="en-US" sz="1800"/>
              <a:t>Provides charts in the Amazon EC2 console </a:t>
            </a:r>
            <a:r>
              <a:rPr b="1" lang="en-US" sz="1800"/>
              <a:t>Monitoring</a:t>
            </a:r>
            <a:r>
              <a:rPr lang="en-US" sz="1800"/>
              <a:t> tab that you can view</a:t>
            </a:r>
            <a:endParaRPr/>
          </a:p>
          <a:p>
            <a:pPr indent="-228600" lvl="1" marL="685800" rtl="0" algn="l">
              <a:lnSpc>
                <a:spcPct val="90000"/>
              </a:lnSpc>
              <a:spcBef>
                <a:spcPts val="500"/>
              </a:spcBef>
              <a:spcAft>
                <a:spcPts val="0"/>
              </a:spcAft>
              <a:buClr>
                <a:schemeClr val="dk1"/>
              </a:buClr>
              <a:buSzPts val="1800"/>
              <a:buChar char="•"/>
            </a:pPr>
            <a:r>
              <a:rPr lang="en-US" sz="1800"/>
              <a:t>Maintains 15 months of historical data</a:t>
            </a:r>
            <a:endParaRPr/>
          </a:p>
          <a:p>
            <a:pPr indent="-114300" lvl="1" marL="685800" rtl="0" algn="l">
              <a:lnSpc>
                <a:spcPct val="90000"/>
              </a:lnSpc>
              <a:spcBef>
                <a:spcPts val="5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Basic monitoring</a:t>
            </a:r>
            <a:endParaRPr/>
          </a:p>
          <a:p>
            <a:pPr indent="-228600" lvl="1" marL="685800" rtl="0" algn="l">
              <a:lnSpc>
                <a:spcPct val="90000"/>
              </a:lnSpc>
              <a:spcBef>
                <a:spcPts val="500"/>
              </a:spcBef>
              <a:spcAft>
                <a:spcPts val="0"/>
              </a:spcAft>
              <a:buClr>
                <a:schemeClr val="dk1"/>
              </a:buClr>
              <a:buSzPts val="1800"/>
              <a:buChar char="•"/>
            </a:pPr>
            <a:r>
              <a:rPr lang="en-US" sz="1800"/>
              <a:t>Default, no additional cost</a:t>
            </a:r>
            <a:endParaRPr/>
          </a:p>
          <a:p>
            <a:pPr indent="-228600" lvl="1" marL="685800" rtl="0" algn="l">
              <a:lnSpc>
                <a:spcPct val="90000"/>
              </a:lnSpc>
              <a:spcBef>
                <a:spcPts val="500"/>
              </a:spcBef>
              <a:spcAft>
                <a:spcPts val="0"/>
              </a:spcAft>
              <a:buClr>
                <a:schemeClr val="dk1"/>
              </a:buClr>
              <a:buSzPts val="1800"/>
              <a:buChar char="•"/>
            </a:pPr>
            <a:r>
              <a:rPr lang="en-US" sz="1800"/>
              <a:t>Metric data sent to CloudWatch every 5 minutes</a:t>
            </a:r>
            <a:endParaRPr/>
          </a:p>
          <a:p>
            <a:pPr indent="-114300" lvl="1" marL="685800" rtl="0" algn="l">
              <a:lnSpc>
                <a:spcPct val="90000"/>
              </a:lnSpc>
              <a:spcBef>
                <a:spcPts val="5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Detailed monitoring</a:t>
            </a:r>
            <a:endParaRPr/>
          </a:p>
          <a:p>
            <a:pPr indent="-228600" lvl="1" marL="685800" rtl="0" algn="l">
              <a:lnSpc>
                <a:spcPct val="90000"/>
              </a:lnSpc>
              <a:spcBef>
                <a:spcPts val="500"/>
              </a:spcBef>
              <a:spcAft>
                <a:spcPts val="0"/>
              </a:spcAft>
              <a:buClr>
                <a:schemeClr val="dk1"/>
              </a:buClr>
              <a:buSzPts val="1800"/>
              <a:buChar char="•"/>
            </a:pPr>
            <a:r>
              <a:rPr lang="en-US" sz="1800"/>
              <a:t>Fixed monthly rate for seven pre-selected metrics </a:t>
            </a:r>
            <a:endParaRPr/>
          </a:p>
          <a:p>
            <a:pPr indent="-228600" lvl="1" marL="685800" rtl="0" algn="l">
              <a:lnSpc>
                <a:spcPct val="90000"/>
              </a:lnSpc>
              <a:spcBef>
                <a:spcPts val="500"/>
              </a:spcBef>
              <a:spcAft>
                <a:spcPts val="0"/>
              </a:spcAft>
              <a:buClr>
                <a:schemeClr val="dk1"/>
              </a:buClr>
              <a:buSzPts val="1800"/>
              <a:buChar char="•"/>
            </a:pPr>
            <a:r>
              <a:rPr lang="en-US" sz="1800"/>
              <a:t>Metric data delivered every 1 minute</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722" name="Google Shape;722;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3" name="Google Shape;723;p5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screen capture of the EC2 console showing the Monitoring tab view. The charts in the monitoring tab are highlighted." id="724" name="Google Shape;724;p57"/>
          <p:cNvGrpSpPr/>
          <p:nvPr/>
        </p:nvGrpSpPr>
        <p:grpSpPr>
          <a:xfrm>
            <a:off x="6200325" y="1279221"/>
            <a:ext cx="5452849" cy="5384589"/>
            <a:chOff x="6278337" y="1279221"/>
            <a:chExt cx="5452849" cy="5384589"/>
          </a:xfrm>
        </p:grpSpPr>
        <p:grpSp>
          <p:nvGrpSpPr>
            <p:cNvPr id="725" name="Google Shape;725;p57"/>
            <p:cNvGrpSpPr/>
            <p:nvPr/>
          </p:nvGrpSpPr>
          <p:grpSpPr>
            <a:xfrm>
              <a:off x="6278337" y="2250006"/>
              <a:ext cx="5293307" cy="4413804"/>
              <a:chOff x="6278337" y="2250006"/>
              <a:chExt cx="5293307" cy="4413804"/>
            </a:xfrm>
          </p:grpSpPr>
          <p:pic>
            <p:nvPicPr>
              <p:cNvPr id="726" name="Google Shape;726;p57"/>
              <p:cNvPicPr preferRelativeResize="0"/>
              <p:nvPr/>
            </p:nvPicPr>
            <p:blipFill rotWithShape="1">
              <a:blip r:embed="rId3">
                <a:alphaModFix/>
              </a:blip>
              <a:srcRect b="0" l="0" r="0" t="0"/>
              <a:stretch/>
            </p:blipFill>
            <p:spPr>
              <a:xfrm>
                <a:off x="6278337" y="2250006"/>
                <a:ext cx="5293307" cy="4413804"/>
              </a:xfrm>
              <a:prstGeom prst="rect">
                <a:avLst/>
              </a:prstGeom>
              <a:noFill/>
              <a:ln cap="flat" cmpd="sng" w="9525">
                <a:solidFill>
                  <a:schemeClr val="accent1"/>
                </a:solidFill>
                <a:prstDash val="solid"/>
                <a:round/>
                <a:headEnd len="sm" w="sm" type="none"/>
                <a:tailEnd len="sm" w="sm" type="none"/>
              </a:ln>
            </p:spPr>
          </p:pic>
          <p:sp>
            <p:nvSpPr>
              <p:cNvPr id="727" name="Google Shape;727;p57"/>
              <p:cNvSpPr/>
              <p:nvPr/>
            </p:nvSpPr>
            <p:spPr>
              <a:xfrm>
                <a:off x="9453372" y="2311342"/>
                <a:ext cx="907107" cy="121615"/>
              </a:xfrm>
              <a:prstGeom prst="rect">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28" name="Google Shape;728;p57"/>
            <p:cNvSpPr txBox="1"/>
            <p:nvPr/>
          </p:nvSpPr>
          <p:spPr>
            <a:xfrm>
              <a:off x="6920607" y="1850747"/>
              <a:ext cx="2188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CloudWatch</a:t>
              </a:r>
              <a:endParaRPr/>
            </a:p>
          </p:txBody>
        </p:sp>
        <p:pic>
          <p:nvPicPr>
            <p:cNvPr id="729" name="Google Shape;729;p57"/>
            <p:cNvPicPr preferRelativeResize="0"/>
            <p:nvPr/>
          </p:nvPicPr>
          <p:blipFill rotWithShape="1">
            <a:blip r:embed="rId4">
              <a:alphaModFix/>
            </a:blip>
            <a:srcRect b="0" l="0" r="0" t="0"/>
            <a:stretch/>
          </p:blipFill>
          <p:spPr>
            <a:xfrm>
              <a:off x="7740662" y="1302107"/>
              <a:ext cx="548640" cy="548640"/>
            </a:xfrm>
            <a:prstGeom prst="rect">
              <a:avLst/>
            </a:prstGeom>
            <a:noFill/>
            <a:ln>
              <a:noFill/>
            </a:ln>
          </p:spPr>
        </p:pic>
        <p:pic>
          <p:nvPicPr>
            <p:cNvPr id="730" name="Google Shape;730;p57"/>
            <p:cNvPicPr preferRelativeResize="0"/>
            <p:nvPr/>
          </p:nvPicPr>
          <p:blipFill rotWithShape="1">
            <a:blip r:embed="rId5">
              <a:alphaModFix/>
            </a:blip>
            <a:srcRect b="0" l="0" r="0" t="0"/>
            <a:stretch/>
          </p:blipFill>
          <p:spPr>
            <a:xfrm>
              <a:off x="10129457" y="1279221"/>
              <a:ext cx="548640" cy="548640"/>
            </a:xfrm>
            <a:prstGeom prst="rect">
              <a:avLst/>
            </a:prstGeom>
            <a:noFill/>
            <a:ln>
              <a:noFill/>
            </a:ln>
          </p:spPr>
        </p:pic>
        <p:sp>
          <p:nvSpPr>
            <p:cNvPr id="731" name="Google Shape;731;p57"/>
            <p:cNvSpPr txBox="1"/>
            <p:nvPr/>
          </p:nvSpPr>
          <p:spPr>
            <a:xfrm>
              <a:off x="9076368" y="1851586"/>
              <a:ext cx="26548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Instance with CloudWatch</a:t>
              </a:r>
              <a:endParaRPr/>
            </a:p>
          </p:txBody>
        </p:sp>
        <p:cxnSp>
          <p:nvCxnSpPr>
            <p:cNvPr id="732" name="Google Shape;732;p57"/>
            <p:cNvCxnSpPr>
              <a:stCxn id="730" idx="3"/>
              <a:endCxn id="733" idx="3"/>
            </p:cNvCxnSpPr>
            <p:nvPr/>
          </p:nvCxnSpPr>
          <p:spPr>
            <a:xfrm>
              <a:off x="10678097" y="1553541"/>
              <a:ext cx="809100" cy="3330600"/>
            </a:xfrm>
            <a:prstGeom prst="bentConnector3">
              <a:avLst>
                <a:gd fmla="val 137897" name="adj1"/>
              </a:avLst>
            </a:prstGeom>
            <a:noFill/>
            <a:ln cap="flat" cmpd="sng" w="38100">
              <a:solidFill>
                <a:schemeClr val="accent5"/>
              </a:solidFill>
              <a:prstDash val="solid"/>
              <a:miter lim="800000"/>
              <a:headEnd len="sm" w="sm" type="none"/>
              <a:tailEnd len="med" w="med" type="triangle"/>
            </a:ln>
          </p:spPr>
        </p:cxnSp>
        <p:sp>
          <p:nvSpPr>
            <p:cNvPr id="733" name="Google Shape;733;p57"/>
            <p:cNvSpPr/>
            <p:nvPr/>
          </p:nvSpPr>
          <p:spPr>
            <a:xfrm>
              <a:off x="7254175" y="3469819"/>
              <a:ext cx="4232976" cy="2828865"/>
            </a:xfrm>
            <a:prstGeom prst="rect">
              <a:avLst/>
            </a:prstGeom>
            <a:noFill/>
            <a:ln cap="flat" cmpd="sng" w="571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58"/>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739" name="Google Shape;739;p5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2 key takeaways</a:t>
            </a:r>
            <a:endParaRPr/>
          </a:p>
        </p:txBody>
      </p:sp>
      <p:sp>
        <p:nvSpPr>
          <p:cNvPr id="740" name="Google Shape;740;p5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41" name="Google Shape;741;p5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000"/>
              <a:buChar char="•"/>
            </a:pPr>
            <a:r>
              <a:rPr b="1" lang="en-US" sz="2000">
                <a:solidFill>
                  <a:schemeClr val="accent5"/>
                </a:solidFill>
              </a:rPr>
              <a:t>Amazon EC2</a:t>
            </a:r>
            <a:r>
              <a:rPr lang="en-US" sz="2000"/>
              <a:t> enables you to run Windows and Linux </a:t>
            </a:r>
            <a:r>
              <a:rPr b="1" lang="en-US" sz="2000">
                <a:solidFill>
                  <a:schemeClr val="accent5"/>
                </a:solidFill>
              </a:rPr>
              <a:t>virtual machines </a:t>
            </a:r>
            <a:r>
              <a:rPr lang="en-US" sz="2000"/>
              <a:t>in the cloud.</a:t>
            </a:r>
            <a:endParaRPr/>
          </a:p>
          <a:p>
            <a:pPr indent="-228600" lvl="0" marL="228600" rtl="0" algn="l">
              <a:lnSpc>
                <a:spcPct val="90000"/>
              </a:lnSpc>
              <a:spcBef>
                <a:spcPts val="1000"/>
              </a:spcBef>
              <a:spcAft>
                <a:spcPts val="0"/>
              </a:spcAft>
              <a:buClr>
                <a:schemeClr val="dk1"/>
              </a:buClr>
              <a:buSzPts val="2000"/>
              <a:buChar char="•"/>
            </a:pPr>
            <a:r>
              <a:rPr lang="en-US" sz="2000"/>
              <a:t>You launch </a:t>
            </a:r>
            <a:r>
              <a:rPr b="1" lang="en-US" sz="2000">
                <a:solidFill>
                  <a:schemeClr val="accent5"/>
                </a:solidFill>
              </a:rPr>
              <a:t>EC2 instances</a:t>
            </a:r>
            <a:r>
              <a:rPr lang="en-US" sz="2000"/>
              <a:t> from an </a:t>
            </a:r>
            <a:r>
              <a:rPr b="1" lang="en-US" sz="2000">
                <a:solidFill>
                  <a:schemeClr val="accent5"/>
                </a:solidFill>
              </a:rPr>
              <a:t>AMI</a:t>
            </a:r>
            <a:r>
              <a:rPr lang="en-US" sz="2000"/>
              <a:t> template into a VPC in your account.</a:t>
            </a:r>
            <a:endParaRPr/>
          </a:p>
          <a:p>
            <a:pPr indent="-228600" lvl="0" marL="228600" rtl="0" algn="l">
              <a:lnSpc>
                <a:spcPct val="90000"/>
              </a:lnSpc>
              <a:spcBef>
                <a:spcPts val="1000"/>
              </a:spcBef>
              <a:spcAft>
                <a:spcPts val="0"/>
              </a:spcAft>
              <a:buClr>
                <a:schemeClr val="dk1"/>
              </a:buClr>
              <a:buSzPts val="2000"/>
              <a:buChar char="•"/>
            </a:pPr>
            <a:r>
              <a:rPr lang="en-US" sz="2000"/>
              <a:t>You can choose from many </a:t>
            </a:r>
            <a:r>
              <a:rPr b="1" lang="en-US" sz="2000">
                <a:solidFill>
                  <a:schemeClr val="accent5"/>
                </a:solidFill>
              </a:rPr>
              <a:t>instance types</a:t>
            </a:r>
            <a:r>
              <a:rPr lang="en-US" sz="2000"/>
              <a:t>. Each instance type offers different combinations of CPU, RAM, storage, and networking capabilities.</a:t>
            </a:r>
            <a:endParaRPr/>
          </a:p>
          <a:p>
            <a:pPr indent="-228600" lvl="0" marL="228600" rtl="0" algn="l">
              <a:lnSpc>
                <a:spcPct val="90000"/>
              </a:lnSpc>
              <a:spcBef>
                <a:spcPts val="1000"/>
              </a:spcBef>
              <a:spcAft>
                <a:spcPts val="0"/>
              </a:spcAft>
              <a:buClr>
                <a:schemeClr val="dk1"/>
              </a:buClr>
              <a:buSzPts val="2000"/>
              <a:buChar char="•"/>
            </a:pPr>
            <a:r>
              <a:rPr lang="en-US" sz="2000"/>
              <a:t>You can configure </a:t>
            </a:r>
            <a:r>
              <a:rPr b="1" lang="en-US" sz="2000">
                <a:solidFill>
                  <a:schemeClr val="accent5"/>
                </a:solidFill>
              </a:rPr>
              <a:t>security groups </a:t>
            </a:r>
            <a:r>
              <a:rPr lang="en-US" sz="2000"/>
              <a:t>to control access to instances (specify allowed ports and source).</a:t>
            </a:r>
            <a:endParaRPr/>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User data </a:t>
            </a:r>
            <a:r>
              <a:rPr lang="en-US" sz="2000"/>
              <a:t>enables you to specify a script to run the first time that an instance launches. </a:t>
            </a:r>
            <a:endParaRPr/>
          </a:p>
          <a:p>
            <a:pPr indent="-228600" lvl="0" marL="228600" rtl="0" algn="l">
              <a:lnSpc>
                <a:spcPct val="90000"/>
              </a:lnSpc>
              <a:spcBef>
                <a:spcPts val="1000"/>
              </a:spcBef>
              <a:spcAft>
                <a:spcPts val="0"/>
              </a:spcAft>
              <a:buClr>
                <a:schemeClr val="dk1"/>
              </a:buClr>
              <a:buSzPts val="2000"/>
              <a:buChar char="•"/>
            </a:pPr>
            <a:r>
              <a:rPr lang="en-US" sz="2000"/>
              <a:t>Only </a:t>
            </a:r>
            <a:r>
              <a:rPr b="1" lang="en-US" sz="2000">
                <a:solidFill>
                  <a:schemeClr val="accent5"/>
                </a:solidFill>
              </a:rPr>
              <a:t>instances that are backed by Amazon EBS </a:t>
            </a:r>
            <a:r>
              <a:rPr lang="en-US" sz="2000"/>
              <a:t>can be stopped. </a:t>
            </a:r>
            <a:endParaRPr/>
          </a:p>
          <a:p>
            <a:pPr indent="-228600" lvl="0" marL="228600" rtl="0" algn="l">
              <a:lnSpc>
                <a:spcPct val="90000"/>
              </a:lnSpc>
              <a:spcBef>
                <a:spcPts val="1000"/>
              </a:spcBef>
              <a:spcAft>
                <a:spcPts val="0"/>
              </a:spcAft>
              <a:buClr>
                <a:schemeClr val="dk1"/>
              </a:buClr>
              <a:buSzPts val="2000"/>
              <a:buChar char="•"/>
            </a:pPr>
            <a:r>
              <a:rPr lang="en-US" sz="2000"/>
              <a:t>You can use </a:t>
            </a:r>
            <a:r>
              <a:rPr b="1" lang="en-US" sz="2000">
                <a:solidFill>
                  <a:schemeClr val="accent5"/>
                </a:solidFill>
              </a:rPr>
              <a:t>Amazon CloudWatch </a:t>
            </a:r>
            <a:r>
              <a:rPr lang="en-US" sz="2000"/>
              <a:t>to capture and review metrics on EC2 instances.</a:t>
            </a:r>
            <a:endParaRPr/>
          </a:p>
        </p:txBody>
      </p:sp>
      <p:pic>
        <p:nvPicPr>
          <p:cNvPr id="742" name="Google Shape;742;p58"/>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748" name="Google Shape;748;p5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Arial"/>
              <a:buNone/>
            </a:pPr>
            <a:r>
              <a:rPr lang="en-US" sz="4400"/>
              <a:t>Recorded Amazon EC2 demonstration</a:t>
            </a:r>
            <a:endParaRPr/>
          </a:p>
        </p:txBody>
      </p:sp>
      <p:sp>
        <p:nvSpPr>
          <p:cNvPr id="749" name="Google Shape;749;p5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50" name="Google Shape;750;p59">
            <a:hlinkClick r:id="rId3"/>
          </p:cNvPr>
          <p:cNvPicPr preferRelativeResize="0"/>
          <p:nvPr/>
        </p:nvPicPr>
        <p:blipFill rotWithShape="1">
          <a:blip r:embed="rId4">
            <a:alphaModFix/>
          </a:blip>
          <a:srcRect b="0" l="0" r="0" t="0"/>
          <a:stretch/>
        </p:blipFill>
        <p:spPr>
          <a:xfrm>
            <a:off x="5604392" y="1916909"/>
            <a:ext cx="6139932" cy="31956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756" name="Google Shape;756;p6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3: </a:t>
            </a:r>
            <a:br>
              <a:rPr lang="en-US"/>
            </a:br>
            <a:r>
              <a:rPr lang="en-US"/>
              <a:t>Introduction to Amazon EC2</a:t>
            </a:r>
            <a:endParaRPr/>
          </a:p>
        </p:txBody>
      </p:sp>
      <p:sp>
        <p:nvSpPr>
          <p:cNvPr id="757" name="Google Shape;757;p6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58" name="Google Shape;758;p60"/>
          <p:cNvPicPr preferRelativeResize="0"/>
          <p:nvPr/>
        </p:nvPicPr>
        <p:blipFill rotWithShape="1">
          <a:blip r:embed="rId3">
            <a:alphaModFix/>
          </a:blip>
          <a:srcRect b="0" l="0" r="0" t="0"/>
          <a:stretch/>
        </p:blipFill>
        <p:spPr>
          <a:xfrm>
            <a:off x="5715000" y="1529655"/>
            <a:ext cx="5767388" cy="39838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3 scenario</a:t>
            </a:r>
            <a:endParaRPr/>
          </a:p>
        </p:txBody>
      </p:sp>
      <p:sp>
        <p:nvSpPr>
          <p:cNvPr id="764" name="Google Shape;764;p61"/>
          <p:cNvSpPr txBox="1"/>
          <p:nvPr>
            <p:ph idx="1" type="body"/>
          </p:nvPr>
        </p:nvSpPr>
        <p:spPr>
          <a:xfrm>
            <a:off x="249171" y="1461571"/>
            <a:ext cx="11330609" cy="827344"/>
          </a:xfrm>
          <a:prstGeom prst="rect">
            <a:avLst/>
          </a:prstGeom>
          <a:noFill/>
          <a:ln>
            <a:noFill/>
          </a:ln>
        </p:spPr>
        <p:txBody>
          <a:bodyPr anchorCtr="0" anchor="t" bIns="45700" lIns="91425" spcFirstLastPara="1" rIns="91425" wrap="square" tIns="45700">
            <a:normAutofit lnSpcReduction="10000"/>
          </a:bodyPr>
          <a:lstStyle/>
          <a:p>
            <a:pPr indent="0" lvl="1" marL="0" rtl="0" algn="l">
              <a:lnSpc>
                <a:spcPct val="90000"/>
              </a:lnSpc>
              <a:spcBef>
                <a:spcPts val="0"/>
              </a:spcBef>
              <a:spcAft>
                <a:spcPts val="0"/>
              </a:spcAft>
              <a:buClr>
                <a:schemeClr val="dk1"/>
              </a:buClr>
              <a:buSzPts val="2800"/>
              <a:buNone/>
            </a:pPr>
            <a:r>
              <a:rPr lang="en-US" sz="2800"/>
              <a:t>In this lab, you will launch and configure your first virtual machine that runs on Amazon EC2. </a:t>
            </a:r>
            <a:endParaRPr/>
          </a:p>
        </p:txBody>
      </p:sp>
      <p:sp>
        <p:nvSpPr>
          <p:cNvPr id="765" name="Google Shape;765;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66" name="Google Shape;766;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descr="diagram showing a web server instance in a public subnet. The subnet is in availability zone 1 and a VPC named Lab VPC." id="767" name="Google Shape;767;p61"/>
          <p:cNvGrpSpPr/>
          <p:nvPr/>
        </p:nvGrpSpPr>
        <p:grpSpPr>
          <a:xfrm>
            <a:off x="3655470" y="2369847"/>
            <a:ext cx="4518009" cy="3783811"/>
            <a:chOff x="2286828" y="2384058"/>
            <a:chExt cx="4518009" cy="3783811"/>
          </a:xfrm>
        </p:grpSpPr>
        <p:sp>
          <p:nvSpPr>
            <p:cNvPr id="768" name="Google Shape;768;p61"/>
            <p:cNvSpPr/>
            <p:nvPr/>
          </p:nvSpPr>
          <p:spPr>
            <a:xfrm>
              <a:off x="4559202" y="3662339"/>
              <a:ext cx="1710543" cy="1864886"/>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Public subnet</a:t>
              </a:r>
              <a:endParaRPr/>
            </a:p>
          </p:txBody>
        </p:sp>
        <p:sp>
          <p:nvSpPr>
            <p:cNvPr id="769" name="Google Shape;769;p61"/>
            <p:cNvSpPr/>
            <p:nvPr/>
          </p:nvSpPr>
          <p:spPr>
            <a:xfrm>
              <a:off x="2820708" y="3329965"/>
              <a:ext cx="3617589" cy="2370748"/>
            </a:xfrm>
            <a:prstGeom prst="rect">
              <a:avLst/>
            </a:prstGeom>
            <a:noFill/>
            <a:ln cap="flat" cmpd="sng" w="12700">
              <a:solidFill>
                <a:schemeClr val="accent5"/>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Lab VPC</a:t>
              </a:r>
              <a:endParaRPr/>
            </a:p>
          </p:txBody>
        </p:sp>
        <p:sp>
          <p:nvSpPr>
            <p:cNvPr id="770" name="Google Shape;770;p61"/>
            <p:cNvSpPr/>
            <p:nvPr/>
          </p:nvSpPr>
          <p:spPr>
            <a:xfrm>
              <a:off x="2286828" y="2384058"/>
              <a:ext cx="4518009" cy="3783811"/>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AWS Cloud</a:t>
              </a:r>
              <a:endParaRPr/>
            </a:p>
          </p:txBody>
        </p:sp>
        <p:sp>
          <p:nvSpPr>
            <p:cNvPr id="771" name="Google Shape;771;p61"/>
            <p:cNvSpPr/>
            <p:nvPr/>
          </p:nvSpPr>
          <p:spPr>
            <a:xfrm>
              <a:off x="4454802" y="2947911"/>
              <a:ext cx="1860055" cy="288138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accent3"/>
                  </a:solidFill>
                  <a:latin typeface="Arial"/>
                  <a:ea typeface="Arial"/>
                  <a:cs typeface="Arial"/>
                  <a:sym typeface="Arial"/>
                </a:rPr>
                <a:t>Availability Zone 1</a:t>
              </a:r>
              <a:endParaRPr/>
            </a:p>
          </p:txBody>
        </p:sp>
        <p:pic>
          <p:nvPicPr>
            <p:cNvPr id="772" name="Google Shape;772;p61"/>
            <p:cNvPicPr preferRelativeResize="0"/>
            <p:nvPr/>
          </p:nvPicPr>
          <p:blipFill rotWithShape="1">
            <a:blip r:embed="rId3">
              <a:alphaModFix/>
            </a:blip>
            <a:srcRect b="0" l="0" r="0" t="0"/>
            <a:stretch/>
          </p:blipFill>
          <p:spPr>
            <a:xfrm>
              <a:off x="2286828" y="2384058"/>
              <a:ext cx="277535" cy="277535"/>
            </a:xfrm>
            <a:prstGeom prst="rect">
              <a:avLst/>
            </a:prstGeom>
            <a:noFill/>
            <a:ln>
              <a:noFill/>
            </a:ln>
          </p:spPr>
        </p:pic>
        <p:pic>
          <p:nvPicPr>
            <p:cNvPr id="773" name="Google Shape;773;p61"/>
            <p:cNvPicPr preferRelativeResize="0"/>
            <p:nvPr/>
          </p:nvPicPr>
          <p:blipFill rotWithShape="1">
            <a:blip r:embed="rId4">
              <a:alphaModFix/>
            </a:blip>
            <a:srcRect b="0" l="0" r="0" t="0"/>
            <a:stretch/>
          </p:blipFill>
          <p:spPr>
            <a:xfrm>
              <a:off x="2820708" y="3329965"/>
              <a:ext cx="277535" cy="277535"/>
            </a:xfrm>
            <a:prstGeom prst="rect">
              <a:avLst/>
            </a:prstGeom>
            <a:noFill/>
            <a:ln>
              <a:noFill/>
            </a:ln>
          </p:spPr>
        </p:pic>
        <p:pic>
          <p:nvPicPr>
            <p:cNvPr id="774" name="Google Shape;774;p61"/>
            <p:cNvPicPr preferRelativeResize="0"/>
            <p:nvPr/>
          </p:nvPicPr>
          <p:blipFill rotWithShape="1">
            <a:blip r:embed="rId5">
              <a:alphaModFix/>
            </a:blip>
            <a:srcRect b="0" l="0" r="0" t="0"/>
            <a:stretch/>
          </p:blipFill>
          <p:spPr>
            <a:xfrm>
              <a:off x="5216997" y="4062784"/>
              <a:ext cx="394953" cy="394953"/>
            </a:xfrm>
            <a:prstGeom prst="rect">
              <a:avLst/>
            </a:prstGeom>
            <a:noFill/>
            <a:ln>
              <a:noFill/>
            </a:ln>
          </p:spPr>
        </p:pic>
        <p:sp>
          <p:nvSpPr>
            <p:cNvPr id="775" name="Google Shape;775;p61"/>
            <p:cNvSpPr txBox="1"/>
            <p:nvPr/>
          </p:nvSpPr>
          <p:spPr>
            <a:xfrm>
              <a:off x="4671923" y="4410437"/>
              <a:ext cx="14851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F3E"/>
                  </a:solidFill>
                  <a:latin typeface="Arial"/>
                  <a:ea typeface="Arial"/>
                  <a:cs typeface="Arial"/>
                  <a:sym typeface="Arial"/>
                </a:rPr>
                <a:t>Web server</a:t>
              </a:r>
              <a:br>
                <a:rPr lang="en-US" sz="1600">
                  <a:solidFill>
                    <a:srgbClr val="232F3E"/>
                  </a:solidFill>
                  <a:latin typeface="Arial"/>
                  <a:ea typeface="Arial"/>
                  <a:cs typeface="Arial"/>
                  <a:sym typeface="Arial"/>
                </a:rPr>
              </a:br>
              <a:r>
                <a:rPr lang="en-US" sz="1600">
                  <a:solidFill>
                    <a:srgbClr val="232F3E"/>
                  </a:solidFill>
                  <a:latin typeface="Arial"/>
                  <a:ea typeface="Arial"/>
                  <a:cs typeface="Arial"/>
                  <a:sym typeface="Arial"/>
                </a:rPr>
                <a:t>instance</a:t>
              </a:r>
              <a:endParaRPr/>
            </a:p>
          </p:txBody>
        </p:sp>
        <p:pic>
          <p:nvPicPr>
            <p:cNvPr id="776" name="Google Shape;776;p61"/>
            <p:cNvPicPr preferRelativeResize="0"/>
            <p:nvPr/>
          </p:nvPicPr>
          <p:blipFill rotWithShape="1">
            <a:blip r:embed="rId6">
              <a:alphaModFix/>
            </a:blip>
            <a:srcRect b="0" l="0" r="0" t="0"/>
            <a:stretch/>
          </p:blipFill>
          <p:spPr>
            <a:xfrm>
              <a:off x="4559144" y="3653567"/>
              <a:ext cx="274320" cy="274320"/>
            </a:xfrm>
            <a:prstGeom prst="rect">
              <a:avLst/>
            </a:prstGeom>
            <a:noFill/>
            <a:ln>
              <a:noFill/>
            </a:ln>
          </p:spPr>
        </p:pic>
        <p:sp>
          <p:nvSpPr>
            <p:cNvPr id="777" name="Google Shape;777;p61"/>
            <p:cNvSpPr/>
            <p:nvPr/>
          </p:nvSpPr>
          <p:spPr>
            <a:xfrm>
              <a:off x="2564364" y="2742525"/>
              <a:ext cx="4004031" cy="3215363"/>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chemeClr val="accent3"/>
                  </a:solidFill>
                  <a:latin typeface="Arial"/>
                  <a:ea typeface="Arial"/>
                  <a:cs typeface="Arial"/>
                  <a:sym typeface="Arial"/>
                </a:rPr>
                <a:t>Region</a:t>
              </a:r>
              <a:endParaRPr/>
            </a:p>
          </p:txBody>
        </p:sp>
        <p:pic>
          <p:nvPicPr>
            <p:cNvPr id="778" name="Google Shape;778;p61"/>
            <p:cNvPicPr preferRelativeResize="0"/>
            <p:nvPr/>
          </p:nvPicPr>
          <p:blipFill rotWithShape="1">
            <a:blip r:embed="rId7">
              <a:alphaModFix/>
            </a:blip>
            <a:srcRect b="0" l="0" r="0" t="0"/>
            <a:stretch/>
          </p:blipFill>
          <p:spPr>
            <a:xfrm>
              <a:off x="2564363" y="2761925"/>
              <a:ext cx="274320" cy="27432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3: Tasks</a:t>
            </a:r>
            <a:endParaRPr/>
          </a:p>
        </p:txBody>
      </p:sp>
      <p:sp>
        <p:nvSpPr>
          <p:cNvPr id="784" name="Google Shape;784;p62"/>
          <p:cNvSpPr txBox="1"/>
          <p:nvPr>
            <p:ph idx="1" type="body"/>
          </p:nvPr>
        </p:nvSpPr>
        <p:spPr>
          <a:xfrm>
            <a:off x="419100" y="1528175"/>
            <a:ext cx="9034272"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400"/>
              <a:buChar char="•"/>
            </a:pPr>
            <a:r>
              <a:rPr lang="en-US" sz="2400">
                <a:latin typeface="Arial"/>
                <a:ea typeface="Arial"/>
                <a:cs typeface="Arial"/>
                <a:sym typeface="Arial"/>
              </a:rPr>
              <a:t>Task 1 – Launch Your Amazon EC2 Instance</a:t>
            </a:r>
            <a:endParaRPr/>
          </a:p>
          <a:p>
            <a:pPr indent="-228600" lvl="0" marL="228600" rtl="0" algn="l">
              <a:lnSpc>
                <a:spcPct val="150000"/>
              </a:lnSpc>
              <a:spcBef>
                <a:spcPts val="1000"/>
              </a:spcBef>
              <a:spcAft>
                <a:spcPts val="0"/>
              </a:spcAft>
              <a:buClr>
                <a:schemeClr val="dk1"/>
              </a:buClr>
              <a:buSzPts val="2400"/>
              <a:buChar char="•"/>
            </a:pPr>
            <a:r>
              <a:rPr lang="en-US" sz="2400"/>
              <a:t>Task 2 – </a:t>
            </a:r>
            <a:r>
              <a:rPr lang="en-US" sz="2400">
                <a:latin typeface="Arial"/>
                <a:ea typeface="Arial"/>
                <a:cs typeface="Arial"/>
                <a:sym typeface="Arial"/>
              </a:rPr>
              <a:t>Monitor Your Instance</a:t>
            </a:r>
            <a:endParaRPr/>
          </a:p>
          <a:p>
            <a:pPr indent="-228600" lvl="0" marL="228600" rtl="0" algn="l">
              <a:lnSpc>
                <a:spcPct val="150000"/>
              </a:lnSpc>
              <a:spcBef>
                <a:spcPts val="1000"/>
              </a:spcBef>
              <a:spcAft>
                <a:spcPts val="0"/>
              </a:spcAft>
              <a:buClr>
                <a:schemeClr val="dk1"/>
              </a:buClr>
              <a:buSzPts val="2400"/>
              <a:buChar char="•"/>
            </a:pPr>
            <a:r>
              <a:rPr lang="en-US" sz="2400"/>
              <a:t>Task 3 – </a:t>
            </a:r>
            <a:r>
              <a:rPr lang="en-US" sz="2400">
                <a:latin typeface="Arial"/>
                <a:ea typeface="Arial"/>
                <a:cs typeface="Arial"/>
                <a:sym typeface="Arial"/>
              </a:rPr>
              <a:t>Update Your Security Group and Access the Web Server</a:t>
            </a:r>
            <a:endParaRPr/>
          </a:p>
          <a:p>
            <a:pPr indent="-228600" lvl="0" marL="228600" rtl="0" algn="l">
              <a:lnSpc>
                <a:spcPct val="150000"/>
              </a:lnSpc>
              <a:spcBef>
                <a:spcPts val="1000"/>
              </a:spcBef>
              <a:spcAft>
                <a:spcPts val="0"/>
              </a:spcAft>
              <a:buClr>
                <a:schemeClr val="dk1"/>
              </a:buClr>
              <a:buSzPts val="2400"/>
              <a:buChar char="•"/>
            </a:pPr>
            <a:r>
              <a:rPr lang="en-US" sz="2400"/>
              <a:t>Task 4 – </a:t>
            </a:r>
            <a:r>
              <a:rPr lang="en-US" sz="2400">
                <a:latin typeface="Arial"/>
                <a:ea typeface="Arial"/>
                <a:cs typeface="Arial"/>
                <a:sym typeface="Arial"/>
              </a:rPr>
              <a:t>Resize Your Instance: Instance Type and EBS Volume</a:t>
            </a:r>
            <a:endParaRPr/>
          </a:p>
          <a:p>
            <a:pPr indent="-228600" lvl="0" marL="228600" rtl="0" algn="l">
              <a:lnSpc>
                <a:spcPct val="150000"/>
              </a:lnSpc>
              <a:spcBef>
                <a:spcPts val="1000"/>
              </a:spcBef>
              <a:spcAft>
                <a:spcPts val="0"/>
              </a:spcAft>
              <a:buClr>
                <a:schemeClr val="dk1"/>
              </a:buClr>
              <a:buSzPts val="2400"/>
              <a:buChar char="•"/>
            </a:pPr>
            <a:r>
              <a:rPr lang="en-US" sz="2400"/>
              <a:t>Task 5 – </a:t>
            </a:r>
            <a:r>
              <a:rPr lang="en-US" sz="2400">
                <a:latin typeface="Arial"/>
                <a:ea typeface="Arial"/>
                <a:cs typeface="Arial"/>
                <a:sym typeface="Arial"/>
              </a:rPr>
              <a:t>Explore EC2 Limits</a:t>
            </a:r>
            <a:endParaRPr/>
          </a:p>
          <a:p>
            <a:pPr indent="-228600" lvl="0" marL="228600" rtl="0" algn="l">
              <a:lnSpc>
                <a:spcPct val="150000"/>
              </a:lnSpc>
              <a:spcBef>
                <a:spcPts val="1000"/>
              </a:spcBef>
              <a:spcAft>
                <a:spcPts val="0"/>
              </a:spcAft>
              <a:buClr>
                <a:schemeClr val="dk1"/>
              </a:buClr>
              <a:buSzPts val="2400"/>
              <a:buChar char="•"/>
            </a:pPr>
            <a:r>
              <a:rPr lang="en-US" sz="2400"/>
              <a:t>Task 6 – </a:t>
            </a:r>
            <a:r>
              <a:rPr lang="en-US" sz="2400">
                <a:latin typeface="Arial"/>
                <a:ea typeface="Arial"/>
                <a:cs typeface="Arial"/>
                <a:sym typeface="Arial"/>
              </a:rPr>
              <a:t>Test Termination Protection</a:t>
            </a:r>
            <a:endParaRPr/>
          </a:p>
        </p:txBody>
      </p:sp>
      <p:sp>
        <p:nvSpPr>
          <p:cNvPr id="785" name="Google Shape;785;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6" name="Google Shape;786;p6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Lab 3: Final product</a:t>
            </a:r>
            <a:endParaRPr/>
          </a:p>
        </p:txBody>
      </p:sp>
      <p:sp>
        <p:nvSpPr>
          <p:cNvPr id="792" name="Google Shape;792;p63"/>
          <p:cNvSpPr txBox="1"/>
          <p:nvPr>
            <p:ph idx="1" type="body"/>
          </p:nvPr>
        </p:nvSpPr>
        <p:spPr>
          <a:xfrm>
            <a:off x="419100" y="1528175"/>
            <a:ext cx="5021927"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By the end of the lab, you will have:</a:t>
            </a:r>
            <a:endParaRPr/>
          </a:p>
          <a:p>
            <a:pPr indent="-457200" lvl="0" marL="457200" rtl="0" algn="l">
              <a:lnSpc>
                <a:spcPct val="90000"/>
              </a:lnSpc>
              <a:spcBef>
                <a:spcPts val="1000"/>
              </a:spcBef>
              <a:spcAft>
                <a:spcPts val="0"/>
              </a:spcAft>
              <a:buClr>
                <a:schemeClr val="dk1"/>
              </a:buClr>
              <a:buSzPts val="1800"/>
              <a:buFont typeface="Arial"/>
              <a:buAutoNum type="arabicPeriod"/>
            </a:pPr>
            <a:r>
              <a:rPr lang="en-US" sz="1800"/>
              <a:t>Launched an instance that is configured as a web server</a:t>
            </a:r>
            <a:endParaRPr/>
          </a:p>
          <a:p>
            <a:pPr indent="-457200" lvl="0" marL="457200" rtl="0" algn="l">
              <a:lnSpc>
                <a:spcPct val="90000"/>
              </a:lnSpc>
              <a:spcBef>
                <a:spcPts val="1000"/>
              </a:spcBef>
              <a:spcAft>
                <a:spcPts val="0"/>
              </a:spcAft>
              <a:buClr>
                <a:schemeClr val="dk1"/>
              </a:buClr>
              <a:buSzPts val="1800"/>
              <a:buFont typeface="Arial"/>
              <a:buAutoNum type="arabicPeriod"/>
            </a:pPr>
            <a:r>
              <a:rPr lang="en-US" sz="1800"/>
              <a:t>Viewed the instance system log</a:t>
            </a:r>
            <a:endParaRPr/>
          </a:p>
          <a:p>
            <a:pPr indent="-457200" lvl="0" marL="457200" rtl="0" algn="l">
              <a:lnSpc>
                <a:spcPct val="90000"/>
              </a:lnSpc>
              <a:spcBef>
                <a:spcPts val="1000"/>
              </a:spcBef>
              <a:spcAft>
                <a:spcPts val="0"/>
              </a:spcAft>
              <a:buClr>
                <a:schemeClr val="dk1"/>
              </a:buClr>
              <a:buSzPts val="1800"/>
              <a:buFont typeface="Arial"/>
              <a:buAutoNum type="arabicPeriod"/>
            </a:pPr>
            <a:r>
              <a:rPr lang="en-US" sz="1800"/>
              <a:t>Reconfigured a security group</a:t>
            </a:r>
            <a:endParaRPr/>
          </a:p>
          <a:p>
            <a:pPr indent="-457200" lvl="0" marL="457200" rtl="0" algn="l">
              <a:lnSpc>
                <a:spcPct val="90000"/>
              </a:lnSpc>
              <a:spcBef>
                <a:spcPts val="1000"/>
              </a:spcBef>
              <a:spcAft>
                <a:spcPts val="0"/>
              </a:spcAft>
              <a:buClr>
                <a:schemeClr val="dk1"/>
              </a:buClr>
              <a:buSzPts val="1800"/>
              <a:buFont typeface="Arial"/>
              <a:buAutoNum type="arabicPeriod"/>
            </a:pPr>
            <a:r>
              <a:rPr lang="en-US" sz="1800"/>
              <a:t>Modified the instance type and root volume size</a:t>
            </a:r>
            <a:endParaRPr sz="2400"/>
          </a:p>
        </p:txBody>
      </p:sp>
      <p:sp>
        <p:nvSpPr>
          <p:cNvPr id="793" name="Google Shape;793;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4" name="Google Shape;794;p6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 showing a t2.micro EC2 instance that was launched from an AMI being modified so that it is now a t2.small instance with a larger EBS root volume size." id="795" name="Google Shape;795;p63"/>
          <p:cNvGrpSpPr/>
          <p:nvPr/>
        </p:nvGrpSpPr>
        <p:grpSpPr>
          <a:xfrm>
            <a:off x="5528604" y="1135484"/>
            <a:ext cx="5342596" cy="4878491"/>
            <a:chOff x="5528604" y="1135484"/>
            <a:chExt cx="5342596" cy="4878491"/>
          </a:xfrm>
        </p:grpSpPr>
        <p:cxnSp>
          <p:nvCxnSpPr>
            <p:cNvPr id="796" name="Google Shape;796;p63"/>
            <p:cNvCxnSpPr/>
            <p:nvPr/>
          </p:nvCxnSpPr>
          <p:spPr>
            <a:xfrm>
              <a:off x="7762129" y="1135484"/>
              <a:ext cx="1" cy="1"/>
            </a:xfrm>
            <a:prstGeom prst="straightConnector1">
              <a:avLst/>
            </a:prstGeom>
            <a:noFill/>
            <a:ln cap="flat" cmpd="sng" w="9525">
              <a:solidFill>
                <a:schemeClr val="accent1"/>
              </a:solidFill>
              <a:prstDash val="solid"/>
              <a:miter lim="800000"/>
              <a:headEnd len="sm" w="sm" type="none"/>
              <a:tailEnd len="sm" w="sm" type="none"/>
            </a:ln>
          </p:spPr>
        </p:cxnSp>
        <p:sp>
          <p:nvSpPr>
            <p:cNvPr id="797" name="Google Shape;797;p63"/>
            <p:cNvSpPr txBox="1"/>
            <p:nvPr/>
          </p:nvSpPr>
          <p:spPr>
            <a:xfrm>
              <a:off x="7309496" y="1301618"/>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EC2</a:t>
              </a:r>
              <a:endParaRPr/>
            </a:p>
          </p:txBody>
        </p:sp>
        <p:pic>
          <p:nvPicPr>
            <p:cNvPr id="798" name="Google Shape;798;p63"/>
            <p:cNvPicPr preferRelativeResize="0"/>
            <p:nvPr/>
          </p:nvPicPr>
          <p:blipFill rotWithShape="1">
            <a:blip r:embed="rId3">
              <a:alphaModFix/>
            </a:blip>
            <a:srcRect b="0" l="0" r="0" t="0"/>
            <a:stretch/>
          </p:blipFill>
          <p:spPr>
            <a:xfrm>
              <a:off x="7119911" y="1274311"/>
              <a:ext cx="274320" cy="274320"/>
            </a:xfrm>
            <a:prstGeom prst="rect">
              <a:avLst/>
            </a:prstGeom>
            <a:noFill/>
            <a:ln>
              <a:noFill/>
            </a:ln>
          </p:spPr>
        </p:pic>
        <p:sp>
          <p:nvSpPr>
            <p:cNvPr id="799" name="Google Shape;799;p63"/>
            <p:cNvSpPr/>
            <p:nvPr/>
          </p:nvSpPr>
          <p:spPr>
            <a:xfrm>
              <a:off x="5701667" y="2685984"/>
              <a:ext cx="1150289" cy="615367"/>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ctr">
                <a:spcBef>
                  <a:spcPts val="0"/>
                </a:spcBef>
                <a:spcAft>
                  <a:spcPts val="0"/>
                </a:spcAft>
                <a:buNone/>
              </a:pPr>
              <a:r>
                <a:rPr lang="en-US" sz="1600">
                  <a:solidFill>
                    <a:srgbClr val="DF3312"/>
                  </a:solidFill>
                  <a:latin typeface="Arial"/>
                  <a:ea typeface="Arial"/>
                  <a:cs typeface="Arial"/>
                  <a:sym typeface="Arial"/>
                </a:rPr>
                <a:t>Security group</a:t>
              </a:r>
              <a:endParaRPr/>
            </a:p>
          </p:txBody>
        </p:sp>
        <p:pic>
          <p:nvPicPr>
            <p:cNvPr id="800" name="Google Shape;800;p63"/>
            <p:cNvPicPr preferRelativeResize="0"/>
            <p:nvPr/>
          </p:nvPicPr>
          <p:blipFill rotWithShape="1">
            <a:blip r:embed="rId4">
              <a:alphaModFix/>
            </a:blip>
            <a:srcRect b="0" l="0" r="0" t="0"/>
            <a:stretch/>
          </p:blipFill>
          <p:spPr>
            <a:xfrm>
              <a:off x="8304227" y="2536467"/>
              <a:ext cx="914400" cy="914400"/>
            </a:xfrm>
            <a:prstGeom prst="rect">
              <a:avLst/>
            </a:prstGeom>
            <a:noFill/>
            <a:ln>
              <a:noFill/>
            </a:ln>
          </p:spPr>
        </p:pic>
        <p:sp>
          <p:nvSpPr>
            <p:cNvPr id="801" name="Google Shape;801;p63"/>
            <p:cNvSpPr txBox="1"/>
            <p:nvPr/>
          </p:nvSpPr>
          <p:spPr>
            <a:xfrm>
              <a:off x="8004775" y="3370100"/>
              <a:ext cx="15133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CD6E1C"/>
                  </a:solidFill>
                  <a:latin typeface="Arial"/>
                  <a:ea typeface="Arial"/>
                  <a:cs typeface="Arial"/>
                  <a:sym typeface="Arial"/>
                </a:rPr>
                <a:t>t2.micro </a:t>
              </a:r>
              <a:endParaRPr/>
            </a:p>
            <a:p>
              <a:pPr indent="0" lvl="0" marL="0" marR="0" rtl="0" algn="ctr">
                <a:spcBef>
                  <a:spcPts val="0"/>
                </a:spcBef>
                <a:spcAft>
                  <a:spcPts val="0"/>
                </a:spcAft>
                <a:buNone/>
              </a:pPr>
              <a:r>
                <a:rPr b="1" lang="en-US" sz="1600">
                  <a:solidFill>
                    <a:srgbClr val="CD6E1C"/>
                  </a:solidFill>
                  <a:latin typeface="Arial"/>
                  <a:ea typeface="Arial"/>
                  <a:cs typeface="Arial"/>
                  <a:sym typeface="Arial"/>
                </a:rPr>
                <a:t>instance</a:t>
              </a:r>
              <a:endParaRPr/>
            </a:p>
          </p:txBody>
        </p:sp>
        <p:pic>
          <p:nvPicPr>
            <p:cNvPr id="802" name="Google Shape;802;p63"/>
            <p:cNvPicPr preferRelativeResize="0"/>
            <p:nvPr/>
          </p:nvPicPr>
          <p:blipFill rotWithShape="1">
            <a:blip r:embed="rId4">
              <a:alphaModFix/>
            </a:blip>
            <a:srcRect b="0" l="0" r="0" t="0"/>
            <a:stretch/>
          </p:blipFill>
          <p:spPr>
            <a:xfrm>
              <a:off x="9631124" y="2536467"/>
              <a:ext cx="914400" cy="914400"/>
            </a:xfrm>
            <a:prstGeom prst="rect">
              <a:avLst/>
            </a:prstGeom>
            <a:noFill/>
            <a:ln>
              <a:noFill/>
            </a:ln>
          </p:spPr>
        </p:pic>
        <p:cxnSp>
          <p:nvCxnSpPr>
            <p:cNvPr id="803" name="Google Shape;803;p63"/>
            <p:cNvCxnSpPr>
              <a:endCxn id="802" idx="1"/>
            </p:cNvCxnSpPr>
            <p:nvPr/>
          </p:nvCxnSpPr>
          <p:spPr>
            <a:xfrm>
              <a:off x="9219524" y="2993667"/>
              <a:ext cx="411600" cy="0"/>
            </a:xfrm>
            <a:prstGeom prst="straightConnector1">
              <a:avLst/>
            </a:prstGeom>
            <a:noFill/>
            <a:ln cap="flat" cmpd="sng" w="38100">
              <a:solidFill>
                <a:srgbClr val="7F7F7F"/>
              </a:solidFill>
              <a:prstDash val="solid"/>
              <a:miter lim="800000"/>
              <a:headEnd len="sm" w="sm" type="none"/>
              <a:tailEnd len="med" w="med" type="triangle"/>
            </a:ln>
          </p:spPr>
        </p:cxnSp>
        <p:sp>
          <p:nvSpPr>
            <p:cNvPr id="804" name="Google Shape;804;p63"/>
            <p:cNvSpPr txBox="1"/>
            <p:nvPr/>
          </p:nvSpPr>
          <p:spPr>
            <a:xfrm>
              <a:off x="6812104" y="4347932"/>
              <a:ext cx="160257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Elastic Block Store (Amazon EBS)</a:t>
              </a:r>
              <a:endParaRPr/>
            </a:p>
          </p:txBody>
        </p:sp>
        <p:pic>
          <p:nvPicPr>
            <p:cNvPr id="805" name="Google Shape;805;p63"/>
            <p:cNvPicPr preferRelativeResize="0"/>
            <p:nvPr/>
          </p:nvPicPr>
          <p:blipFill rotWithShape="1">
            <a:blip r:embed="rId5">
              <a:alphaModFix/>
            </a:blip>
            <a:srcRect b="0" l="0" r="0" t="0"/>
            <a:stretch/>
          </p:blipFill>
          <p:spPr>
            <a:xfrm>
              <a:off x="6570444" y="4368681"/>
              <a:ext cx="274320" cy="274320"/>
            </a:xfrm>
            <a:prstGeom prst="rect">
              <a:avLst/>
            </a:prstGeom>
            <a:noFill/>
            <a:ln>
              <a:noFill/>
            </a:ln>
          </p:spPr>
        </p:pic>
        <p:sp>
          <p:nvSpPr>
            <p:cNvPr id="806" name="Google Shape;806;p63"/>
            <p:cNvSpPr txBox="1"/>
            <p:nvPr/>
          </p:nvSpPr>
          <p:spPr>
            <a:xfrm>
              <a:off x="8146524" y="5329502"/>
              <a:ext cx="11499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8-GB root volume</a:t>
              </a:r>
              <a:endParaRPr/>
            </a:p>
          </p:txBody>
        </p:sp>
        <p:pic>
          <p:nvPicPr>
            <p:cNvPr id="807" name="Google Shape;807;p63"/>
            <p:cNvPicPr preferRelativeResize="0"/>
            <p:nvPr/>
          </p:nvPicPr>
          <p:blipFill rotWithShape="1">
            <a:blip r:embed="rId6">
              <a:alphaModFix/>
            </a:blip>
            <a:srcRect b="0" l="0" r="0" t="0"/>
            <a:stretch/>
          </p:blipFill>
          <p:spPr>
            <a:xfrm>
              <a:off x="8526477" y="4835251"/>
              <a:ext cx="469900" cy="469900"/>
            </a:xfrm>
            <a:prstGeom prst="rect">
              <a:avLst/>
            </a:prstGeom>
            <a:noFill/>
            <a:ln>
              <a:noFill/>
            </a:ln>
          </p:spPr>
        </p:pic>
        <p:pic>
          <p:nvPicPr>
            <p:cNvPr id="808" name="Google Shape;808;p63"/>
            <p:cNvPicPr preferRelativeResize="0"/>
            <p:nvPr/>
          </p:nvPicPr>
          <p:blipFill rotWithShape="1">
            <a:blip r:embed="rId7">
              <a:alphaModFix/>
            </a:blip>
            <a:srcRect b="0" l="0" r="0" t="0"/>
            <a:stretch/>
          </p:blipFill>
          <p:spPr>
            <a:xfrm>
              <a:off x="7290888" y="1859639"/>
              <a:ext cx="548640" cy="548640"/>
            </a:xfrm>
            <a:prstGeom prst="rect">
              <a:avLst/>
            </a:prstGeom>
            <a:noFill/>
            <a:ln>
              <a:noFill/>
            </a:ln>
          </p:spPr>
        </p:pic>
        <p:sp>
          <p:nvSpPr>
            <p:cNvPr id="809" name="Google Shape;809;p63"/>
            <p:cNvSpPr txBox="1"/>
            <p:nvPr/>
          </p:nvSpPr>
          <p:spPr>
            <a:xfrm>
              <a:off x="7049722" y="2460846"/>
              <a:ext cx="103097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AMI</a:t>
              </a:r>
              <a:endParaRPr/>
            </a:p>
          </p:txBody>
        </p:sp>
        <p:cxnSp>
          <p:nvCxnSpPr>
            <p:cNvPr id="810" name="Google Shape;810;p63"/>
            <p:cNvCxnSpPr>
              <a:stCxn id="808" idx="3"/>
              <a:endCxn id="800" idx="0"/>
            </p:cNvCxnSpPr>
            <p:nvPr/>
          </p:nvCxnSpPr>
          <p:spPr>
            <a:xfrm>
              <a:off x="7839528" y="2133959"/>
              <a:ext cx="921900" cy="402600"/>
            </a:xfrm>
            <a:prstGeom prst="bentConnector2">
              <a:avLst/>
            </a:prstGeom>
            <a:noFill/>
            <a:ln cap="flat" cmpd="sng" w="38100">
              <a:solidFill>
                <a:srgbClr val="7F7F7F"/>
              </a:solidFill>
              <a:prstDash val="solid"/>
              <a:miter lim="800000"/>
              <a:headEnd len="sm" w="sm" type="none"/>
              <a:tailEnd len="med" w="med" type="triangle"/>
            </a:ln>
          </p:spPr>
        </p:cxnSp>
        <p:sp>
          <p:nvSpPr>
            <p:cNvPr id="811" name="Google Shape;811;p63"/>
            <p:cNvSpPr/>
            <p:nvPr/>
          </p:nvSpPr>
          <p:spPr>
            <a:xfrm>
              <a:off x="7097064" y="1284910"/>
              <a:ext cx="3774136" cy="2869880"/>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rgbClr val="D86613"/>
                </a:solidFill>
                <a:latin typeface="Arial"/>
                <a:ea typeface="Arial"/>
                <a:cs typeface="Arial"/>
                <a:sym typeface="Arial"/>
              </a:endParaRPr>
            </a:p>
            <a:p>
              <a:pPr indent="0" lvl="0" marL="0" marR="0" rtl="0" algn="ctr">
                <a:spcBef>
                  <a:spcPts val="0"/>
                </a:spcBef>
                <a:spcAft>
                  <a:spcPts val="0"/>
                </a:spcAft>
                <a:buNone/>
              </a:pPr>
              <a:r>
                <a:t/>
              </a:r>
              <a:endParaRPr sz="1600">
                <a:solidFill>
                  <a:srgbClr val="D86613"/>
                </a:solidFill>
                <a:latin typeface="Arial"/>
                <a:ea typeface="Arial"/>
                <a:cs typeface="Arial"/>
                <a:sym typeface="Arial"/>
              </a:endParaRPr>
            </a:p>
          </p:txBody>
        </p:sp>
        <p:sp>
          <p:nvSpPr>
            <p:cNvPr id="812" name="Google Shape;812;p63"/>
            <p:cNvSpPr/>
            <p:nvPr/>
          </p:nvSpPr>
          <p:spPr>
            <a:xfrm>
              <a:off x="6571795" y="4368681"/>
              <a:ext cx="4299405" cy="1645294"/>
            </a:xfrm>
            <a:prstGeom prst="rect">
              <a:avLst/>
            </a:prstGeom>
            <a:noFill/>
            <a:ln cap="flat" cmpd="sng" w="12700">
              <a:solidFill>
                <a:srgbClr val="16966D"/>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600">
                <a:solidFill>
                  <a:srgbClr val="D86613"/>
                </a:solidFill>
                <a:latin typeface="Arial"/>
                <a:ea typeface="Arial"/>
                <a:cs typeface="Arial"/>
                <a:sym typeface="Arial"/>
              </a:endParaRPr>
            </a:p>
            <a:p>
              <a:pPr indent="0" lvl="0" marL="0" marR="0" rtl="0" algn="ctr">
                <a:spcBef>
                  <a:spcPts val="0"/>
                </a:spcBef>
                <a:spcAft>
                  <a:spcPts val="0"/>
                </a:spcAft>
                <a:buNone/>
              </a:pPr>
              <a:r>
                <a:t/>
              </a:r>
              <a:endParaRPr sz="1600">
                <a:solidFill>
                  <a:srgbClr val="D86613"/>
                </a:solidFill>
                <a:latin typeface="Arial"/>
                <a:ea typeface="Arial"/>
                <a:cs typeface="Arial"/>
                <a:sym typeface="Arial"/>
              </a:endParaRPr>
            </a:p>
          </p:txBody>
        </p:sp>
        <p:sp>
          <p:nvSpPr>
            <p:cNvPr id="813" name="Google Shape;813;p63"/>
            <p:cNvSpPr txBox="1"/>
            <p:nvPr/>
          </p:nvSpPr>
          <p:spPr>
            <a:xfrm>
              <a:off x="9433384" y="5328254"/>
              <a:ext cx="130988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10-GB root volume</a:t>
              </a:r>
              <a:endParaRPr/>
            </a:p>
          </p:txBody>
        </p:sp>
        <p:pic>
          <p:nvPicPr>
            <p:cNvPr id="814" name="Google Shape;814;p63"/>
            <p:cNvPicPr preferRelativeResize="0"/>
            <p:nvPr/>
          </p:nvPicPr>
          <p:blipFill rotWithShape="1">
            <a:blip r:embed="rId6">
              <a:alphaModFix/>
            </a:blip>
            <a:srcRect b="0" l="0" r="0" t="0"/>
            <a:stretch/>
          </p:blipFill>
          <p:spPr>
            <a:xfrm>
              <a:off x="9853374" y="4835251"/>
              <a:ext cx="469900" cy="469900"/>
            </a:xfrm>
            <a:prstGeom prst="rect">
              <a:avLst/>
            </a:prstGeom>
            <a:noFill/>
            <a:ln>
              <a:noFill/>
            </a:ln>
          </p:spPr>
        </p:pic>
        <p:cxnSp>
          <p:nvCxnSpPr>
            <p:cNvPr id="815" name="Google Shape;815;p63"/>
            <p:cNvCxnSpPr>
              <a:stCxn id="807" idx="3"/>
              <a:endCxn id="814" idx="1"/>
            </p:cNvCxnSpPr>
            <p:nvPr/>
          </p:nvCxnSpPr>
          <p:spPr>
            <a:xfrm>
              <a:off x="8996377" y="5070201"/>
              <a:ext cx="857100" cy="0"/>
            </a:xfrm>
            <a:prstGeom prst="straightConnector1">
              <a:avLst/>
            </a:prstGeom>
            <a:noFill/>
            <a:ln cap="flat" cmpd="sng" w="38100">
              <a:solidFill>
                <a:srgbClr val="7F7F7F"/>
              </a:solidFill>
              <a:prstDash val="solid"/>
              <a:miter lim="800000"/>
              <a:headEnd len="sm" w="sm" type="none"/>
              <a:tailEnd len="med" w="med" type="triangle"/>
            </a:ln>
          </p:spPr>
        </p:cxnSp>
        <p:cxnSp>
          <p:nvCxnSpPr>
            <p:cNvPr id="816" name="Google Shape;816;p63"/>
            <p:cNvCxnSpPr>
              <a:stCxn id="807" idx="0"/>
              <a:endCxn id="801" idx="2"/>
            </p:cNvCxnSpPr>
            <p:nvPr/>
          </p:nvCxnSpPr>
          <p:spPr>
            <a:xfrm rot="10800000">
              <a:off x="8761427" y="3954751"/>
              <a:ext cx="0" cy="880500"/>
            </a:xfrm>
            <a:prstGeom prst="straightConnector1">
              <a:avLst/>
            </a:prstGeom>
            <a:noFill/>
            <a:ln cap="flat" cmpd="sng" w="12700">
              <a:solidFill>
                <a:srgbClr val="7F7F7F"/>
              </a:solidFill>
              <a:prstDash val="solid"/>
              <a:miter lim="800000"/>
              <a:headEnd len="sm" w="sm" type="none"/>
              <a:tailEnd len="med" w="med" type="triangle"/>
            </a:ln>
          </p:spPr>
        </p:cxnSp>
        <p:cxnSp>
          <p:nvCxnSpPr>
            <p:cNvPr id="817" name="Google Shape;817;p63"/>
            <p:cNvCxnSpPr>
              <a:stCxn id="814" idx="0"/>
              <a:endCxn id="818" idx="2"/>
            </p:cNvCxnSpPr>
            <p:nvPr/>
          </p:nvCxnSpPr>
          <p:spPr>
            <a:xfrm rot="10800000">
              <a:off x="10088324" y="3972451"/>
              <a:ext cx="0" cy="862800"/>
            </a:xfrm>
            <a:prstGeom prst="straightConnector1">
              <a:avLst/>
            </a:prstGeom>
            <a:noFill/>
            <a:ln cap="flat" cmpd="sng" w="12700">
              <a:solidFill>
                <a:srgbClr val="7F7F7F"/>
              </a:solidFill>
              <a:prstDash val="solid"/>
              <a:miter lim="800000"/>
              <a:headEnd len="sm" w="sm" type="none"/>
              <a:tailEnd len="med" w="med" type="triangle"/>
            </a:ln>
          </p:spPr>
        </p:cxnSp>
        <p:sp>
          <p:nvSpPr>
            <p:cNvPr id="819" name="Google Shape;819;p63"/>
            <p:cNvSpPr/>
            <p:nvPr/>
          </p:nvSpPr>
          <p:spPr>
            <a:xfrm>
              <a:off x="5528604" y="2263928"/>
              <a:ext cx="1426145" cy="1243814"/>
            </a:xfrm>
            <a:prstGeom prst="rect">
              <a:avLst/>
            </a:prstGeom>
            <a:noFill/>
            <a:ln cap="flat" cmpd="sng" w="12700">
              <a:solidFill>
                <a:schemeClr val="accent5"/>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VPC</a:t>
              </a:r>
              <a:endParaRPr/>
            </a:p>
          </p:txBody>
        </p:sp>
        <p:pic>
          <p:nvPicPr>
            <p:cNvPr id="820" name="Google Shape;820;p63"/>
            <p:cNvPicPr preferRelativeResize="0"/>
            <p:nvPr/>
          </p:nvPicPr>
          <p:blipFill rotWithShape="1">
            <a:blip r:embed="rId8">
              <a:alphaModFix/>
            </a:blip>
            <a:srcRect b="0" l="0" r="0" t="0"/>
            <a:stretch/>
          </p:blipFill>
          <p:spPr>
            <a:xfrm>
              <a:off x="5542191" y="2258614"/>
              <a:ext cx="274320" cy="274320"/>
            </a:xfrm>
            <a:prstGeom prst="rect">
              <a:avLst/>
            </a:prstGeom>
            <a:noFill/>
            <a:ln>
              <a:noFill/>
            </a:ln>
          </p:spPr>
        </p:pic>
        <p:cxnSp>
          <p:nvCxnSpPr>
            <p:cNvPr id="821" name="Google Shape;821;p63"/>
            <p:cNvCxnSpPr>
              <a:stCxn id="799" idx="3"/>
              <a:endCxn id="800" idx="1"/>
            </p:cNvCxnSpPr>
            <p:nvPr/>
          </p:nvCxnSpPr>
          <p:spPr>
            <a:xfrm>
              <a:off x="6851956" y="2993668"/>
              <a:ext cx="1452300" cy="0"/>
            </a:xfrm>
            <a:prstGeom prst="straightConnector1">
              <a:avLst/>
            </a:prstGeom>
            <a:noFill/>
            <a:ln cap="flat" cmpd="sng" w="12700">
              <a:solidFill>
                <a:srgbClr val="7F7F7F"/>
              </a:solidFill>
              <a:prstDash val="solid"/>
              <a:miter lim="800000"/>
              <a:headEnd len="sm" w="sm" type="none"/>
              <a:tailEnd len="med" w="med" type="triangle"/>
            </a:ln>
          </p:spPr>
        </p:cxnSp>
        <p:sp>
          <p:nvSpPr>
            <p:cNvPr id="818" name="Google Shape;818;p63"/>
            <p:cNvSpPr txBox="1"/>
            <p:nvPr/>
          </p:nvSpPr>
          <p:spPr>
            <a:xfrm>
              <a:off x="9331672" y="3387660"/>
              <a:ext cx="15133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CD6E1C"/>
                  </a:solidFill>
                  <a:latin typeface="Arial"/>
                  <a:ea typeface="Arial"/>
                  <a:cs typeface="Arial"/>
                  <a:sym typeface="Arial"/>
                </a:rPr>
                <a:t>t2.small </a:t>
              </a:r>
              <a:endParaRPr/>
            </a:p>
            <a:p>
              <a:pPr indent="0" lvl="0" marL="0" marR="0" rtl="0" algn="ctr">
                <a:spcBef>
                  <a:spcPts val="0"/>
                </a:spcBef>
                <a:spcAft>
                  <a:spcPts val="0"/>
                </a:spcAft>
                <a:buNone/>
              </a:pPr>
              <a:r>
                <a:rPr b="1" lang="en-US" sz="1600">
                  <a:solidFill>
                    <a:srgbClr val="CD6E1C"/>
                  </a:solidFill>
                  <a:latin typeface="Arial"/>
                  <a:ea typeface="Arial"/>
                  <a:cs typeface="Arial"/>
                  <a:sym typeface="Arial"/>
                </a:rPr>
                <a:t>instance</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n-US" sz="4800"/>
              <a:t>Section 1: Compute services overview</a:t>
            </a:r>
            <a:endParaRPr/>
          </a:p>
        </p:txBody>
      </p:sp>
      <p:sp>
        <p:nvSpPr>
          <p:cNvPr id="235" name="Google Shape;235;p28"/>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p:txBody>
      </p:sp>
      <p:sp>
        <p:nvSpPr>
          <p:cNvPr id="236" name="Google Shape;236;p2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27" name="Google Shape;827;p6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8" name="Google Shape;828;p64"/>
          <p:cNvPicPr preferRelativeResize="0"/>
          <p:nvPr/>
        </p:nvPicPr>
        <p:blipFill rotWithShape="1">
          <a:blip r:embed="rId3">
            <a:alphaModFix/>
          </a:blip>
          <a:srcRect b="0" l="-125" r="0" t="0"/>
          <a:stretch/>
        </p:blipFill>
        <p:spPr>
          <a:xfrm>
            <a:off x="-60960" y="1920240"/>
            <a:ext cx="12252960" cy="4358640"/>
          </a:xfrm>
          <a:prstGeom prst="rect">
            <a:avLst/>
          </a:prstGeom>
          <a:noFill/>
          <a:ln>
            <a:noFill/>
          </a:ln>
        </p:spPr>
      </p:pic>
      <p:sp>
        <p:nvSpPr>
          <p:cNvPr id="829" name="Google Shape;829;p64"/>
          <p:cNvSpPr txBox="1"/>
          <p:nvPr/>
        </p:nvSpPr>
        <p:spPr>
          <a:xfrm>
            <a:off x="6220047" y="2168012"/>
            <a:ext cx="5552853" cy="38493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3600"/>
              <a:buFont typeface="Arial"/>
              <a:buNone/>
            </a:pPr>
            <a:r>
              <a:rPr b="0" i="0" lang="en-US" sz="3600" u="none" cap="none" strike="noStrike">
                <a:solidFill>
                  <a:srgbClr val="FFFFFF"/>
                </a:solidFill>
                <a:latin typeface="Arial"/>
                <a:ea typeface="Arial"/>
                <a:cs typeface="Arial"/>
                <a:sym typeface="Arial"/>
              </a:rPr>
              <a:t>Begin Lab 3: Introduction to </a:t>
            </a:r>
            <a:r>
              <a:rPr b="0" i="0" lang="en-US" sz="3600">
                <a:solidFill>
                  <a:srgbClr val="FFFFFF"/>
                </a:solidFill>
                <a:latin typeface="Arial"/>
                <a:ea typeface="Arial"/>
                <a:cs typeface="Arial"/>
                <a:sym typeface="Arial"/>
              </a:rPr>
              <a:t>Amazon EC2</a:t>
            </a:r>
            <a:endParaRPr b="0" i="0" sz="3600" u="none" cap="none" strike="noStrike">
              <a:solidFill>
                <a:srgbClr val="FFFFFF"/>
              </a:solidFill>
              <a:latin typeface="Arial"/>
              <a:ea typeface="Arial"/>
              <a:cs typeface="Arial"/>
              <a:sym typeface="Arial"/>
            </a:endParaRPr>
          </a:p>
        </p:txBody>
      </p:sp>
      <p:grpSp>
        <p:nvGrpSpPr>
          <p:cNvPr descr="A stopwatch icon." id="830" name="Google Shape;830;p64"/>
          <p:cNvGrpSpPr/>
          <p:nvPr/>
        </p:nvGrpSpPr>
        <p:grpSpPr>
          <a:xfrm>
            <a:off x="419099" y="579120"/>
            <a:ext cx="834514" cy="953731"/>
            <a:chOff x="11271015" y="5905029"/>
            <a:chExt cx="403626" cy="461287"/>
          </a:xfrm>
        </p:grpSpPr>
        <p:sp>
          <p:nvSpPr>
            <p:cNvPr id="831" name="Google Shape;831;p64"/>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32" name="Google Shape;832;p64"/>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833" name="Google Shape;833;p64"/>
          <p:cNvSpPr txBox="1"/>
          <p:nvPr/>
        </p:nvSpPr>
        <p:spPr>
          <a:xfrm>
            <a:off x="836356" y="1225074"/>
            <a:ext cx="19265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35 minutes</a:t>
            </a:r>
            <a:endParaRPr/>
          </a:p>
        </p:txBody>
      </p:sp>
      <p:sp>
        <p:nvSpPr>
          <p:cNvPr id="834" name="Google Shape;834;p64"/>
          <p:cNvSpPr txBox="1"/>
          <p:nvPr>
            <p:ph idx="4294967295"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2"/>
              </a:buClr>
              <a:buSzPts val="800"/>
              <a:buFont typeface="Arial"/>
              <a:buNone/>
            </a:pPr>
            <a:r>
              <a:rPr lang="en-US" sz="800">
                <a:solidFill>
                  <a:schemeClr val="lt2"/>
                </a:solidFill>
              </a:rPr>
              <a:t>Begin Lab 1: Introduction to AWS IAM</a:t>
            </a:r>
            <a:endParaRPr sz="800">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5"/>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Lab debrief: </a:t>
            </a:r>
            <a:br>
              <a:rPr lang="en-US" sz="4000">
                <a:latin typeface="Arial"/>
                <a:ea typeface="Arial"/>
                <a:cs typeface="Arial"/>
                <a:sym typeface="Arial"/>
              </a:rPr>
            </a:br>
            <a:r>
              <a:rPr lang="en-US" sz="4000">
                <a:latin typeface="Arial"/>
                <a:ea typeface="Arial"/>
                <a:cs typeface="Arial"/>
                <a:sym typeface="Arial"/>
              </a:rPr>
              <a:t>Key takeaways</a:t>
            </a:r>
            <a:endParaRPr/>
          </a:p>
        </p:txBody>
      </p:sp>
      <p:sp>
        <p:nvSpPr>
          <p:cNvPr id="840" name="Google Shape;840;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41" name="Google Shape;841;p65"/>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842" name="Google Shape;842;p65"/>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6"/>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848" name="Google Shape;848;p66"/>
          <p:cNvSpPr txBox="1"/>
          <p:nvPr>
            <p:ph type="title"/>
          </p:nvPr>
        </p:nvSpPr>
        <p:spPr>
          <a:xfrm>
            <a:off x="419100" y="1178376"/>
            <a:ext cx="4268647" cy="17429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sz="3200"/>
              <a:t>Activity: Amazon EC2</a:t>
            </a:r>
            <a:endParaRPr/>
          </a:p>
        </p:txBody>
      </p:sp>
      <p:sp>
        <p:nvSpPr>
          <p:cNvPr id="849" name="Google Shape;849;p6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50" name="Google Shape;850;p66"/>
          <p:cNvPicPr preferRelativeResize="0"/>
          <p:nvPr/>
        </p:nvPicPr>
        <p:blipFill rotWithShape="1">
          <a:blip r:embed="rId3">
            <a:alphaModFix/>
          </a:blip>
          <a:srcRect b="0" l="0" r="0" t="0"/>
          <a:stretch/>
        </p:blipFill>
        <p:spPr>
          <a:xfrm>
            <a:off x="5800451" y="1330778"/>
            <a:ext cx="5595257" cy="4196443"/>
          </a:xfrm>
          <a:prstGeom prst="rect">
            <a:avLst/>
          </a:prstGeom>
          <a:noFill/>
          <a:ln>
            <a:noFill/>
          </a:ln>
        </p:spPr>
      </p:pic>
      <p:sp>
        <p:nvSpPr>
          <p:cNvPr id="851" name="Google Shape;851;p66"/>
          <p:cNvSpPr txBox="1"/>
          <p:nvPr/>
        </p:nvSpPr>
        <p:spPr>
          <a:xfrm>
            <a:off x="5595257" y="5427435"/>
            <a:ext cx="1952172"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000">
                <a:solidFill>
                  <a:srgbClr val="888888"/>
                </a:solidFill>
                <a:latin typeface="Arial"/>
                <a:ea typeface="Arial"/>
                <a:cs typeface="Arial"/>
                <a:sym typeface="Arial"/>
              </a:rPr>
              <a:t>Photo by Pixabay from Pexels.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Gather information</a:t>
            </a:r>
            <a:endParaRPr/>
          </a:p>
        </p:txBody>
      </p:sp>
      <p:sp>
        <p:nvSpPr>
          <p:cNvPr id="857" name="Google Shape;857;p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8" name="Google Shape;858;p6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descr="still frame from architecting video about deploying SQL Server on EC2" id="859" name="Google Shape;859;p67">
            <a:hlinkClick r:id="rId3"/>
          </p:cNvPr>
          <p:cNvPicPr preferRelativeResize="0"/>
          <p:nvPr/>
        </p:nvPicPr>
        <p:blipFill rotWithShape="1">
          <a:blip r:embed="rId4">
            <a:alphaModFix/>
          </a:blip>
          <a:srcRect b="0" l="0" r="0" t="0"/>
          <a:stretch/>
        </p:blipFill>
        <p:spPr>
          <a:xfrm>
            <a:off x="392019" y="3319977"/>
            <a:ext cx="5422900" cy="2857500"/>
          </a:xfrm>
          <a:prstGeom prst="rect">
            <a:avLst/>
          </a:prstGeom>
          <a:noFill/>
          <a:ln>
            <a:noFill/>
          </a:ln>
        </p:spPr>
      </p:pic>
      <p:pic>
        <p:nvPicPr>
          <p:cNvPr descr="screen grab of AWS Quick Starts webpage" id="860" name="Google Shape;860;p67">
            <a:hlinkClick r:id="rId5"/>
          </p:cNvPr>
          <p:cNvPicPr preferRelativeResize="0"/>
          <p:nvPr/>
        </p:nvPicPr>
        <p:blipFill rotWithShape="1">
          <a:blip r:embed="rId6">
            <a:alphaModFix/>
          </a:blip>
          <a:srcRect b="0" l="0" r="0" t="0"/>
          <a:stretch/>
        </p:blipFill>
        <p:spPr>
          <a:xfrm>
            <a:off x="1165388" y="2227719"/>
            <a:ext cx="3930323" cy="913385"/>
          </a:xfrm>
          <a:prstGeom prst="rect">
            <a:avLst/>
          </a:prstGeom>
          <a:noFill/>
          <a:ln>
            <a:noFill/>
          </a:ln>
        </p:spPr>
      </p:pic>
      <p:sp>
        <p:nvSpPr>
          <p:cNvPr id="861" name="Google Shape;861;p67"/>
          <p:cNvSpPr txBox="1"/>
          <p:nvPr/>
        </p:nvSpPr>
        <p:spPr>
          <a:xfrm>
            <a:off x="2914693" y="1462695"/>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EC2</a:t>
            </a:r>
            <a:endParaRPr/>
          </a:p>
        </p:txBody>
      </p:sp>
      <p:pic>
        <p:nvPicPr>
          <p:cNvPr id="862" name="Google Shape;862;p67"/>
          <p:cNvPicPr preferRelativeResize="0"/>
          <p:nvPr/>
        </p:nvPicPr>
        <p:blipFill rotWithShape="1">
          <a:blip r:embed="rId7">
            <a:alphaModFix/>
          </a:blip>
          <a:srcRect b="0" l="0" r="0" t="0"/>
          <a:stretch/>
        </p:blipFill>
        <p:spPr>
          <a:xfrm>
            <a:off x="2286828" y="1254039"/>
            <a:ext cx="711200" cy="711200"/>
          </a:xfrm>
          <a:prstGeom prst="rect">
            <a:avLst/>
          </a:prstGeom>
          <a:noFill/>
          <a:ln>
            <a:noFill/>
          </a:ln>
        </p:spPr>
      </p:pic>
      <p:sp>
        <p:nvSpPr>
          <p:cNvPr id="863" name="Google Shape;863;p67"/>
          <p:cNvSpPr txBox="1"/>
          <p:nvPr/>
        </p:nvSpPr>
        <p:spPr>
          <a:xfrm>
            <a:off x="8095447" y="1462695"/>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RDS</a:t>
            </a:r>
            <a:endParaRPr/>
          </a:p>
        </p:txBody>
      </p:sp>
      <p:pic>
        <p:nvPicPr>
          <p:cNvPr id="864" name="Google Shape;864;p67"/>
          <p:cNvPicPr preferRelativeResize="0"/>
          <p:nvPr/>
        </p:nvPicPr>
        <p:blipFill rotWithShape="1">
          <a:blip r:embed="rId8">
            <a:alphaModFix/>
          </a:blip>
          <a:srcRect b="0" l="0" r="0" t="0"/>
          <a:stretch/>
        </p:blipFill>
        <p:spPr>
          <a:xfrm>
            <a:off x="7739847" y="1254039"/>
            <a:ext cx="711200" cy="711200"/>
          </a:xfrm>
          <a:prstGeom prst="rect">
            <a:avLst/>
          </a:prstGeom>
          <a:noFill/>
          <a:ln>
            <a:noFill/>
          </a:ln>
        </p:spPr>
      </p:pic>
      <p:grpSp>
        <p:nvGrpSpPr>
          <p:cNvPr id="865" name="Google Shape;865;p67"/>
          <p:cNvGrpSpPr/>
          <p:nvPr/>
        </p:nvGrpSpPr>
        <p:grpSpPr>
          <a:xfrm>
            <a:off x="6452815" y="2930148"/>
            <a:ext cx="5153770" cy="3247329"/>
            <a:chOff x="6835030" y="3166500"/>
            <a:chExt cx="5153770" cy="3247329"/>
          </a:xfrm>
        </p:grpSpPr>
        <p:sp>
          <p:nvSpPr>
            <p:cNvPr id="866" name="Google Shape;866;p67"/>
            <p:cNvSpPr/>
            <p:nvPr/>
          </p:nvSpPr>
          <p:spPr>
            <a:xfrm>
              <a:off x="6835030" y="3166500"/>
              <a:ext cx="5153770" cy="3247329"/>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45700">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AWS Cloud</a:t>
              </a:r>
              <a:endParaRPr/>
            </a:p>
          </p:txBody>
        </p:sp>
        <p:sp>
          <p:nvSpPr>
            <p:cNvPr id="867" name="Google Shape;867;p67"/>
            <p:cNvSpPr/>
            <p:nvPr/>
          </p:nvSpPr>
          <p:spPr>
            <a:xfrm>
              <a:off x="6970389" y="3506614"/>
              <a:ext cx="2233988" cy="2837582"/>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1" lang="en-US" sz="1600">
                  <a:solidFill>
                    <a:schemeClr val="accent3"/>
                  </a:solidFill>
                  <a:latin typeface="Arial"/>
                  <a:ea typeface="Arial"/>
                  <a:cs typeface="Arial"/>
                  <a:sym typeface="Arial"/>
                </a:rPr>
                <a:t>Availability Zone 1</a:t>
              </a:r>
              <a:endParaRPr/>
            </a:p>
          </p:txBody>
        </p:sp>
        <p:pic>
          <p:nvPicPr>
            <p:cNvPr id="868" name="Google Shape;868;p67"/>
            <p:cNvPicPr preferRelativeResize="0"/>
            <p:nvPr/>
          </p:nvPicPr>
          <p:blipFill rotWithShape="1">
            <a:blip r:embed="rId9">
              <a:alphaModFix/>
            </a:blip>
            <a:srcRect b="0" l="0" r="0" t="0"/>
            <a:stretch/>
          </p:blipFill>
          <p:spPr>
            <a:xfrm>
              <a:off x="6835030" y="3166500"/>
              <a:ext cx="233568" cy="238844"/>
            </a:xfrm>
            <a:prstGeom prst="rect">
              <a:avLst/>
            </a:prstGeom>
            <a:noFill/>
            <a:ln>
              <a:noFill/>
            </a:ln>
          </p:spPr>
        </p:pic>
        <p:sp>
          <p:nvSpPr>
            <p:cNvPr id="869" name="Google Shape;869;p67"/>
            <p:cNvSpPr/>
            <p:nvPr/>
          </p:nvSpPr>
          <p:spPr>
            <a:xfrm>
              <a:off x="9463364" y="3506614"/>
              <a:ext cx="2373036" cy="2837582"/>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b="1" lang="en-US" sz="1600">
                  <a:solidFill>
                    <a:schemeClr val="accent3"/>
                  </a:solidFill>
                  <a:latin typeface="Arial"/>
                  <a:ea typeface="Arial"/>
                  <a:cs typeface="Arial"/>
                  <a:sym typeface="Arial"/>
                </a:rPr>
                <a:t>Availability Zone 2</a:t>
              </a:r>
              <a:endParaRPr/>
            </a:p>
          </p:txBody>
        </p:sp>
        <p:pic>
          <p:nvPicPr>
            <p:cNvPr id="870" name="Google Shape;870;p67"/>
            <p:cNvPicPr preferRelativeResize="0"/>
            <p:nvPr/>
          </p:nvPicPr>
          <p:blipFill rotWithShape="1">
            <a:blip r:embed="rId10">
              <a:alphaModFix/>
            </a:blip>
            <a:srcRect b="0" l="0" r="0" t="0"/>
            <a:stretch/>
          </p:blipFill>
          <p:spPr>
            <a:xfrm>
              <a:off x="7205559" y="4410197"/>
              <a:ext cx="615633" cy="650819"/>
            </a:xfrm>
            <a:prstGeom prst="rect">
              <a:avLst/>
            </a:prstGeom>
            <a:noFill/>
            <a:ln>
              <a:noFill/>
            </a:ln>
          </p:spPr>
        </p:pic>
        <p:pic>
          <p:nvPicPr>
            <p:cNvPr id="871" name="Google Shape;871;p67"/>
            <p:cNvPicPr preferRelativeResize="0"/>
            <p:nvPr/>
          </p:nvPicPr>
          <p:blipFill rotWithShape="1">
            <a:blip r:embed="rId11">
              <a:alphaModFix/>
            </a:blip>
            <a:srcRect b="0" l="0" r="0" t="0"/>
            <a:stretch/>
          </p:blipFill>
          <p:spPr>
            <a:xfrm>
              <a:off x="9843008" y="4410197"/>
              <a:ext cx="708925" cy="650819"/>
            </a:xfrm>
            <a:prstGeom prst="rect">
              <a:avLst/>
            </a:prstGeom>
            <a:noFill/>
            <a:ln>
              <a:noFill/>
            </a:ln>
          </p:spPr>
        </p:pic>
        <p:pic>
          <p:nvPicPr>
            <p:cNvPr id="872" name="Google Shape;872;p67"/>
            <p:cNvPicPr preferRelativeResize="0"/>
            <p:nvPr/>
          </p:nvPicPr>
          <p:blipFill rotWithShape="1">
            <a:blip r:embed="rId12">
              <a:alphaModFix/>
            </a:blip>
            <a:srcRect b="0" l="0" r="0" t="0"/>
            <a:stretch/>
          </p:blipFill>
          <p:spPr>
            <a:xfrm>
              <a:off x="7315646" y="5343281"/>
              <a:ext cx="395459" cy="418061"/>
            </a:xfrm>
            <a:prstGeom prst="rect">
              <a:avLst/>
            </a:prstGeom>
            <a:noFill/>
            <a:ln>
              <a:noFill/>
            </a:ln>
          </p:spPr>
        </p:pic>
        <p:pic>
          <p:nvPicPr>
            <p:cNvPr id="873" name="Google Shape;873;p67"/>
            <p:cNvPicPr preferRelativeResize="0"/>
            <p:nvPr/>
          </p:nvPicPr>
          <p:blipFill rotWithShape="1">
            <a:blip r:embed="rId12">
              <a:alphaModFix/>
            </a:blip>
            <a:srcRect b="0" l="0" r="0" t="0"/>
            <a:stretch/>
          </p:blipFill>
          <p:spPr>
            <a:xfrm>
              <a:off x="8379089" y="5343164"/>
              <a:ext cx="395459" cy="418061"/>
            </a:xfrm>
            <a:prstGeom prst="rect">
              <a:avLst/>
            </a:prstGeom>
            <a:noFill/>
            <a:ln>
              <a:noFill/>
            </a:ln>
          </p:spPr>
        </p:pic>
        <p:pic>
          <p:nvPicPr>
            <p:cNvPr id="874" name="Google Shape;874;p67"/>
            <p:cNvPicPr preferRelativeResize="0"/>
            <p:nvPr/>
          </p:nvPicPr>
          <p:blipFill rotWithShape="1">
            <a:blip r:embed="rId12">
              <a:alphaModFix/>
            </a:blip>
            <a:srcRect b="0" l="0" r="0" t="0"/>
            <a:stretch/>
          </p:blipFill>
          <p:spPr>
            <a:xfrm>
              <a:off x="9969777" y="5362701"/>
              <a:ext cx="455386" cy="418061"/>
            </a:xfrm>
            <a:prstGeom prst="rect">
              <a:avLst/>
            </a:prstGeom>
            <a:noFill/>
            <a:ln>
              <a:noFill/>
            </a:ln>
          </p:spPr>
        </p:pic>
        <p:pic>
          <p:nvPicPr>
            <p:cNvPr id="875" name="Google Shape;875;p67"/>
            <p:cNvPicPr preferRelativeResize="0"/>
            <p:nvPr/>
          </p:nvPicPr>
          <p:blipFill rotWithShape="1">
            <a:blip r:embed="rId12">
              <a:alphaModFix/>
            </a:blip>
            <a:srcRect b="0" l="0" r="0" t="0"/>
            <a:stretch/>
          </p:blipFill>
          <p:spPr>
            <a:xfrm>
              <a:off x="10904809" y="5362701"/>
              <a:ext cx="455386" cy="418061"/>
            </a:xfrm>
            <a:prstGeom prst="rect">
              <a:avLst/>
            </a:prstGeom>
            <a:noFill/>
            <a:ln>
              <a:noFill/>
            </a:ln>
          </p:spPr>
        </p:pic>
        <p:cxnSp>
          <p:nvCxnSpPr>
            <p:cNvPr id="876" name="Google Shape;876;p67"/>
            <p:cNvCxnSpPr>
              <a:stCxn id="870" idx="3"/>
              <a:endCxn id="871" idx="1"/>
            </p:cNvCxnSpPr>
            <p:nvPr/>
          </p:nvCxnSpPr>
          <p:spPr>
            <a:xfrm>
              <a:off x="7821192" y="4735607"/>
              <a:ext cx="20217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877" name="Google Shape;877;p67"/>
            <p:cNvCxnSpPr>
              <a:stCxn id="872" idx="3"/>
              <a:endCxn id="873" idx="1"/>
            </p:cNvCxnSpPr>
            <p:nvPr/>
          </p:nvCxnSpPr>
          <p:spPr>
            <a:xfrm>
              <a:off x="7711105" y="5552312"/>
              <a:ext cx="6681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878" name="Google Shape;878;p67"/>
            <p:cNvCxnSpPr>
              <a:stCxn id="874" idx="3"/>
              <a:endCxn id="875" idx="1"/>
            </p:cNvCxnSpPr>
            <p:nvPr/>
          </p:nvCxnSpPr>
          <p:spPr>
            <a:xfrm>
              <a:off x="10425163" y="5571732"/>
              <a:ext cx="479700" cy="0"/>
            </a:xfrm>
            <a:prstGeom prst="straightConnector1">
              <a:avLst/>
            </a:prstGeom>
            <a:noFill/>
            <a:ln cap="flat" cmpd="sng" w="9525">
              <a:solidFill>
                <a:schemeClr val="accent1"/>
              </a:solidFill>
              <a:prstDash val="solid"/>
              <a:miter lim="800000"/>
              <a:headEnd len="sm" w="sm" type="none"/>
              <a:tailEnd len="med" w="med" type="triangle"/>
            </a:ln>
          </p:spPr>
        </p:cxnSp>
        <p:sp>
          <p:nvSpPr>
            <p:cNvPr id="879" name="Google Shape;879;p67"/>
            <p:cNvSpPr txBox="1"/>
            <p:nvPr/>
          </p:nvSpPr>
          <p:spPr>
            <a:xfrm>
              <a:off x="7178109" y="5756105"/>
              <a:ext cx="87876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Volume</a:t>
              </a:r>
              <a:endParaRPr/>
            </a:p>
          </p:txBody>
        </p:sp>
        <p:sp>
          <p:nvSpPr>
            <p:cNvPr id="880" name="Google Shape;880;p67"/>
            <p:cNvSpPr txBox="1"/>
            <p:nvPr/>
          </p:nvSpPr>
          <p:spPr>
            <a:xfrm>
              <a:off x="8156498" y="5752502"/>
              <a:ext cx="8787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Volume</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replica</a:t>
              </a:r>
              <a:endParaRPr/>
            </a:p>
          </p:txBody>
        </p:sp>
        <p:sp>
          <p:nvSpPr>
            <p:cNvPr id="881" name="Google Shape;881;p67"/>
            <p:cNvSpPr txBox="1"/>
            <p:nvPr/>
          </p:nvSpPr>
          <p:spPr>
            <a:xfrm>
              <a:off x="10676781" y="5778254"/>
              <a:ext cx="9805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Volume replica</a:t>
              </a:r>
              <a:endParaRPr/>
            </a:p>
          </p:txBody>
        </p:sp>
        <p:sp>
          <p:nvSpPr>
            <p:cNvPr id="882" name="Google Shape;882;p67"/>
            <p:cNvSpPr txBox="1"/>
            <p:nvPr/>
          </p:nvSpPr>
          <p:spPr>
            <a:xfrm>
              <a:off x="9707194" y="5774031"/>
              <a:ext cx="9805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Volume</a:t>
              </a:r>
              <a:endParaRPr/>
            </a:p>
          </p:txBody>
        </p:sp>
        <p:sp>
          <p:nvSpPr>
            <p:cNvPr id="883" name="Google Shape;883;p67"/>
            <p:cNvSpPr txBox="1"/>
            <p:nvPr/>
          </p:nvSpPr>
          <p:spPr>
            <a:xfrm>
              <a:off x="7875860" y="4435134"/>
              <a:ext cx="11737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Always-on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mirroring</a:t>
              </a:r>
              <a:endParaRPr/>
            </a:p>
          </p:txBody>
        </p:sp>
        <p:cxnSp>
          <p:nvCxnSpPr>
            <p:cNvPr id="884" name="Google Shape;884;p67"/>
            <p:cNvCxnSpPr>
              <a:stCxn id="870" idx="2"/>
              <a:endCxn id="872" idx="0"/>
            </p:cNvCxnSpPr>
            <p:nvPr/>
          </p:nvCxnSpPr>
          <p:spPr>
            <a:xfrm>
              <a:off x="7513376" y="5061016"/>
              <a:ext cx="0" cy="282300"/>
            </a:xfrm>
            <a:prstGeom prst="straightConnector1">
              <a:avLst/>
            </a:prstGeom>
            <a:noFill/>
            <a:ln cap="flat" cmpd="sng" w="9525">
              <a:solidFill>
                <a:schemeClr val="accent1"/>
              </a:solidFill>
              <a:prstDash val="solid"/>
              <a:miter lim="800000"/>
              <a:headEnd len="sm" w="sm" type="none"/>
              <a:tailEnd len="sm" w="sm" type="none"/>
            </a:ln>
          </p:spPr>
        </p:cxnSp>
        <p:cxnSp>
          <p:nvCxnSpPr>
            <p:cNvPr id="885" name="Google Shape;885;p67"/>
            <p:cNvCxnSpPr>
              <a:stCxn id="871" idx="2"/>
              <a:endCxn id="874" idx="0"/>
            </p:cNvCxnSpPr>
            <p:nvPr/>
          </p:nvCxnSpPr>
          <p:spPr>
            <a:xfrm>
              <a:off x="10197471" y="5061016"/>
              <a:ext cx="0" cy="301800"/>
            </a:xfrm>
            <a:prstGeom prst="straightConnector1">
              <a:avLst/>
            </a:prstGeom>
            <a:noFill/>
            <a:ln cap="flat" cmpd="sng" w="9525">
              <a:solidFill>
                <a:schemeClr val="accent1"/>
              </a:solidFill>
              <a:prstDash val="solid"/>
              <a:miter lim="800000"/>
              <a:headEnd len="sm" w="sm" type="none"/>
              <a:tailEnd len="sm" w="sm" type="none"/>
            </a:ln>
          </p:spPr>
        </p:cxnSp>
        <p:sp>
          <p:nvSpPr>
            <p:cNvPr id="886" name="Google Shape;886;p67"/>
            <p:cNvSpPr txBox="1"/>
            <p:nvPr/>
          </p:nvSpPr>
          <p:spPr>
            <a:xfrm>
              <a:off x="7106337" y="3869236"/>
              <a:ext cx="20666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MS SQL Server primary DB instance</a:t>
              </a:r>
              <a:endParaRPr/>
            </a:p>
          </p:txBody>
        </p:sp>
        <p:sp>
          <p:nvSpPr>
            <p:cNvPr id="887" name="Google Shape;887;p67"/>
            <p:cNvSpPr txBox="1"/>
            <p:nvPr/>
          </p:nvSpPr>
          <p:spPr>
            <a:xfrm>
              <a:off x="9430595" y="3879785"/>
              <a:ext cx="25130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MS SQL Server secondary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DB instance</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Check your understanding</a:t>
            </a:r>
            <a:endParaRPr/>
          </a:p>
        </p:txBody>
      </p:sp>
      <p:sp>
        <p:nvSpPr>
          <p:cNvPr id="893" name="Google Shape;893;p6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AutoNum type="arabicPeriod"/>
            </a:pPr>
            <a:r>
              <a:rPr lang="en-US" sz="2000"/>
              <a:t>Between Amazon EC2 or Amazon RDS, which provides a managed service? What does </a:t>
            </a:r>
            <a:r>
              <a:rPr i="1" lang="en-US" sz="2000"/>
              <a:t>managed service </a:t>
            </a:r>
            <a:r>
              <a:rPr lang="en-US" sz="2000"/>
              <a:t>mean?</a:t>
            </a:r>
            <a:endParaRPr/>
          </a:p>
          <a:p>
            <a:pPr indent="-228600" lvl="1" marL="685800" rtl="0" algn="l">
              <a:lnSpc>
                <a:spcPct val="90000"/>
              </a:lnSpc>
              <a:spcBef>
                <a:spcPts val="500"/>
              </a:spcBef>
              <a:spcAft>
                <a:spcPts val="0"/>
              </a:spcAft>
              <a:buClr>
                <a:schemeClr val="accent5"/>
              </a:buClr>
              <a:buSzPts val="1800"/>
              <a:buChar char="•"/>
            </a:pPr>
            <a:r>
              <a:rPr b="1" lang="en-US" sz="1800">
                <a:solidFill>
                  <a:schemeClr val="accent5"/>
                </a:solidFill>
              </a:rPr>
              <a:t>ANSWER:</a:t>
            </a:r>
            <a:r>
              <a:rPr lang="en-US" sz="1800"/>
              <a:t> </a:t>
            </a:r>
            <a:r>
              <a:rPr lang="en-US" sz="1800">
                <a:solidFill>
                  <a:schemeClr val="accent6"/>
                </a:solidFill>
              </a:rPr>
              <a:t>Amazon RDS provides a managed service. Amazon RDS handles provisioning, installation and patching, automated backups, restoring snapshots from points in time, high availability, and monitoring.</a:t>
            </a:r>
            <a:endParaRPr/>
          </a:p>
          <a:p>
            <a:pPr indent="-342900" lvl="0" marL="342900" rtl="0" algn="l">
              <a:lnSpc>
                <a:spcPct val="90000"/>
              </a:lnSpc>
              <a:spcBef>
                <a:spcPts val="1000"/>
              </a:spcBef>
              <a:spcAft>
                <a:spcPts val="0"/>
              </a:spcAft>
              <a:buClr>
                <a:schemeClr val="dk1"/>
              </a:buClr>
              <a:buSzPts val="2000"/>
              <a:buFont typeface="Arial"/>
              <a:buAutoNum type="arabicPeriod"/>
            </a:pPr>
            <a:r>
              <a:rPr lang="en-US" sz="2000"/>
              <a:t>Name at least one advantage of deploying Microsoft SQL Server on Amazon EC2 instead of Amazon RDS.</a:t>
            </a:r>
            <a:endParaRPr/>
          </a:p>
          <a:p>
            <a:pPr indent="-228600" lvl="1" marL="685800" rtl="0" algn="l">
              <a:lnSpc>
                <a:spcPct val="90000"/>
              </a:lnSpc>
              <a:spcBef>
                <a:spcPts val="500"/>
              </a:spcBef>
              <a:spcAft>
                <a:spcPts val="0"/>
              </a:spcAft>
              <a:buClr>
                <a:schemeClr val="accent5"/>
              </a:buClr>
              <a:buSzPts val="1800"/>
              <a:buChar char="•"/>
            </a:pPr>
            <a:r>
              <a:rPr b="1" lang="en-US" sz="1800">
                <a:solidFill>
                  <a:schemeClr val="accent5"/>
                </a:solidFill>
              </a:rPr>
              <a:t>ANSWER: </a:t>
            </a:r>
            <a:r>
              <a:rPr lang="en-US" sz="1800">
                <a:solidFill>
                  <a:schemeClr val="accent6"/>
                </a:solidFill>
              </a:rPr>
              <a:t>Amazon EC2 offers complete control over every configuration, the OS, and the software stack.</a:t>
            </a:r>
            <a:endParaRPr/>
          </a:p>
          <a:p>
            <a:pPr indent="-342900" lvl="0" marL="342900" rtl="0" algn="l">
              <a:lnSpc>
                <a:spcPct val="90000"/>
              </a:lnSpc>
              <a:spcBef>
                <a:spcPts val="1000"/>
              </a:spcBef>
              <a:spcAft>
                <a:spcPts val="0"/>
              </a:spcAft>
              <a:buClr>
                <a:schemeClr val="dk1"/>
              </a:buClr>
              <a:buSzPts val="2000"/>
              <a:buFont typeface="Arial"/>
              <a:buAutoNum type="arabicPeriod"/>
            </a:pPr>
            <a:r>
              <a:rPr lang="en-US" sz="2000"/>
              <a:t>What advantage does the Quick Start provide over a manual installation on Amazon EC2?</a:t>
            </a:r>
            <a:endParaRPr/>
          </a:p>
          <a:p>
            <a:pPr indent="-228600" lvl="1" marL="685800" rtl="0" algn="l">
              <a:lnSpc>
                <a:spcPct val="90000"/>
              </a:lnSpc>
              <a:spcBef>
                <a:spcPts val="500"/>
              </a:spcBef>
              <a:spcAft>
                <a:spcPts val="0"/>
              </a:spcAft>
              <a:buClr>
                <a:schemeClr val="accent5"/>
              </a:buClr>
              <a:buSzPts val="1800"/>
              <a:buChar char="•"/>
            </a:pPr>
            <a:r>
              <a:rPr b="1" lang="en-US" sz="1800">
                <a:solidFill>
                  <a:schemeClr val="accent5"/>
                </a:solidFill>
              </a:rPr>
              <a:t>ANSWER: </a:t>
            </a:r>
            <a:r>
              <a:rPr lang="en-US" sz="1800">
                <a:solidFill>
                  <a:schemeClr val="accent6"/>
                </a:solidFill>
              </a:rPr>
              <a:t>The Quick Start is a reference architecture with proven best practices built into the design.</a:t>
            </a:r>
            <a:endParaRPr sz="1800"/>
          </a:p>
          <a:p>
            <a:pPr indent="-342900" lvl="0" marL="342900" rtl="0" algn="l">
              <a:lnSpc>
                <a:spcPct val="90000"/>
              </a:lnSpc>
              <a:spcBef>
                <a:spcPts val="1000"/>
              </a:spcBef>
              <a:spcAft>
                <a:spcPts val="0"/>
              </a:spcAft>
              <a:buClr>
                <a:schemeClr val="dk1"/>
              </a:buClr>
              <a:buSzPts val="2000"/>
              <a:buFont typeface="Arial"/>
              <a:buAutoNum type="arabicPeriod"/>
            </a:pPr>
            <a:r>
              <a:rPr lang="en-US" sz="2000"/>
              <a:t>Which deployment option offers the best approach for all use cases?</a:t>
            </a:r>
            <a:endParaRPr/>
          </a:p>
          <a:p>
            <a:pPr indent="-228600" lvl="1" marL="685800" rtl="0" algn="l">
              <a:lnSpc>
                <a:spcPct val="90000"/>
              </a:lnSpc>
              <a:spcBef>
                <a:spcPts val="500"/>
              </a:spcBef>
              <a:spcAft>
                <a:spcPts val="0"/>
              </a:spcAft>
              <a:buClr>
                <a:schemeClr val="accent5"/>
              </a:buClr>
              <a:buSzPts val="1800"/>
              <a:buChar char="•"/>
            </a:pPr>
            <a:r>
              <a:rPr b="1" lang="en-US" sz="1800">
                <a:solidFill>
                  <a:schemeClr val="accent5"/>
                </a:solidFill>
              </a:rPr>
              <a:t>ANSWER:</a:t>
            </a:r>
            <a:r>
              <a:rPr lang="en-US" sz="1800"/>
              <a:t> </a:t>
            </a:r>
            <a:r>
              <a:rPr lang="en-US" sz="1800">
                <a:solidFill>
                  <a:schemeClr val="accent6"/>
                </a:solidFill>
              </a:rPr>
              <a:t>Neither. The correct deployment option depends on your specific needs.</a:t>
            </a:r>
            <a:endParaRPr/>
          </a:p>
          <a:p>
            <a:pPr indent="-342900" lvl="0" marL="342900" rtl="0" algn="l">
              <a:lnSpc>
                <a:spcPct val="90000"/>
              </a:lnSpc>
              <a:spcBef>
                <a:spcPts val="1000"/>
              </a:spcBef>
              <a:spcAft>
                <a:spcPts val="0"/>
              </a:spcAft>
              <a:buClr>
                <a:schemeClr val="dk1"/>
              </a:buClr>
              <a:buSzPts val="2000"/>
              <a:buFont typeface="Arial"/>
              <a:buAutoNum type="arabicPeriod"/>
            </a:pPr>
            <a:r>
              <a:rPr lang="en-US" sz="2000"/>
              <a:t>Which approach costs more: using Amazon EC2 or using Amazon RDS?</a:t>
            </a:r>
            <a:endParaRPr/>
          </a:p>
          <a:p>
            <a:pPr indent="-228600" lvl="1" marL="685800" rtl="0" algn="l">
              <a:lnSpc>
                <a:spcPct val="90000"/>
              </a:lnSpc>
              <a:spcBef>
                <a:spcPts val="500"/>
              </a:spcBef>
              <a:spcAft>
                <a:spcPts val="0"/>
              </a:spcAft>
              <a:buClr>
                <a:schemeClr val="accent5"/>
              </a:buClr>
              <a:buSzPts val="1800"/>
              <a:buChar char="•"/>
            </a:pPr>
            <a:r>
              <a:rPr b="1" lang="en-US" sz="1800">
                <a:solidFill>
                  <a:schemeClr val="accent5"/>
                </a:solidFill>
              </a:rPr>
              <a:t>ANSWER: </a:t>
            </a:r>
            <a:r>
              <a:rPr lang="en-US" sz="1800">
                <a:solidFill>
                  <a:schemeClr val="accent6"/>
                </a:solidFill>
              </a:rPr>
              <a:t>It depends. Managing the database deployment on Amazon EC2 requires more customer oversight and time. If time is your priority, then Amazon RDS might be less expensive. If you have in-house expertise, Amazon EC2 might be more cost-effective.</a:t>
            </a:r>
            <a:endParaRPr/>
          </a:p>
          <a:p>
            <a:pPr indent="-190500" lvl="0" marL="342900" rtl="0" algn="l">
              <a:lnSpc>
                <a:spcPct val="90000"/>
              </a:lnSpc>
              <a:spcBef>
                <a:spcPts val="1000"/>
              </a:spcBef>
              <a:spcAft>
                <a:spcPts val="0"/>
              </a:spcAft>
              <a:buClr>
                <a:schemeClr val="dk1"/>
              </a:buClr>
              <a:buSzPts val="2400"/>
              <a:buFont typeface="Arial"/>
              <a:buNone/>
            </a:pPr>
            <a:r>
              <a:t/>
            </a:r>
            <a:endParaRPr sz="2400"/>
          </a:p>
          <a:p>
            <a:pPr indent="-190500" lvl="0" marL="342900" rtl="0" algn="l">
              <a:lnSpc>
                <a:spcPct val="90000"/>
              </a:lnSpc>
              <a:spcBef>
                <a:spcPts val="1000"/>
              </a:spcBef>
              <a:spcAft>
                <a:spcPts val="0"/>
              </a:spcAft>
              <a:buClr>
                <a:schemeClr val="dk1"/>
              </a:buClr>
              <a:buSzPts val="2400"/>
              <a:buFont typeface="Arial"/>
              <a:buNone/>
            </a:pPr>
            <a:r>
              <a:t/>
            </a:r>
            <a:endParaRPr sz="2400"/>
          </a:p>
        </p:txBody>
      </p:sp>
      <p:sp>
        <p:nvSpPr>
          <p:cNvPr id="894" name="Google Shape;894;p6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5" name="Google Shape;895;p6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3: Amazon EC2 cost optimization</a:t>
            </a:r>
            <a:endParaRPr/>
          </a:p>
        </p:txBody>
      </p:sp>
      <p:sp>
        <p:nvSpPr>
          <p:cNvPr id="901" name="Google Shape;901;p69"/>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p:txBody>
      </p:sp>
      <p:sp>
        <p:nvSpPr>
          <p:cNvPr id="902" name="Google Shape;902;p6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0"/>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EC2 pricing models</a:t>
            </a:r>
            <a:endParaRPr/>
          </a:p>
        </p:txBody>
      </p:sp>
      <p:sp>
        <p:nvSpPr>
          <p:cNvPr id="908" name="Google Shape;908;p70"/>
          <p:cNvSpPr txBox="1"/>
          <p:nvPr>
            <p:ph idx="1" type="body"/>
          </p:nvPr>
        </p:nvSpPr>
        <p:spPr>
          <a:xfrm>
            <a:off x="419100" y="1528175"/>
            <a:ext cx="3735456" cy="464515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en-US" sz="2400">
                <a:solidFill>
                  <a:schemeClr val="accent5"/>
                </a:solidFill>
              </a:rPr>
              <a:t>On-Demand Instances</a:t>
            </a:r>
            <a:endParaRPr/>
          </a:p>
          <a:p>
            <a:pPr indent="-228600" lvl="0" marL="228600" rtl="0" algn="l">
              <a:lnSpc>
                <a:spcPct val="90000"/>
              </a:lnSpc>
              <a:spcBef>
                <a:spcPts val="1000"/>
              </a:spcBef>
              <a:spcAft>
                <a:spcPts val="0"/>
              </a:spcAft>
              <a:buClr>
                <a:schemeClr val="dk1"/>
              </a:buClr>
              <a:buSzPts val="1600"/>
              <a:buChar char="•"/>
            </a:pPr>
            <a:r>
              <a:rPr lang="en-US" sz="1600"/>
              <a:t>Pay by the hour </a:t>
            </a:r>
            <a:endParaRPr/>
          </a:p>
          <a:p>
            <a:pPr indent="-228600" lvl="0" marL="228600" rtl="0" algn="l">
              <a:lnSpc>
                <a:spcPct val="90000"/>
              </a:lnSpc>
              <a:spcBef>
                <a:spcPts val="1000"/>
              </a:spcBef>
              <a:spcAft>
                <a:spcPts val="0"/>
              </a:spcAft>
              <a:buClr>
                <a:schemeClr val="dk1"/>
              </a:buClr>
              <a:buSzPts val="1600"/>
              <a:buChar char="•"/>
            </a:pPr>
            <a:r>
              <a:rPr lang="en-US" sz="1600"/>
              <a:t>No long-term commitments.</a:t>
            </a:r>
            <a:endParaRPr/>
          </a:p>
          <a:p>
            <a:pPr indent="-228600" lvl="0" marL="228600" rtl="0" algn="l">
              <a:lnSpc>
                <a:spcPct val="90000"/>
              </a:lnSpc>
              <a:spcBef>
                <a:spcPts val="1000"/>
              </a:spcBef>
              <a:spcAft>
                <a:spcPts val="0"/>
              </a:spcAft>
              <a:buClr>
                <a:schemeClr val="dk1"/>
              </a:buClr>
              <a:buSzPts val="1600"/>
              <a:buChar char="•"/>
            </a:pPr>
            <a:r>
              <a:rPr lang="en-US" sz="1600"/>
              <a:t>Eligible for the </a:t>
            </a:r>
            <a:r>
              <a:rPr lang="en-US" sz="1600" u="sng">
                <a:solidFill>
                  <a:schemeClr val="hlink"/>
                </a:solidFill>
                <a:hlinkClick r:id="rId3"/>
              </a:rPr>
              <a:t>AWS Free Tier</a:t>
            </a:r>
            <a:r>
              <a:rPr lang="en-US" sz="1600"/>
              <a:t>.</a:t>
            </a:r>
            <a:endParaRPr/>
          </a:p>
          <a:p>
            <a:pPr indent="0" lvl="0" marL="0" rtl="0" algn="l">
              <a:lnSpc>
                <a:spcPct val="90000"/>
              </a:lnSpc>
              <a:spcBef>
                <a:spcPts val="1000"/>
              </a:spcBef>
              <a:spcAft>
                <a:spcPts val="0"/>
              </a:spcAft>
              <a:buClr>
                <a:schemeClr val="dk1"/>
              </a:buClr>
              <a:buSzPts val="1000"/>
              <a:buNone/>
            </a:pPr>
            <a:r>
              <a:t/>
            </a:r>
            <a:endParaRPr b="1" sz="1000">
              <a:solidFill>
                <a:schemeClr val="accent5"/>
              </a:solidFill>
            </a:endParaRPr>
          </a:p>
          <a:p>
            <a:pPr indent="0" lvl="0" marL="0" rtl="0" algn="l">
              <a:lnSpc>
                <a:spcPct val="90000"/>
              </a:lnSpc>
              <a:spcBef>
                <a:spcPts val="1000"/>
              </a:spcBef>
              <a:spcAft>
                <a:spcPts val="0"/>
              </a:spcAft>
              <a:buClr>
                <a:schemeClr val="accent5"/>
              </a:buClr>
              <a:buSzPts val="2400"/>
              <a:buNone/>
            </a:pPr>
            <a:r>
              <a:rPr b="1" lang="en-US" sz="2400">
                <a:solidFill>
                  <a:schemeClr val="accent5"/>
                </a:solidFill>
              </a:rPr>
              <a:t>Dedicated Hosts</a:t>
            </a:r>
            <a:endParaRPr/>
          </a:p>
          <a:p>
            <a:pPr indent="-228600" lvl="0" marL="228600" rtl="0" algn="l">
              <a:lnSpc>
                <a:spcPct val="90000"/>
              </a:lnSpc>
              <a:spcBef>
                <a:spcPts val="1000"/>
              </a:spcBef>
              <a:spcAft>
                <a:spcPts val="0"/>
              </a:spcAft>
              <a:buClr>
                <a:schemeClr val="dk1"/>
              </a:buClr>
              <a:buSzPts val="1600"/>
              <a:buChar char="•"/>
            </a:pPr>
            <a:r>
              <a:rPr lang="en-US" sz="1600"/>
              <a:t>A physical server with EC2 instance capacity fully dedicated to your use.</a:t>
            </a:r>
            <a:endParaRPr/>
          </a:p>
          <a:p>
            <a:pPr indent="-165100" lvl="0" marL="228600" rtl="0" algn="l">
              <a:lnSpc>
                <a:spcPct val="90000"/>
              </a:lnSpc>
              <a:spcBef>
                <a:spcPts val="1000"/>
              </a:spcBef>
              <a:spcAft>
                <a:spcPts val="0"/>
              </a:spcAft>
              <a:buClr>
                <a:schemeClr val="dk1"/>
              </a:buClr>
              <a:buSzPts val="1000"/>
              <a:buNone/>
            </a:pPr>
            <a:r>
              <a:t/>
            </a:r>
            <a:endParaRPr b="1" sz="1000">
              <a:solidFill>
                <a:schemeClr val="accent5"/>
              </a:solidFill>
            </a:endParaRPr>
          </a:p>
          <a:p>
            <a:pPr indent="0" lvl="0" marL="0" rtl="0" algn="l">
              <a:lnSpc>
                <a:spcPct val="90000"/>
              </a:lnSpc>
              <a:spcBef>
                <a:spcPts val="1000"/>
              </a:spcBef>
              <a:spcAft>
                <a:spcPts val="0"/>
              </a:spcAft>
              <a:buClr>
                <a:schemeClr val="accent5"/>
              </a:buClr>
              <a:buSzPts val="2400"/>
              <a:buNone/>
            </a:pPr>
            <a:r>
              <a:rPr b="1" lang="en-US" sz="2400">
                <a:solidFill>
                  <a:schemeClr val="accent5"/>
                </a:solidFill>
              </a:rPr>
              <a:t>Dedicated Instances</a:t>
            </a:r>
            <a:endParaRPr/>
          </a:p>
          <a:p>
            <a:pPr indent="-228600" lvl="0" marL="228600" rtl="0" algn="l">
              <a:lnSpc>
                <a:spcPct val="90000"/>
              </a:lnSpc>
              <a:spcBef>
                <a:spcPts val="1000"/>
              </a:spcBef>
              <a:spcAft>
                <a:spcPts val="0"/>
              </a:spcAft>
              <a:buClr>
                <a:schemeClr val="dk1"/>
              </a:buClr>
              <a:buSzPts val="1600"/>
              <a:buChar char="•"/>
            </a:pPr>
            <a:r>
              <a:rPr lang="en-US" sz="1600"/>
              <a:t>Instances that run in a VPC on hardware that is dedicated to a single customer.</a:t>
            </a:r>
            <a:endParaRPr b="1" sz="1600">
              <a:solidFill>
                <a:schemeClr val="accent5"/>
              </a:solidFill>
            </a:endParaRPr>
          </a:p>
          <a:p>
            <a:pPr indent="-101600" lvl="0" marL="228600" rtl="0" algn="l">
              <a:lnSpc>
                <a:spcPct val="90000"/>
              </a:lnSpc>
              <a:spcBef>
                <a:spcPts val="1000"/>
              </a:spcBef>
              <a:spcAft>
                <a:spcPts val="0"/>
              </a:spcAft>
              <a:buClr>
                <a:schemeClr val="dk1"/>
              </a:buClr>
              <a:buSzPts val="2000"/>
              <a:buNone/>
            </a:pPr>
            <a:r>
              <a:t/>
            </a:r>
            <a:endParaRPr b="1" sz="2000">
              <a:solidFill>
                <a:schemeClr val="accent5"/>
              </a:solidFill>
            </a:endParaRPr>
          </a:p>
        </p:txBody>
      </p:sp>
      <p:sp>
        <p:nvSpPr>
          <p:cNvPr id="909" name="Google Shape;909;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70"/>
          <p:cNvSpPr txBox="1"/>
          <p:nvPr>
            <p:ph idx="2" type="body"/>
          </p:nvPr>
        </p:nvSpPr>
        <p:spPr>
          <a:xfrm>
            <a:off x="8173686" y="1528175"/>
            <a:ext cx="3593592" cy="413050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en-US" sz="2400">
                <a:solidFill>
                  <a:schemeClr val="accent5"/>
                </a:solidFill>
              </a:rPr>
              <a:t>Spot Instances</a:t>
            </a:r>
            <a:endParaRPr/>
          </a:p>
          <a:p>
            <a:pPr indent="-228600" lvl="0" marL="228600" rtl="0" algn="l">
              <a:lnSpc>
                <a:spcPct val="90000"/>
              </a:lnSpc>
              <a:spcBef>
                <a:spcPts val="1000"/>
              </a:spcBef>
              <a:spcAft>
                <a:spcPts val="0"/>
              </a:spcAft>
              <a:buClr>
                <a:schemeClr val="dk1"/>
              </a:buClr>
              <a:buSzPts val="1600"/>
              <a:buChar char="•"/>
            </a:pPr>
            <a:r>
              <a:rPr lang="en-US" sz="1600"/>
              <a:t>Instances run as long as they are available and your bid is above the Spot Instance price.</a:t>
            </a:r>
            <a:endParaRPr/>
          </a:p>
          <a:p>
            <a:pPr indent="-228600" lvl="0" marL="228600" rtl="0" algn="l">
              <a:lnSpc>
                <a:spcPct val="90000"/>
              </a:lnSpc>
              <a:spcBef>
                <a:spcPts val="1000"/>
              </a:spcBef>
              <a:spcAft>
                <a:spcPts val="0"/>
              </a:spcAft>
              <a:buClr>
                <a:schemeClr val="dk1"/>
              </a:buClr>
              <a:buSzPts val="1600"/>
              <a:buChar char="•"/>
            </a:pPr>
            <a:r>
              <a:rPr lang="en-US" sz="1600"/>
              <a:t>They can be interrupted by AWS with a 2-minute notification.</a:t>
            </a:r>
            <a:endParaRPr/>
          </a:p>
          <a:p>
            <a:pPr indent="-228600" lvl="0" marL="228600" rtl="0" algn="l">
              <a:lnSpc>
                <a:spcPct val="90000"/>
              </a:lnSpc>
              <a:spcBef>
                <a:spcPts val="1000"/>
              </a:spcBef>
              <a:spcAft>
                <a:spcPts val="0"/>
              </a:spcAft>
              <a:buClr>
                <a:schemeClr val="dk1"/>
              </a:buClr>
              <a:buSzPts val="1600"/>
              <a:buChar char="•"/>
            </a:pPr>
            <a:r>
              <a:rPr lang="en-US" sz="1600"/>
              <a:t>Interruption options include terminated, stopped or hibernated.</a:t>
            </a:r>
            <a:endParaRPr/>
          </a:p>
          <a:p>
            <a:pPr indent="-228600" lvl="0" marL="228600" rtl="0" algn="l">
              <a:lnSpc>
                <a:spcPct val="90000"/>
              </a:lnSpc>
              <a:spcBef>
                <a:spcPts val="1000"/>
              </a:spcBef>
              <a:spcAft>
                <a:spcPts val="0"/>
              </a:spcAft>
              <a:buClr>
                <a:schemeClr val="dk1"/>
              </a:buClr>
              <a:buSzPts val="1600"/>
              <a:buChar char="•"/>
            </a:pPr>
            <a:r>
              <a:rPr lang="en-US" sz="1600"/>
              <a:t>Prices can be significantly less expensive compared to On-Demand Instances</a:t>
            </a:r>
            <a:endParaRPr/>
          </a:p>
          <a:p>
            <a:pPr indent="-228600" lvl="0" marL="228600" rtl="0" algn="l">
              <a:lnSpc>
                <a:spcPct val="90000"/>
              </a:lnSpc>
              <a:spcBef>
                <a:spcPts val="1000"/>
              </a:spcBef>
              <a:spcAft>
                <a:spcPts val="0"/>
              </a:spcAft>
              <a:buClr>
                <a:schemeClr val="dk1"/>
              </a:buClr>
              <a:buSzPts val="1600"/>
              <a:buChar char="•"/>
            </a:pPr>
            <a:r>
              <a:rPr lang="en-US" sz="1600"/>
              <a:t>Good choice when you have flexibility in when your applications can run.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1" marL="457200" rtl="0" algn="l">
              <a:lnSpc>
                <a:spcPct val="90000"/>
              </a:lnSpc>
              <a:spcBef>
                <a:spcPts val="500"/>
              </a:spcBef>
              <a:spcAft>
                <a:spcPts val="0"/>
              </a:spcAft>
              <a:buClr>
                <a:schemeClr val="dk1"/>
              </a:buClr>
              <a:buSzPts val="2400"/>
              <a:buNone/>
            </a:pPr>
            <a:r>
              <a:t/>
            </a:r>
            <a:endParaRPr/>
          </a:p>
        </p:txBody>
      </p:sp>
      <p:sp>
        <p:nvSpPr>
          <p:cNvPr id="911" name="Google Shape;911;p70"/>
          <p:cNvSpPr txBox="1"/>
          <p:nvPr>
            <p:ph idx="3" type="body"/>
          </p:nvPr>
        </p:nvSpPr>
        <p:spPr>
          <a:xfrm>
            <a:off x="4314209" y="1528175"/>
            <a:ext cx="3593592" cy="431603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en-US" sz="2400">
                <a:solidFill>
                  <a:schemeClr val="accent5"/>
                </a:solidFill>
              </a:rPr>
              <a:t>Reserved Instances</a:t>
            </a:r>
            <a:endParaRPr/>
          </a:p>
          <a:p>
            <a:pPr indent="-228600" lvl="0" marL="228600" rtl="0" algn="l">
              <a:lnSpc>
                <a:spcPct val="90000"/>
              </a:lnSpc>
              <a:spcBef>
                <a:spcPts val="1000"/>
              </a:spcBef>
              <a:spcAft>
                <a:spcPts val="0"/>
              </a:spcAft>
              <a:buClr>
                <a:schemeClr val="dk1"/>
              </a:buClr>
              <a:buSzPts val="1600"/>
              <a:buChar char="•"/>
            </a:pPr>
            <a:r>
              <a:rPr lang="en-US" sz="1600"/>
              <a:t>Full, partial, or no upfront payment for instance you reserve.</a:t>
            </a:r>
            <a:endParaRPr/>
          </a:p>
          <a:p>
            <a:pPr indent="-228600" lvl="0" marL="228600" rtl="0" algn="l">
              <a:lnSpc>
                <a:spcPct val="90000"/>
              </a:lnSpc>
              <a:spcBef>
                <a:spcPts val="1000"/>
              </a:spcBef>
              <a:spcAft>
                <a:spcPts val="0"/>
              </a:spcAft>
              <a:buClr>
                <a:schemeClr val="dk1"/>
              </a:buClr>
              <a:buSzPts val="1600"/>
              <a:buChar char="•"/>
            </a:pPr>
            <a:r>
              <a:rPr lang="en-US" sz="1600"/>
              <a:t>Discount on hourly charge for that instance.</a:t>
            </a:r>
            <a:endParaRPr/>
          </a:p>
          <a:p>
            <a:pPr indent="-228600" lvl="0" marL="228600" rtl="0" algn="l">
              <a:lnSpc>
                <a:spcPct val="90000"/>
              </a:lnSpc>
              <a:spcBef>
                <a:spcPts val="1000"/>
              </a:spcBef>
              <a:spcAft>
                <a:spcPts val="0"/>
              </a:spcAft>
              <a:buClr>
                <a:schemeClr val="dk1"/>
              </a:buClr>
              <a:buSzPts val="1600"/>
              <a:buChar char="•"/>
            </a:pPr>
            <a:r>
              <a:rPr lang="en-US" sz="1600"/>
              <a:t>1-year or 3-year term.</a:t>
            </a:r>
            <a:endParaRPr/>
          </a:p>
          <a:p>
            <a:pPr indent="-139700" lvl="0" marL="228600" rtl="0" algn="l">
              <a:lnSpc>
                <a:spcPct val="90000"/>
              </a:lnSpc>
              <a:spcBef>
                <a:spcPts val="1000"/>
              </a:spcBef>
              <a:spcAft>
                <a:spcPts val="0"/>
              </a:spcAft>
              <a:buClr>
                <a:schemeClr val="dk1"/>
              </a:buClr>
              <a:buSzPts val="1400"/>
              <a:buNone/>
            </a:pPr>
            <a:r>
              <a:t/>
            </a:r>
            <a:endParaRPr sz="1400"/>
          </a:p>
          <a:p>
            <a:pPr indent="0" lvl="0" marL="0" rtl="0" algn="l">
              <a:lnSpc>
                <a:spcPct val="90000"/>
              </a:lnSpc>
              <a:spcBef>
                <a:spcPts val="1000"/>
              </a:spcBef>
              <a:spcAft>
                <a:spcPts val="0"/>
              </a:spcAft>
              <a:buClr>
                <a:schemeClr val="accent5"/>
              </a:buClr>
              <a:buSzPts val="2400"/>
              <a:buNone/>
            </a:pPr>
            <a:r>
              <a:rPr b="1" lang="en-US" sz="2400">
                <a:solidFill>
                  <a:schemeClr val="accent5"/>
                </a:solidFill>
              </a:rPr>
              <a:t>Scheduled Reserved Instances</a:t>
            </a:r>
            <a:endParaRPr/>
          </a:p>
          <a:p>
            <a:pPr indent="-228600" lvl="0" marL="228600" rtl="0" algn="l">
              <a:lnSpc>
                <a:spcPct val="90000"/>
              </a:lnSpc>
              <a:spcBef>
                <a:spcPts val="1000"/>
              </a:spcBef>
              <a:spcAft>
                <a:spcPts val="0"/>
              </a:spcAft>
              <a:buClr>
                <a:schemeClr val="dk1"/>
              </a:buClr>
              <a:buSzPts val="1600"/>
              <a:buChar char="•"/>
            </a:pPr>
            <a:r>
              <a:rPr lang="en-US" sz="1600"/>
              <a:t>Purchase a capacity reservation that is always available on a recurring schedule you specify.</a:t>
            </a:r>
            <a:endParaRPr/>
          </a:p>
          <a:p>
            <a:pPr indent="-228600" lvl="0" marL="228600" rtl="0" algn="l">
              <a:lnSpc>
                <a:spcPct val="90000"/>
              </a:lnSpc>
              <a:spcBef>
                <a:spcPts val="1000"/>
              </a:spcBef>
              <a:spcAft>
                <a:spcPts val="0"/>
              </a:spcAft>
              <a:buClr>
                <a:schemeClr val="dk1"/>
              </a:buClr>
              <a:buSzPts val="1600"/>
              <a:buChar char="•"/>
            </a:pPr>
            <a:r>
              <a:rPr lang="en-US" sz="1600"/>
              <a:t>1-year term.</a:t>
            </a:r>
            <a:endParaRPr/>
          </a:p>
        </p:txBody>
      </p:sp>
      <p:sp>
        <p:nvSpPr>
          <p:cNvPr id="912" name="Google Shape;912;p7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13" name="Google Shape;913;p70"/>
          <p:cNvSpPr txBox="1"/>
          <p:nvPr/>
        </p:nvSpPr>
        <p:spPr>
          <a:xfrm>
            <a:off x="3162301" y="5841701"/>
            <a:ext cx="72058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accent5"/>
                </a:solidFill>
                <a:latin typeface="Arial"/>
                <a:ea typeface="Arial"/>
                <a:cs typeface="Arial"/>
                <a:sym typeface="Arial"/>
              </a:rPr>
              <a:t>Per second billing </a:t>
            </a:r>
            <a:r>
              <a:rPr lang="en-US" sz="1600">
                <a:solidFill>
                  <a:schemeClr val="dk1"/>
                </a:solidFill>
                <a:latin typeface="Arial"/>
                <a:ea typeface="Arial"/>
                <a:cs typeface="Arial"/>
                <a:sym typeface="Arial"/>
              </a:rPr>
              <a:t>available for On-Demand Instances, Reserved Instances, and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Spot Instances that run Amazon Linux or Ubuntu.</a:t>
            </a:r>
            <a:endParaRPr sz="16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EC2 pricing models: Benefits</a:t>
            </a:r>
            <a:endParaRPr/>
          </a:p>
        </p:txBody>
      </p:sp>
      <p:graphicFrame>
        <p:nvGraphicFramePr>
          <p:cNvPr id="919" name="Google Shape;919;p71"/>
          <p:cNvGraphicFramePr/>
          <p:nvPr/>
        </p:nvGraphicFramePr>
        <p:xfrm>
          <a:off x="579572" y="2834640"/>
          <a:ext cx="3000000" cy="3000000"/>
        </p:xfrm>
        <a:graphic>
          <a:graphicData uri="http://schemas.openxmlformats.org/drawingml/2006/table">
            <a:tbl>
              <a:tblPr bandRow="1" firstRow="1">
                <a:noFill/>
                <a:tableStyleId>{4E05692D-D540-4076-84A0-AF5C40C78004}</a:tableStyleId>
              </a:tblPr>
              <a:tblGrid>
                <a:gridCol w="2761750"/>
                <a:gridCol w="2761750"/>
                <a:gridCol w="2761750"/>
                <a:gridCol w="2761750"/>
              </a:tblGrid>
              <a:tr h="370850">
                <a:tc>
                  <a:txBody>
                    <a:bodyPr/>
                    <a:lstStyle/>
                    <a:p>
                      <a:pPr indent="0" lvl="0" marL="0" marR="0" rtl="0" algn="ctr">
                        <a:lnSpc>
                          <a:spcPct val="100000"/>
                        </a:lnSpc>
                        <a:spcBef>
                          <a:spcPts val="0"/>
                        </a:spcBef>
                        <a:spcAft>
                          <a:spcPts val="0"/>
                        </a:spcAft>
                        <a:buClr>
                          <a:schemeClr val="dk1"/>
                        </a:buClr>
                        <a:buSzPts val="2000"/>
                        <a:buFont typeface="Arial"/>
                        <a:buNone/>
                      </a:pPr>
                      <a:r>
                        <a:rPr b="0" lang="en-US" sz="2000">
                          <a:solidFill>
                            <a:schemeClr val="dk1"/>
                          </a:solidFill>
                        </a:rPr>
                        <a:t>On-Demand Instances</a:t>
                      </a:r>
                      <a:endParaRPr b="0" sz="2000">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lang="en-US" sz="2000">
                          <a:solidFill>
                            <a:schemeClr val="dk1"/>
                          </a:solidFill>
                        </a:rPr>
                        <a:t>Spot Instances</a:t>
                      </a:r>
                      <a:endParaRPr b="0" sz="2000">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lang="en-US" sz="2000">
                          <a:solidFill>
                            <a:schemeClr val="dk1"/>
                          </a:solidFill>
                        </a:rPr>
                        <a:t>Reserved</a:t>
                      </a:r>
                      <a:r>
                        <a:rPr b="0" lang="en-US" sz="2000">
                          <a:solidFill>
                            <a:schemeClr val="dk1"/>
                          </a:solidFill>
                        </a:rPr>
                        <a:t> Instances</a:t>
                      </a:r>
                      <a:endParaRPr b="0" sz="2000">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lang="en-US" sz="2000">
                          <a:solidFill>
                            <a:schemeClr val="dk1"/>
                          </a:solidFill>
                        </a:rPr>
                        <a:t>Dedicated Hosts</a:t>
                      </a:r>
                      <a:endParaRPr b="0" sz="2000">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70850">
                <a:tc>
                  <a:txBody>
                    <a:bodyPr/>
                    <a:lstStyle/>
                    <a:p>
                      <a:pPr indent="-342900" lvl="0" marL="342900" marR="0" rtl="0" algn="l">
                        <a:spcBef>
                          <a:spcPts val="0"/>
                        </a:spcBef>
                        <a:spcAft>
                          <a:spcPts val="0"/>
                        </a:spcAft>
                        <a:buClr>
                          <a:schemeClr val="dk1"/>
                        </a:buClr>
                        <a:buSzPts val="1800"/>
                        <a:buFont typeface="Arial"/>
                        <a:buChar char="•"/>
                      </a:pPr>
                      <a:r>
                        <a:rPr lang="en-US" sz="1800"/>
                        <a:t>Low cost and flexibility</a:t>
                      </a:r>
                      <a:endParaRPr/>
                    </a:p>
                    <a:p>
                      <a:pPr indent="-228600" lvl="0" marL="342900" marR="0" rtl="0" algn="l">
                        <a:spcBef>
                          <a:spcPts val="0"/>
                        </a:spcBef>
                        <a:spcAft>
                          <a:spcPts val="0"/>
                        </a:spcAft>
                        <a:buClr>
                          <a:schemeClr val="dk1"/>
                        </a:buClr>
                        <a:buSzPts val="1800"/>
                        <a:buFont typeface="Arial"/>
                        <a:buNone/>
                      </a:pPr>
                      <a:r>
                        <a:t/>
                      </a:r>
                      <a:endParaRPr sz="18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342900" lvl="0" marL="342900" marR="0" rtl="0" algn="l">
                        <a:spcBef>
                          <a:spcPts val="0"/>
                        </a:spcBef>
                        <a:spcAft>
                          <a:spcPts val="0"/>
                        </a:spcAft>
                        <a:buClr>
                          <a:schemeClr val="dk1"/>
                        </a:buClr>
                        <a:buSzPts val="1800"/>
                        <a:buFont typeface="Arial"/>
                        <a:buChar char="•"/>
                      </a:pPr>
                      <a:r>
                        <a:rPr lang="en-US" sz="1800"/>
                        <a:t>Large scale, dynamic workload</a:t>
                      </a:r>
                      <a:endParaRPr/>
                    </a:p>
                    <a:p>
                      <a:pPr indent="-228600" lvl="0" marL="342900" marR="0" rtl="0" algn="l">
                        <a:spcBef>
                          <a:spcPts val="600"/>
                        </a:spcBef>
                        <a:spcAft>
                          <a:spcPts val="0"/>
                        </a:spcAft>
                        <a:buClr>
                          <a:schemeClr val="dk1"/>
                        </a:buClr>
                        <a:buSzPts val="1800"/>
                        <a:buFont typeface="Arial"/>
                        <a:buNone/>
                      </a:pPr>
                      <a:r>
                        <a:t/>
                      </a:r>
                      <a:endParaRPr sz="18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342900" lvl="0" marL="342900" marR="0" rtl="0" algn="l">
                        <a:spcBef>
                          <a:spcPts val="0"/>
                        </a:spcBef>
                        <a:spcAft>
                          <a:spcPts val="0"/>
                        </a:spcAft>
                        <a:buClr>
                          <a:schemeClr val="dk1"/>
                        </a:buClr>
                        <a:buSzPts val="1800"/>
                        <a:buFont typeface="Arial"/>
                        <a:buChar char="•"/>
                      </a:pPr>
                      <a:r>
                        <a:rPr lang="en-US" sz="1800"/>
                        <a:t>Predictability</a:t>
                      </a:r>
                      <a:r>
                        <a:rPr lang="en-US" sz="1800"/>
                        <a:t> ensures compute capacity is available when needed</a:t>
                      </a:r>
                      <a:endParaRPr sz="1800"/>
                    </a:p>
                    <a:p>
                      <a:pPr indent="-228600" lvl="0" marL="342900" marR="0" rtl="0" algn="l">
                        <a:spcBef>
                          <a:spcPts val="0"/>
                        </a:spcBef>
                        <a:spcAft>
                          <a:spcPts val="0"/>
                        </a:spcAft>
                        <a:buClr>
                          <a:schemeClr val="dk1"/>
                        </a:buClr>
                        <a:buSzPts val="1800"/>
                        <a:buFont typeface="Arial"/>
                        <a:buNone/>
                      </a:pPr>
                      <a:r>
                        <a:t/>
                      </a:r>
                      <a:endParaRPr sz="18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120650" lvl="0" marL="120650" marR="0" rtl="0" algn="l">
                        <a:spcBef>
                          <a:spcPts val="0"/>
                        </a:spcBef>
                        <a:spcAft>
                          <a:spcPts val="0"/>
                        </a:spcAft>
                        <a:buClr>
                          <a:schemeClr val="dk1"/>
                        </a:buClr>
                        <a:buSzPts val="1800"/>
                        <a:buFont typeface="Arial"/>
                        <a:buChar char="•"/>
                      </a:pPr>
                      <a:r>
                        <a:rPr lang="en-US" sz="1800"/>
                        <a:t>Save money on licensing costs</a:t>
                      </a:r>
                      <a:endParaRPr/>
                    </a:p>
                    <a:p>
                      <a:pPr indent="-120650" lvl="0" marL="120650" marR="0" rtl="0" algn="l">
                        <a:spcBef>
                          <a:spcPts val="600"/>
                        </a:spcBef>
                        <a:spcAft>
                          <a:spcPts val="0"/>
                        </a:spcAft>
                        <a:buClr>
                          <a:schemeClr val="dk1"/>
                        </a:buClr>
                        <a:buSzPts val="1800"/>
                        <a:buFont typeface="Arial"/>
                        <a:buChar char="•"/>
                      </a:pPr>
                      <a:r>
                        <a:rPr lang="en-US" sz="1800"/>
                        <a:t>Help meet compliance and regulatory requirements</a:t>
                      </a:r>
                      <a:endParaRPr sz="1800">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920" name="Google Shape;920;p7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21" name="Google Shape;921;p7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22" name="Google Shape;922;p71"/>
          <p:cNvPicPr preferRelativeResize="0"/>
          <p:nvPr/>
        </p:nvPicPr>
        <p:blipFill rotWithShape="1">
          <a:blip r:embed="rId3">
            <a:alphaModFix/>
          </a:blip>
          <a:srcRect b="980" l="0" r="0" t="0"/>
          <a:stretch/>
        </p:blipFill>
        <p:spPr>
          <a:xfrm>
            <a:off x="1263798" y="1294618"/>
            <a:ext cx="1283533" cy="731520"/>
          </a:xfrm>
          <a:prstGeom prst="rect">
            <a:avLst/>
          </a:prstGeom>
          <a:noFill/>
          <a:ln>
            <a:noFill/>
          </a:ln>
        </p:spPr>
      </p:pic>
      <p:pic>
        <p:nvPicPr>
          <p:cNvPr id="923" name="Google Shape;923;p71"/>
          <p:cNvPicPr preferRelativeResize="0"/>
          <p:nvPr/>
        </p:nvPicPr>
        <p:blipFill rotWithShape="1">
          <a:blip r:embed="rId4">
            <a:alphaModFix/>
          </a:blip>
          <a:srcRect b="0" l="0" r="0" t="0"/>
          <a:stretch/>
        </p:blipFill>
        <p:spPr>
          <a:xfrm>
            <a:off x="6696341" y="1294618"/>
            <a:ext cx="1279836" cy="731520"/>
          </a:xfrm>
          <a:prstGeom prst="rect">
            <a:avLst/>
          </a:prstGeom>
          <a:noFill/>
          <a:ln>
            <a:noFill/>
          </a:ln>
        </p:spPr>
      </p:pic>
      <p:pic>
        <p:nvPicPr>
          <p:cNvPr id="924" name="Google Shape;924;p71"/>
          <p:cNvPicPr preferRelativeResize="0"/>
          <p:nvPr/>
        </p:nvPicPr>
        <p:blipFill rotWithShape="1">
          <a:blip r:embed="rId5">
            <a:alphaModFix/>
          </a:blip>
          <a:srcRect b="0" l="0" r="0" t="0"/>
          <a:stretch/>
        </p:blipFill>
        <p:spPr>
          <a:xfrm>
            <a:off x="4062125" y="1294618"/>
            <a:ext cx="1256582" cy="731520"/>
          </a:xfrm>
          <a:prstGeom prst="rect">
            <a:avLst/>
          </a:prstGeom>
          <a:noFill/>
          <a:ln>
            <a:noFill/>
          </a:ln>
        </p:spPr>
      </p:pic>
      <p:pic>
        <p:nvPicPr>
          <p:cNvPr id="925" name="Google Shape;925;p71"/>
          <p:cNvPicPr preferRelativeResize="0"/>
          <p:nvPr/>
        </p:nvPicPr>
        <p:blipFill rotWithShape="1">
          <a:blip r:embed="rId6">
            <a:alphaModFix/>
          </a:blip>
          <a:srcRect b="3326" l="0" r="0" t="6772"/>
          <a:stretch/>
        </p:blipFill>
        <p:spPr>
          <a:xfrm>
            <a:off x="9445250" y="1294618"/>
            <a:ext cx="1345228" cy="7315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EC2 pricing models: Use cases</a:t>
            </a:r>
            <a:endParaRPr/>
          </a:p>
        </p:txBody>
      </p:sp>
      <p:graphicFrame>
        <p:nvGraphicFramePr>
          <p:cNvPr id="931" name="Google Shape;931;p72"/>
          <p:cNvGraphicFramePr/>
          <p:nvPr/>
        </p:nvGraphicFramePr>
        <p:xfrm>
          <a:off x="572488" y="2834640"/>
          <a:ext cx="3000000" cy="3000000"/>
        </p:xfrm>
        <a:graphic>
          <a:graphicData uri="http://schemas.openxmlformats.org/drawingml/2006/table">
            <a:tbl>
              <a:tblPr bandRow="1" firstRow="1">
                <a:noFill/>
                <a:tableStyleId>{2ED4F856-330A-4E1E-9800-8F510079B10A}</a:tableStyleId>
              </a:tblPr>
              <a:tblGrid>
                <a:gridCol w="2761750"/>
                <a:gridCol w="2761750"/>
                <a:gridCol w="2761750"/>
                <a:gridCol w="2761750"/>
              </a:tblGrid>
              <a:tr h="3708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a:solidFill>
                            <a:schemeClr val="dk1"/>
                          </a:solidFill>
                          <a:latin typeface="Arial"/>
                          <a:ea typeface="Arial"/>
                          <a:cs typeface="Arial"/>
                          <a:sym typeface="Arial"/>
                        </a:rPr>
                        <a:t>On-Demand Instances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a:solidFill>
                            <a:schemeClr val="dk1"/>
                          </a:solidFill>
                          <a:latin typeface="Arial"/>
                          <a:ea typeface="Arial"/>
                          <a:cs typeface="Arial"/>
                          <a:sym typeface="Arial"/>
                        </a:rPr>
                        <a:t>Spot Instances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a:solidFill>
                            <a:schemeClr val="dk1"/>
                          </a:solidFill>
                          <a:latin typeface="Arial"/>
                          <a:ea typeface="Arial"/>
                          <a:cs typeface="Arial"/>
                          <a:sym typeface="Arial"/>
                        </a:rPr>
                        <a:t>Reserved</a:t>
                      </a:r>
                      <a:r>
                        <a:rPr b="0" i="0" lang="en-US" sz="2000">
                          <a:solidFill>
                            <a:schemeClr val="dk1"/>
                          </a:solidFill>
                          <a:latin typeface="Arial"/>
                          <a:ea typeface="Arial"/>
                          <a:cs typeface="Arial"/>
                          <a:sym typeface="Arial"/>
                        </a:rPr>
                        <a:t> Instances</a:t>
                      </a:r>
                      <a:endParaRPr b="0" i="0" sz="2000">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a:solidFill>
                            <a:schemeClr val="dk1"/>
                          </a:solidFill>
                          <a:latin typeface="Arial"/>
                          <a:ea typeface="Arial"/>
                          <a:cs typeface="Arial"/>
                          <a:sym typeface="Arial"/>
                        </a:rPr>
                        <a:t>Dedicated Hosts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370850">
                <a:tc>
                  <a:txBody>
                    <a:bodyPr/>
                    <a:lstStyle/>
                    <a:p>
                      <a:pPr indent="-120650" lvl="0" marL="120650" marR="0" rtl="0" algn="l">
                        <a:spcBef>
                          <a:spcPts val="0"/>
                        </a:spcBef>
                        <a:spcAft>
                          <a:spcPts val="0"/>
                        </a:spcAft>
                        <a:buClr>
                          <a:schemeClr val="dk1"/>
                        </a:buClr>
                        <a:buSzPts val="1600"/>
                        <a:buFont typeface="Arial"/>
                        <a:buChar char="•"/>
                      </a:pPr>
                      <a:r>
                        <a:rPr lang="en-US" sz="1600">
                          <a:latin typeface="Arial"/>
                          <a:ea typeface="Arial"/>
                          <a:cs typeface="Arial"/>
                          <a:sym typeface="Arial"/>
                        </a:rPr>
                        <a:t>Short-term, spiky, or unpredictable workloads</a:t>
                      </a:r>
                      <a:endParaRPr/>
                    </a:p>
                    <a:p>
                      <a:pPr indent="-120650" lvl="0" marL="120650" marR="0" rtl="0" algn="l">
                        <a:spcBef>
                          <a:spcPts val="600"/>
                        </a:spcBef>
                        <a:spcAft>
                          <a:spcPts val="0"/>
                        </a:spcAft>
                        <a:buClr>
                          <a:schemeClr val="dk1"/>
                        </a:buClr>
                        <a:buSzPts val="1600"/>
                        <a:buFont typeface="Arial"/>
                        <a:buChar char="•"/>
                      </a:pPr>
                      <a:r>
                        <a:rPr lang="en-US" sz="1600">
                          <a:latin typeface="Arial"/>
                          <a:ea typeface="Arial"/>
                          <a:cs typeface="Arial"/>
                          <a:sym typeface="Arial"/>
                        </a:rPr>
                        <a:t>Application development or testing</a:t>
                      </a:r>
                      <a:endParaRPr/>
                    </a:p>
                    <a:p>
                      <a:pPr indent="0" lvl="0" marL="0" marR="0" rtl="0" algn="l">
                        <a:spcBef>
                          <a:spcPts val="600"/>
                        </a:spcBef>
                        <a:spcAft>
                          <a:spcPts val="0"/>
                        </a:spcAft>
                        <a:buNone/>
                      </a:pPr>
                      <a:r>
                        <a:t/>
                      </a:r>
                      <a:endParaRPr sz="16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120650" lvl="0" marL="1206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Applications with flexible start and end times</a:t>
                      </a:r>
                      <a:endParaRPr/>
                    </a:p>
                    <a:p>
                      <a:pPr indent="-120650" lvl="0" marL="120650" marR="0" rtl="0" algn="l">
                        <a:spcBef>
                          <a:spcPts val="600"/>
                        </a:spcBef>
                        <a:spcAft>
                          <a:spcPts val="0"/>
                        </a:spcAft>
                        <a:buClr>
                          <a:schemeClr val="dk1"/>
                        </a:buClr>
                        <a:buSzPts val="1600"/>
                        <a:buFont typeface="Arial"/>
                        <a:buChar char="•"/>
                      </a:pPr>
                      <a:r>
                        <a:rPr lang="en-US" sz="1600">
                          <a:solidFill>
                            <a:schemeClr val="dk1"/>
                          </a:solidFill>
                          <a:latin typeface="Arial"/>
                          <a:ea typeface="Arial"/>
                          <a:cs typeface="Arial"/>
                          <a:sym typeface="Arial"/>
                        </a:rPr>
                        <a:t>Applications only feasible at very low compute prices</a:t>
                      </a:r>
                      <a:endParaRPr/>
                    </a:p>
                    <a:p>
                      <a:pPr indent="-120650" lvl="0" marL="120650" marR="0" rtl="0" algn="l">
                        <a:spcBef>
                          <a:spcPts val="600"/>
                        </a:spcBef>
                        <a:spcAft>
                          <a:spcPts val="0"/>
                        </a:spcAft>
                        <a:buClr>
                          <a:schemeClr val="dk1"/>
                        </a:buClr>
                        <a:buSzPts val="1600"/>
                        <a:buFont typeface="Arial"/>
                        <a:buChar char="•"/>
                      </a:pPr>
                      <a:r>
                        <a:rPr lang="en-US" sz="1600">
                          <a:solidFill>
                            <a:schemeClr val="dk1"/>
                          </a:solidFill>
                          <a:latin typeface="Arial"/>
                          <a:ea typeface="Arial"/>
                          <a:cs typeface="Arial"/>
                          <a:sym typeface="Arial"/>
                        </a:rPr>
                        <a:t>Users with urgent computing needs for large amounts of additional capacity</a:t>
                      </a:r>
                      <a:endParaRPr/>
                    </a:p>
                    <a:p>
                      <a:pPr indent="0" lvl="0" marL="0" marR="0" rtl="0" algn="l">
                        <a:spcBef>
                          <a:spcPts val="600"/>
                        </a:spcBef>
                        <a:spcAft>
                          <a:spcPts val="0"/>
                        </a:spcAft>
                        <a:buNone/>
                      </a:pPr>
                      <a:r>
                        <a:t/>
                      </a:r>
                      <a:endParaRPr sz="16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120650" lvl="0" marL="120650" marR="0" rtl="0" algn="l">
                        <a:spcBef>
                          <a:spcPts val="0"/>
                        </a:spcBef>
                        <a:spcAft>
                          <a:spcPts val="0"/>
                        </a:spcAft>
                        <a:buClr>
                          <a:schemeClr val="dk1"/>
                        </a:buClr>
                        <a:buSzPts val="1600"/>
                        <a:buFont typeface="Arial"/>
                        <a:buChar char="•"/>
                      </a:pPr>
                      <a:r>
                        <a:rPr lang="en-US" sz="1600">
                          <a:latin typeface="Arial"/>
                          <a:ea typeface="Arial"/>
                          <a:cs typeface="Arial"/>
                          <a:sym typeface="Arial"/>
                        </a:rPr>
                        <a:t>Steady state or predictable usage workloads</a:t>
                      </a:r>
                      <a:endParaRPr/>
                    </a:p>
                    <a:p>
                      <a:pPr indent="-120650" lvl="0" marL="120650" marR="0" rtl="0" algn="l">
                        <a:spcBef>
                          <a:spcPts val="600"/>
                        </a:spcBef>
                        <a:spcAft>
                          <a:spcPts val="0"/>
                        </a:spcAft>
                        <a:buClr>
                          <a:schemeClr val="dk1"/>
                        </a:buClr>
                        <a:buSzPts val="1600"/>
                        <a:buFont typeface="Arial"/>
                        <a:buChar char="•"/>
                      </a:pPr>
                      <a:r>
                        <a:rPr lang="en-US" sz="1600">
                          <a:latin typeface="Arial"/>
                          <a:ea typeface="Arial"/>
                          <a:cs typeface="Arial"/>
                          <a:sym typeface="Arial"/>
                        </a:rPr>
                        <a:t>Applications that require reserved capacity, including disaster recovery</a:t>
                      </a:r>
                      <a:endParaRPr/>
                    </a:p>
                    <a:p>
                      <a:pPr indent="-120650" lvl="0" marL="120650" marR="0" rtl="0" algn="l">
                        <a:spcBef>
                          <a:spcPts val="600"/>
                        </a:spcBef>
                        <a:spcAft>
                          <a:spcPts val="0"/>
                        </a:spcAft>
                        <a:buClr>
                          <a:schemeClr val="dk1"/>
                        </a:buClr>
                        <a:buSzPts val="1600"/>
                        <a:buFont typeface="Arial"/>
                        <a:buChar char="•"/>
                      </a:pPr>
                      <a:r>
                        <a:rPr lang="en-US" sz="1600">
                          <a:latin typeface="Arial"/>
                          <a:ea typeface="Arial"/>
                          <a:cs typeface="Arial"/>
                          <a:sym typeface="Arial"/>
                        </a:rPr>
                        <a:t>Users able to make upfront</a:t>
                      </a:r>
                      <a:r>
                        <a:rPr lang="en-US" sz="1600">
                          <a:latin typeface="Arial"/>
                          <a:ea typeface="Arial"/>
                          <a:cs typeface="Arial"/>
                          <a:sym typeface="Arial"/>
                        </a:rPr>
                        <a:t> payments to reduce total computing costs even further</a:t>
                      </a:r>
                      <a:endParaRPr sz="16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120650" lvl="0" marL="120650" marR="0" rtl="0" algn="l">
                        <a:spcBef>
                          <a:spcPts val="0"/>
                        </a:spcBef>
                        <a:spcAft>
                          <a:spcPts val="0"/>
                        </a:spcAft>
                        <a:buClr>
                          <a:schemeClr val="dk1"/>
                        </a:buClr>
                        <a:buSzPts val="1600"/>
                        <a:buFont typeface="Arial"/>
                        <a:buChar char="•"/>
                      </a:pPr>
                      <a:r>
                        <a:rPr lang="en-US" sz="1600">
                          <a:latin typeface="Arial"/>
                          <a:ea typeface="Arial"/>
                          <a:cs typeface="Arial"/>
                          <a:sym typeface="Arial"/>
                        </a:rPr>
                        <a:t>Bring your own license (BYOL) </a:t>
                      </a:r>
                      <a:endParaRPr/>
                    </a:p>
                    <a:p>
                      <a:pPr indent="-120650" lvl="0" marL="120650" marR="0" rtl="0" algn="l">
                        <a:spcBef>
                          <a:spcPts val="1200"/>
                        </a:spcBef>
                        <a:spcAft>
                          <a:spcPts val="0"/>
                        </a:spcAft>
                        <a:buClr>
                          <a:schemeClr val="dk1"/>
                        </a:buClr>
                        <a:buSzPts val="1600"/>
                        <a:buFont typeface="Arial"/>
                        <a:buChar char="•"/>
                      </a:pPr>
                      <a:r>
                        <a:rPr lang="en-US" sz="1600">
                          <a:latin typeface="Arial"/>
                          <a:ea typeface="Arial"/>
                          <a:cs typeface="Arial"/>
                          <a:sym typeface="Arial"/>
                        </a:rPr>
                        <a:t>Compliance and regulatory restrictions</a:t>
                      </a:r>
                      <a:endParaRPr/>
                    </a:p>
                    <a:p>
                      <a:pPr indent="-120650" lvl="0" marL="120650" marR="0" rtl="0" algn="l">
                        <a:spcBef>
                          <a:spcPts val="1200"/>
                        </a:spcBef>
                        <a:spcAft>
                          <a:spcPts val="0"/>
                        </a:spcAft>
                        <a:buClr>
                          <a:schemeClr val="dk1"/>
                        </a:buClr>
                        <a:buSzPts val="1600"/>
                        <a:buFont typeface="Arial"/>
                        <a:buChar char="•"/>
                      </a:pPr>
                      <a:r>
                        <a:rPr lang="en-US" sz="1600">
                          <a:latin typeface="Arial"/>
                          <a:ea typeface="Arial"/>
                          <a:cs typeface="Arial"/>
                          <a:sym typeface="Arial"/>
                        </a:rPr>
                        <a:t>Usage and licensing tracking</a:t>
                      </a:r>
                      <a:endParaRPr/>
                    </a:p>
                    <a:p>
                      <a:pPr indent="-120650" lvl="0" marL="120650" marR="0" rtl="0" algn="l">
                        <a:spcBef>
                          <a:spcPts val="1200"/>
                        </a:spcBef>
                        <a:spcAft>
                          <a:spcPts val="0"/>
                        </a:spcAft>
                        <a:buClr>
                          <a:schemeClr val="dk1"/>
                        </a:buClr>
                        <a:buSzPts val="1600"/>
                        <a:buFont typeface="Arial"/>
                        <a:buChar char="•"/>
                      </a:pPr>
                      <a:r>
                        <a:rPr lang="en-US" sz="1600">
                          <a:latin typeface="Arial"/>
                          <a:ea typeface="Arial"/>
                          <a:cs typeface="Arial"/>
                          <a:sym typeface="Arial"/>
                        </a:rPr>
                        <a:t>Control instance placement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932" name="Google Shape;932;p7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33" name="Google Shape;933;p7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34" name="Google Shape;934;p72"/>
          <p:cNvPicPr preferRelativeResize="0"/>
          <p:nvPr/>
        </p:nvPicPr>
        <p:blipFill rotWithShape="1">
          <a:blip r:embed="rId3">
            <a:alphaModFix/>
          </a:blip>
          <a:srcRect b="980" l="0" r="0" t="0"/>
          <a:stretch/>
        </p:blipFill>
        <p:spPr>
          <a:xfrm>
            <a:off x="1263798" y="1294618"/>
            <a:ext cx="1283533" cy="731520"/>
          </a:xfrm>
          <a:prstGeom prst="rect">
            <a:avLst/>
          </a:prstGeom>
          <a:noFill/>
          <a:ln>
            <a:noFill/>
          </a:ln>
        </p:spPr>
      </p:pic>
      <p:pic>
        <p:nvPicPr>
          <p:cNvPr id="935" name="Google Shape;935;p72"/>
          <p:cNvPicPr preferRelativeResize="0"/>
          <p:nvPr/>
        </p:nvPicPr>
        <p:blipFill rotWithShape="1">
          <a:blip r:embed="rId4">
            <a:alphaModFix/>
          </a:blip>
          <a:srcRect b="0" l="0" r="0" t="0"/>
          <a:stretch/>
        </p:blipFill>
        <p:spPr>
          <a:xfrm>
            <a:off x="6696341" y="1294618"/>
            <a:ext cx="1279836" cy="731520"/>
          </a:xfrm>
          <a:prstGeom prst="rect">
            <a:avLst/>
          </a:prstGeom>
          <a:noFill/>
          <a:ln>
            <a:noFill/>
          </a:ln>
        </p:spPr>
      </p:pic>
      <p:pic>
        <p:nvPicPr>
          <p:cNvPr id="936" name="Google Shape;936;p72"/>
          <p:cNvPicPr preferRelativeResize="0"/>
          <p:nvPr/>
        </p:nvPicPr>
        <p:blipFill rotWithShape="1">
          <a:blip r:embed="rId5">
            <a:alphaModFix/>
          </a:blip>
          <a:srcRect b="0" l="0" r="0" t="0"/>
          <a:stretch/>
        </p:blipFill>
        <p:spPr>
          <a:xfrm>
            <a:off x="4062125" y="1294618"/>
            <a:ext cx="1256582" cy="731520"/>
          </a:xfrm>
          <a:prstGeom prst="rect">
            <a:avLst/>
          </a:prstGeom>
          <a:noFill/>
          <a:ln>
            <a:noFill/>
          </a:ln>
        </p:spPr>
      </p:pic>
      <p:pic>
        <p:nvPicPr>
          <p:cNvPr id="937" name="Google Shape;937;p72"/>
          <p:cNvPicPr preferRelativeResize="0"/>
          <p:nvPr/>
        </p:nvPicPr>
        <p:blipFill rotWithShape="1">
          <a:blip r:embed="rId6">
            <a:alphaModFix/>
          </a:blip>
          <a:srcRect b="3326" l="0" r="0" t="6772"/>
          <a:stretch/>
        </p:blipFill>
        <p:spPr>
          <a:xfrm>
            <a:off x="9445250" y="1294618"/>
            <a:ext cx="1345228" cy="731520"/>
          </a:xfrm>
          <a:prstGeom prst="rect">
            <a:avLst/>
          </a:prstGeom>
          <a:noFill/>
          <a:ln>
            <a:noFill/>
          </a:ln>
        </p:spPr>
      </p:pic>
      <p:sp>
        <p:nvSpPr>
          <p:cNvPr id="938" name="Google Shape;938;p72"/>
          <p:cNvSpPr txBox="1"/>
          <p:nvPr/>
        </p:nvSpPr>
        <p:spPr>
          <a:xfrm>
            <a:off x="1126838" y="2135410"/>
            <a:ext cx="181331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600"/>
              <a:buFont typeface="Arial"/>
              <a:buNone/>
            </a:pPr>
            <a:r>
              <a:rPr b="1" lang="en-US" sz="1600" u="none" cap="none" strike="noStrike">
                <a:solidFill>
                  <a:srgbClr val="0070C0"/>
                </a:solidFill>
                <a:latin typeface="Arial"/>
                <a:ea typeface="Arial"/>
                <a:cs typeface="Arial"/>
                <a:sym typeface="Arial"/>
              </a:rPr>
              <a:t>Spiky Workloads</a:t>
            </a:r>
            <a:endParaRPr/>
          </a:p>
        </p:txBody>
      </p:sp>
      <p:sp>
        <p:nvSpPr>
          <p:cNvPr id="939" name="Google Shape;939;p72"/>
          <p:cNvSpPr txBox="1"/>
          <p:nvPr/>
        </p:nvSpPr>
        <p:spPr>
          <a:xfrm>
            <a:off x="6340612" y="2135410"/>
            <a:ext cx="252024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600"/>
              <a:buFont typeface="Arial"/>
              <a:buNone/>
            </a:pPr>
            <a:r>
              <a:rPr b="1" lang="en-US" sz="1600" u="none" cap="none" strike="noStrike">
                <a:solidFill>
                  <a:srgbClr val="0070C0"/>
                </a:solidFill>
                <a:latin typeface="Arial"/>
                <a:ea typeface="Arial"/>
                <a:cs typeface="Arial"/>
                <a:sym typeface="Arial"/>
              </a:rPr>
              <a:t>Steady-State Workloads</a:t>
            </a:r>
            <a:endParaRPr/>
          </a:p>
        </p:txBody>
      </p:sp>
      <p:sp>
        <p:nvSpPr>
          <p:cNvPr id="940" name="Google Shape;940;p72"/>
          <p:cNvSpPr txBox="1"/>
          <p:nvPr/>
        </p:nvSpPr>
        <p:spPr>
          <a:xfrm>
            <a:off x="3681796" y="2135410"/>
            <a:ext cx="22928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600"/>
              <a:buFont typeface="Arial"/>
              <a:buNone/>
            </a:pPr>
            <a:r>
              <a:rPr b="1" lang="en-US" sz="1600" u="none" cap="none" strike="noStrike">
                <a:solidFill>
                  <a:srgbClr val="0070C0"/>
                </a:solidFill>
                <a:latin typeface="Arial"/>
                <a:ea typeface="Arial"/>
                <a:cs typeface="Arial"/>
                <a:sym typeface="Arial"/>
              </a:rPr>
              <a:t>Time-Insensitive Workloads</a:t>
            </a:r>
            <a:endParaRPr/>
          </a:p>
        </p:txBody>
      </p:sp>
      <p:sp>
        <p:nvSpPr>
          <p:cNvPr id="941" name="Google Shape;941;p72"/>
          <p:cNvSpPr txBox="1"/>
          <p:nvPr/>
        </p:nvSpPr>
        <p:spPr>
          <a:xfrm>
            <a:off x="9040091" y="2135410"/>
            <a:ext cx="23523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1600"/>
              <a:buFont typeface="Arial"/>
              <a:buNone/>
            </a:pPr>
            <a:r>
              <a:rPr b="1" lang="en-US" sz="1600" u="none" cap="none" strike="noStrike">
                <a:solidFill>
                  <a:srgbClr val="0070C0"/>
                </a:solidFill>
                <a:latin typeface="Arial"/>
                <a:ea typeface="Arial"/>
                <a:cs typeface="Arial"/>
                <a:sym typeface="Arial"/>
              </a:rPr>
              <a:t>Highly Sensitive Workloads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3"/>
          <p:cNvSpPr txBox="1"/>
          <p:nvPr>
            <p:ph type="title"/>
          </p:nvPr>
        </p:nvSpPr>
        <p:spPr>
          <a:xfrm>
            <a:off x="238539" y="299301"/>
            <a:ext cx="11115261" cy="6315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The four pillars of cost optimization </a:t>
            </a:r>
            <a:endParaRPr/>
          </a:p>
        </p:txBody>
      </p:sp>
      <p:sp>
        <p:nvSpPr>
          <p:cNvPr id="947" name="Google Shape;947;p7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48" name="Google Shape;948;p7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descr="graphic in form of greek columns labeled &quot;cost optimization&quot;. It has four labeled pillars (notes below the slide describe each of the four)." id="949" name="Google Shape;949;p73"/>
          <p:cNvGrpSpPr/>
          <p:nvPr/>
        </p:nvGrpSpPr>
        <p:grpSpPr>
          <a:xfrm>
            <a:off x="1295400" y="1350705"/>
            <a:ext cx="9525000" cy="5071760"/>
            <a:chOff x="1295400" y="1350705"/>
            <a:chExt cx="9525000" cy="5071760"/>
          </a:xfrm>
        </p:grpSpPr>
        <p:grpSp>
          <p:nvGrpSpPr>
            <p:cNvPr id="950" name="Google Shape;950;p73"/>
            <p:cNvGrpSpPr/>
            <p:nvPr/>
          </p:nvGrpSpPr>
          <p:grpSpPr>
            <a:xfrm>
              <a:off x="1617126" y="2070100"/>
              <a:ext cx="1600200" cy="4089400"/>
              <a:chOff x="1253121" y="1752600"/>
              <a:chExt cx="1600200" cy="4089400"/>
            </a:xfrm>
          </p:grpSpPr>
          <p:pic>
            <p:nvPicPr>
              <p:cNvPr descr="https://blog.helpingadvisors.com/wp-content/uploads/2016/04/Four-pillars.png" id="951" name="Google Shape;951;p73"/>
              <p:cNvPicPr preferRelativeResize="0"/>
              <p:nvPr/>
            </p:nvPicPr>
            <p:blipFill rotWithShape="1">
              <a:blip r:embed="rId3">
                <a:alphaModFix/>
              </a:blip>
              <a:srcRect b="0" l="0" r="0" t="0"/>
              <a:stretch/>
            </p:blipFill>
            <p:spPr>
              <a:xfrm>
                <a:off x="1253121" y="1752600"/>
                <a:ext cx="1600200" cy="4089400"/>
              </a:xfrm>
              <a:prstGeom prst="rect">
                <a:avLst/>
              </a:prstGeom>
              <a:solidFill>
                <a:srgbClr val="F2F2F2"/>
              </a:solidFill>
              <a:ln>
                <a:noFill/>
              </a:ln>
            </p:spPr>
          </p:pic>
          <p:pic>
            <p:nvPicPr>
              <p:cNvPr id="952" name="Google Shape;952;p73"/>
              <p:cNvPicPr preferRelativeResize="0"/>
              <p:nvPr/>
            </p:nvPicPr>
            <p:blipFill rotWithShape="1">
              <a:blip r:embed="rId4">
                <a:alphaModFix/>
              </a:blip>
              <a:srcRect b="0" l="0" r="0" t="0"/>
              <a:stretch/>
            </p:blipFill>
            <p:spPr>
              <a:xfrm>
                <a:off x="1422635" y="3930564"/>
                <a:ext cx="1261172" cy="1261172"/>
              </a:xfrm>
              <a:prstGeom prst="rect">
                <a:avLst/>
              </a:prstGeom>
              <a:noFill/>
              <a:ln>
                <a:noFill/>
              </a:ln>
            </p:spPr>
          </p:pic>
          <p:sp>
            <p:nvSpPr>
              <p:cNvPr id="953" name="Google Shape;953;p73"/>
              <p:cNvSpPr txBox="1"/>
              <p:nvPr/>
            </p:nvSpPr>
            <p:spPr>
              <a:xfrm>
                <a:off x="1422635" y="2946323"/>
                <a:ext cx="1261172" cy="369332"/>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Right size</a:t>
                </a:r>
                <a:endParaRPr/>
              </a:p>
            </p:txBody>
          </p:sp>
        </p:grpSp>
        <p:pic>
          <p:nvPicPr>
            <p:cNvPr descr="https://blog.helpingadvisors.com/wp-content/uploads/2016/04/Four-pillars.png" id="954" name="Google Shape;954;p73"/>
            <p:cNvPicPr preferRelativeResize="0"/>
            <p:nvPr/>
          </p:nvPicPr>
          <p:blipFill rotWithShape="1">
            <a:blip r:embed="rId5">
              <a:alphaModFix/>
            </a:blip>
            <a:srcRect b="0" l="0" r="0" t="0"/>
            <a:stretch/>
          </p:blipFill>
          <p:spPr>
            <a:xfrm>
              <a:off x="6535898" y="2071147"/>
              <a:ext cx="1600200" cy="4089400"/>
            </a:xfrm>
            <a:prstGeom prst="rect">
              <a:avLst/>
            </a:prstGeom>
            <a:noFill/>
            <a:ln>
              <a:noFill/>
            </a:ln>
          </p:spPr>
        </p:pic>
        <p:sp>
          <p:nvSpPr>
            <p:cNvPr id="955" name="Google Shape;955;p73"/>
            <p:cNvSpPr txBox="1"/>
            <p:nvPr/>
          </p:nvSpPr>
          <p:spPr>
            <a:xfrm>
              <a:off x="6713571" y="3112771"/>
              <a:ext cx="1244854" cy="92333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Optimal pricing model</a:t>
              </a:r>
              <a:endParaRPr/>
            </a:p>
          </p:txBody>
        </p:sp>
        <p:grpSp>
          <p:nvGrpSpPr>
            <p:cNvPr id="956" name="Google Shape;956;p73"/>
            <p:cNvGrpSpPr/>
            <p:nvPr/>
          </p:nvGrpSpPr>
          <p:grpSpPr>
            <a:xfrm>
              <a:off x="4076512" y="2078571"/>
              <a:ext cx="1600200" cy="4089400"/>
              <a:chOff x="6112995" y="1752600"/>
              <a:chExt cx="1600200" cy="4089400"/>
            </a:xfrm>
          </p:grpSpPr>
          <p:pic>
            <p:nvPicPr>
              <p:cNvPr descr="https://blog.helpingadvisors.com/wp-content/uploads/2016/04/Four-pillars.png" id="957" name="Google Shape;957;p73"/>
              <p:cNvPicPr preferRelativeResize="0"/>
              <p:nvPr/>
            </p:nvPicPr>
            <p:blipFill rotWithShape="1">
              <a:blip r:embed="rId5">
                <a:alphaModFix/>
              </a:blip>
              <a:srcRect b="0" l="0" r="0" t="0"/>
              <a:stretch/>
            </p:blipFill>
            <p:spPr>
              <a:xfrm>
                <a:off x="6112995" y="1752600"/>
                <a:ext cx="1600200" cy="4089400"/>
              </a:xfrm>
              <a:prstGeom prst="rect">
                <a:avLst/>
              </a:prstGeom>
              <a:noFill/>
              <a:ln>
                <a:noFill/>
              </a:ln>
            </p:spPr>
          </p:pic>
          <p:pic>
            <p:nvPicPr>
              <p:cNvPr id="958" name="Google Shape;958;p73"/>
              <p:cNvPicPr preferRelativeResize="0"/>
              <p:nvPr/>
            </p:nvPicPr>
            <p:blipFill rotWithShape="1">
              <a:blip r:embed="rId6">
                <a:alphaModFix/>
              </a:blip>
              <a:srcRect b="0" l="0" r="0" t="0"/>
              <a:stretch/>
            </p:blipFill>
            <p:spPr>
              <a:xfrm>
                <a:off x="6375902" y="4118768"/>
                <a:ext cx="1063620" cy="1063620"/>
              </a:xfrm>
              <a:prstGeom prst="rect">
                <a:avLst/>
              </a:prstGeom>
              <a:noFill/>
              <a:ln>
                <a:noFill/>
              </a:ln>
            </p:spPr>
          </p:pic>
          <p:sp>
            <p:nvSpPr>
              <p:cNvPr id="959" name="Google Shape;959;p73"/>
              <p:cNvSpPr txBox="1"/>
              <p:nvPr/>
            </p:nvSpPr>
            <p:spPr>
              <a:xfrm>
                <a:off x="6271624" y="2825699"/>
                <a:ext cx="1272175" cy="646331"/>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Increase elasticity</a:t>
                </a:r>
                <a:endParaRPr/>
              </a:p>
            </p:txBody>
          </p:sp>
        </p:grpSp>
        <p:pic>
          <p:nvPicPr>
            <p:cNvPr descr="https://blog.helpingadvisors.com/wp-content/uploads/2016/04/Four-pillars.png" id="960" name="Google Shape;960;p73"/>
            <p:cNvPicPr preferRelativeResize="0"/>
            <p:nvPr/>
          </p:nvPicPr>
          <p:blipFill rotWithShape="1">
            <a:blip r:embed="rId5">
              <a:alphaModFix/>
            </a:blip>
            <a:srcRect b="0" l="0" r="0" t="0"/>
            <a:stretch/>
          </p:blipFill>
          <p:spPr>
            <a:xfrm>
              <a:off x="8865388" y="2070100"/>
              <a:ext cx="1600200" cy="4089400"/>
            </a:xfrm>
            <a:prstGeom prst="rect">
              <a:avLst/>
            </a:prstGeom>
            <a:noFill/>
            <a:ln>
              <a:noFill/>
            </a:ln>
          </p:spPr>
        </p:pic>
        <p:sp>
          <p:nvSpPr>
            <p:cNvPr id="961" name="Google Shape;961;p73"/>
            <p:cNvSpPr txBox="1"/>
            <p:nvPr/>
          </p:nvSpPr>
          <p:spPr>
            <a:xfrm>
              <a:off x="9034784" y="3112771"/>
              <a:ext cx="1245721" cy="92333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Optimize storage choices</a:t>
              </a:r>
              <a:endParaRPr/>
            </a:p>
          </p:txBody>
        </p:sp>
        <p:pic>
          <p:nvPicPr>
            <p:cNvPr descr="https://d0.awsstatic.com/Digital%20Marketing/House/ctabox/ha_ctabox_cost-optimization-02.png" id="962" name="Google Shape;962;p73"/>
            <p:cNvPicPr preferRelativeResize="0"/>
            <p:nvPr/>
          </p:nvPicPr>
          <p:blipFill rotWithShape="1">
            <a:blip r:embed="rId7">
              <a:alphaModFix/>
            </a:blip>
            <a:srcRect b="0" l="0" r="0" t="0"/>
            <a:stretch/>
          </p:blipFill>
          <p:spPr>
            <a:xfrm>
              <a:off x="6922657" y="4472382"/>
              <a:ext cx="1202272" cy="1079500"/>
            </a:xfrm>
            <a:prstGeom prst="rect">
              <a:avLst/>
            </a:prstGeom>
            <a:noFill/>
            <a:ln>
              <a:noFill/>
            </a:ln>
          </p:spPr>
        </p:pic>
        <p:sp>
          <p:nvSpPr>
            <p:cNvPr id="963" name="Google Shape;963;p73"/>
            <p:cNvSpPr/>
            <p:nvPr/>
          </p:nvSpPr>
          <p:spPr>
            <a:xfrm>
              <a:off x="1447800" y="6159500"/>
              <a:ext cx="9215718" cy="262965"/>
            </a:xfrm>
            <a:prstGeom prst="rect">
              <a:avLst/>
            </a:prstGeom>
            <a:solidFill>
              <a:srgbClr val="9F99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4" name="Google Shape;964;p73"/>
            <p:cNvSpPr/>
            <p:nvPr/>
          </p:nvSpPr>
          <p:spPr>
            <a:xfrm>
              <a:off x="1447800" y="1944594"/>
              <a:ext cx="9215718" cy="10208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5" name="Google Shape;965;p73"/>
            <p:cNvSpPr/>
            <p:nvPr/>
          </p:nvSpPr>
          <p:spPr>
            <a:xfrm>
              <a:off x="1295400" y="1350705"/>
              <a:ext cx="9525000" cy="56199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Cost Optimization</a:t>
              </a:r>
              <a:endParaRPr/>
            </a:p>
          </p:txBody>
        </p:sp>
        <p:pic>
          <p:nvPicPr>
            <p:cNvPr id="966" name="Google Shape;966;p73"/>
            <p:cNvPicPr preferRelativeResize="0"/>
            <p:nvPr/>
          </p:nvPicPr>
          <p:blipFill rotWithShape="1">
            <a:blip r:embed="rId8">
              <a:alphaModFix/>
            </a:blip>
            <a:srcRect b="0" l="0" r="0" t="0"/>
            <a:stretch/>
          </p:blipFill>
          <p:spPr>
            <a:xfrm>
              <a:off x="9043061" y="4335432"/>
              <a:ext cx="1244854" cy="1244854"/>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compute services</a:t>
            </a:r>
            <a:endParaRPr/>
          </a:p>
        </p:txBody>
      </p:sp>
      <p:sp>
        <p:nvSpPr>
          <p:cNvPr id="242" name="Google Shape;242;p2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43" name="Google Shape;243;p29"/>
          <p:cNvSpPr txBox="1"/>
          <p:nvPr/>
        </p:nvSpPr>
        <p:spPr>
          <a:xfrm>
            <a:off x="535583" y="1402660"/>
            <a:ext cx="11198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5"/>
                </a:solidFill>
                <a:latin typeface="Arial"/>
                <a:ea typeface="Arial"/>
                <a:cs typeface="Arial"/>
                <a:sym typeface="Arial"/>
              </a:rPr>
              <a:t>Amazon Web Services (AWS) offers many compute services. This module will discuss the highlighted services.</a:t>
            </a:r>
            <a:endParaRPr/>
          </a:p>
        </p:txBody>
      </p:sp>
      <p:grpSp>
        <p:nvGrpSpPr>
          <p:cNvPr descr="Graphic showing icons for Amazon EC2, EC2 Auto Scaling, Amazon ECR, Amazon ECS, VMware Cloud on AWS, Elastic Beanstalk, AWS Lambda, EKS, Lightsail, AWS Batch, AWS Fargate, and AWS Serverless Application Repository. Only EC2, ECR, ECS, Beanstalk, Lambda, and EKS are highlighted" id="244" name="Google Shape;244;p29"/>
          <p:cNvGrpSpPr/>
          <p:nvPr/>
        </p:nvGrpSpPr>
        <p:grpSpPr>
          <a:xfrm>
            <a:off x="582792" y="2029218"/>
            <a:ext cx="10728975" cy="4327133"/>
            <a:chOff x="582792" y="2029218"/>
            <a:chExt cx="10728975" cy="4327133"/>
          </a:xfrm>
        </p:grpSpPr>
        <p:grpSp>
          <p:nvGrpSpPr>
            <p:cNvPr descr="Graphic showing icons for Amazon EC2, EC2 Auto Scaling, Amazon ECR, Amazon ECS, VMware Cloud on AWS, Elastic Beanstalk, AWS Lambda, EKS, Lightsail, AWS Batch, AWS Fargate, and AWS Serverless Application Repository. Only EC2, ECR, ECS, Beanstalk, Lambda, and EKS are highlighted" id="245" name="Google Shape;245;p29"/>
            <p:cNvGrpSpPr/>
            <p:nvPr/>
          </p:nvGrpSpPr>
          <p:grpSpPr>
            <a:xfrm>
              <a:off x="686444" y="2128651"/>
              <a:ext cx="10625323" cy="4214517"/>
              <a:chOff x="686444" y="1554480"/>
              <a:chExt cx="10625323" cy="4214517"/>
            </a:xfrm>
          </p:grpSpPr>
          <p:sp>
            <p:nvSpPr>
              <p:cNvPr id="246" name="Google Shape;246;p29"/>
              <p:cNvSpPr txBox="1"/>
              <p:nvPr/>
            </p:nvSpPr>
            <p:spPr>
              <a:xfrm>
                <a:off x="686444" y="2138996"/>
                <a:ext cx="151330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EC2</a:t>
                </a:r>
                <a:endParaRPr/>
              </a:p>
            </p:txBody>
          </p:sp>
          <p:pic>
            <p:nvPicPr>
              <p:cNvPr id="247" name="Google Shape;247;p29"/>
              <p:cNvPicPr preferRelativeResize="0"/>
              <p:nvPr/>
            </p:nvPicPr>
            <p:blipFill rotWithShape="1">
              <a:blip r:embed="rId3">
                <a:alphaModFix/>
              </a:blip>
              <a:srcRect b="0" l="0" r="0" t="0"/>
              <a:stretch/>
            </p:blipFill>
            <p:spPr>
              <a:xfrm>
                <a:off x="1188720" y="1554480"/>
                <a:ext cx="548640" cy="548640"/>
              </a:xfrm>
              <a:prstGeom prst="rect">
                <a:avLst/>
              </a:prstGeom>
              <a:noFill/>
              <a:ln>
                <a:noFill/>
              </a:ln>
            </p:spPr>
          </p:pic>
          <p:sp>
            <p:nvSpPr>
              <p:cNvPr id="248" name="Google Shape;248;p29"/>
              <p:cNvSpPr txBox="1"/>
              <p:nvPr/>
            </p:nvSpPr>
            <p:spPr>
              <a:xfrm>
                <a:off x="2939533" y="2128363"/>
                <a:ext cx="151330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EC2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Auto Scaling</a:t>
                </a:r>
                <a:endParaRPr/>
              </a:p>
            </p:txBody>
          </p:sp>
          <p:pic>
            <p:nvPicPr>
              <p:cNvPr id="249" name="Google Shape;249;p29"/>
              <p:cNvPicPr preferRelativeResize="0"/>
              <p:nvPr/>
            </p:nvPicPr>
            <p:blipFill rotWithShape="1">
              <a:blip r:embed="rId4">
                <a:alphaModFix/>
              </a:blip>
              <a:srcRect b="0" l="0" r="0" t="0"/>
              <a:stretch/>
            </p:blipFill>
            <p:spPr>
              <a:xfrm>
                <a:off x="3452277" y="1554480"/>
                <a:ext cx="548640" cy="548640"/>
              </a:xfrm>
              <a:prstGeom prst="rect">
                <a:avLst/>
              </a:prstGeom>
              <a:noFill/>
              <a:ln>
                <a:noFill/>
              </a:ln>
            </p:spPr>
          </p:pic>
          <p:sp>
            <p:nvSpPr>
              <p:cNvPr id="250" name="Google Shape;250;p29"/>
              <p:cNvSpPr txBox="1"/>
              <p:nvPr/>
            </p:nvSpPr>
            <p:spPr>
              <a:xfrm>
                <a:off x="5101214" y="2138996"/>
                <a:ext cx="175969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Elastic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Container Registry (Amazon ECR)</a:t>
                </a:r>
                <a:endParaRPr/>
              </a:p>
            </p:txBody>
          </p:sp>
          <p:pic>
            <p:nvPicPr>
              <p:cNvPr id="251" name="Google Shape;251;p29"/>
              <p:cNvPicPr preferRelativeResize="0"/>
              <p:nvPr/>
            </p:nvPicPr>
            <p:blipFill rotWithShape="1">
              <a:blip r:embed="rId5">
                <a:alphaModFix/>
              </a:blip>
              <a:srcRect b="0" l="0" r="0" t="0"/>
              <a:stretch/>
            </p:blipFill>
            <p:spPr>
              <a:xfrm>
                <a:off x="5715834" y="1554480"/>
                <a:ext cx="548640" cy="548640"/>
              </a:xfrm>
              <a:prstGeom prst="rect">
                <a:avLst/>
              </a:prstGeom>
              <a:noFill/>
              <a:ln>
                <a:noFill/>
              </a:ln>
            </p:spPr>
          </p:pic>
          <p:sp>
            <p:nvSpPr>
              <p:cNvPr id="252" name="Google Shape;252;p29"/>
              <p:cNvSpPr txBox="1"/>
              <p:nvPr/>
            </p:nvSpPr>
            <p:spPr>
              <a:xfrm>
                <a:off x="7369509" y="2138996"/>
                <a:ext cx="175969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Elastic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Container Service (Amazon ECS)</a:t>
                </a:r>
                <a:endParaRPr/>
              </a:p>
            </p:txBody>
          </p:sp>
          <p:pic>
            <p:nvPicPr>
              <p:cNvPr id="253" name="Google Shape;253;p29"/>
              <p:cNvPicPr preferRelativeResize="0"/>
              <p:nvPr/>
            </p:nvPicPr>
            <p:blipFill rotWithShape="1">
              <a:blip r:embed="rId6">
                <a:alphaModFix/>
              </a:blip>
              <a:srcRect b="0" l="0" r="0" t="0"/>
              <a:stretch/>
            </p:blipFill>
            <p:spPr>
              <a:xfrm>
                <a:off x="7979391" y="1554480"/>
                <a:ext cx="548640" cy="548640"/>
              </a:xfrm>
              <a:prstGeom prst="rect">
                <a:avLst/>
              </a:prstGeom>
              <a:noFill/>
              <a:ln>
                <a:noFill/>
              </a:ln>
            </p:spPr>
          </p:pic>
          <p:sp>
            <p:nvSpPr>
              <p:cNvPr id="254" name="Google Shape;254;p29"/>
              <p:cNvSpPr txBox="1"/>
              <p:nvPr/>
            </p:nvSpPr>
            <p:spPr>
              <a:xfrm>
                <a:off x="810828" y="3701235"/>
                <a:ext cx="13008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Elastic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Beanstalk</a:t>
                </a:r>
                <a:endParaRPr/>
              </a:p>
            </p:txBody>
          </p:sp>
          <p:pic>
            <p:nvPicPr>
              <p:cNvPr id="255" name="Google Shape;255;p29"/>
              <p:cNvPicPr preferRelativeResize="0"/>
              <p:nvPr/>
            </p:nvPicPr>
            <p:blipFill rotWithShape="1">
              <a:blip r:embed="rId7">
                <a:alphaModFix/>
              </a:blip>
              <a:srcRect b="0" l="0" r="0" t="0"/>
              <a:stretch/>
            </p:blipFill>
            <p:spPr>
              <a:xfrm>
                <a:off x="1188720" y="3108960"/>
                <a:ext cx="548640" cy="548640"/>
              </a:xfrm>
              <a:prstGeom prst="rect">
                <a:avLst/>
              </a:prstGeom>
              <a:noFill/>
              <a:ln>
                <a:noFill/>
              </a:ln>
            </p:spPr>
          </p:pic>
          <p:sp>
            <p:nvSpPr>
              <p:cNvPr id="256" name="Google Shape;256;p29"/>
              <p:cNvSpPr txBox="1"/>
              <p:nvPr/>
            </p:nvSpPr>
            <p:spPr>
              <a:xfrm>
                <a:off x="2957929" y="3690603"/>
                <a:ext cx="15283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Lambda</a:t>
                </a:r>
                <a:endParaRPr/>
              </a:p>
            </p:txBody>
          </p:sp>
          <p:pic>
            <p:nvPicPr>
              <p:cNvPr id="257" name="Google Shape;257;p29"/>
              <p:cNvPicPr preferRelativeResize="0"/>
              <p:nvPr/>
            </p:nvPicPr>
            <p:blipFill rotWithShape="1">
              <a:blip r:embed="rId8">
                <a:alphaModFix/>
              </a:blip>
              <a:srcRect b="0" l="0" r="0" t="0"/>
              <a:stretch/>
            </p:blipFill>
            <p:spPr>
              <a:xfrm>
                <a:off x="3456432" y="3108960"/>
                <a:ext cx="548640" cy="548640"/>
              </a:xfrm>
              <a:prstGeom prst="rect">
                <a:avLst/>
              </a:prstGeom>
              <a:noFill/>
              <a:ln>
                <a:noFill/>
              </a:ln>
            </p:spPr>
          </p:pic>
          <p:sp>
            <p:nvSpPr>
              <p:cNvPr id="258" name="Google Shape;258;p29"/>
              <p:cNvSpPr txBox="1"/>
              <p:nvPr/>
            </p:nvSpPr>
            <p:spPr>
              <a:xfrm>
                <a:off x="7451096" y="3689052"/>
                <a:ext cx="161294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Lightsail</a:t>
                </a:r>
                <a:endParaRPr/>
              </a:p>
            </p:txBody>
          </p:sp>
          <p:pic>
            <p:nvPicPr>
              <p:cNvPr id="259" name="Google Shape;259;p29"/>
              <p:cNvPicPr preferRelativeResize="0"/>
              <p:nvPr/>
            </p:nvPicPr>
            <p:blipFill rotWithShape="1">
              <a:blip r:embed="rId9">
                <a:alphaModFix/>
              </a:blip>
              <a:srcRect b="0" l="0" r="0" t="0"/>
              <a:stretch/>
            </p:blipFill>
            <p:spPr>
              <a:xfrm>
                <a:off x="7982712" y="3108960"/>
                <a:ext cx="548640" cy="548640"/>
              </a:xfrm>
              <a:prstGeom prst="rect">
                <a:avLst/>
              </a:prstGeom>
              <a:noFill/>
              <a:ln>
                <a:noFill/>
              </a:ln>
            </p:spPr>
          </p:pic>
          <p:sp>
            <p:nvSpPr>
              <p:cNvPr id="260" name="Google Shape;260;p29"/>
              <p:cNvSpPr txBox="1"/>
              <p:nvPr/>
            </p:nvSpPr>
            <p:spPr>
              <a:xfrm>
                <a:off x="5099191" y="3682050"/>
                <a:ext cx="175969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Amazon Elastic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Kubernetes Service (Amazon EKS)</a:t>
                </a:r>
                <a:endParaRPr sz="1100">
                  <a:solidFill>
                    <a:schemeClr val="dk1"/>
                  </a:solidFill>
                  <a:latin typeface="Arial"/>
                  <a:ea typeface="Arial"/>
                  <a:cs typeface="Arial"/>
                  <a:sym typeface="Arial"/>
                </a:endParaRPr>
              </a:p>
            </p:txBody>
          </p:sp>
          <p:pic>
            <p:nvPicPr>
              <p:cNvPr id="261" name="Google Shape;261;p29"/>
              <p:cNvPicPr preferRelativeResize="0"/>
              <p:nvPr/>
            </p:nvPicPr>
            <p:blipFill rotWithShape="1">
              <a:blip r:embed="rId10">
                <a:alphaModFix/>
              </a:blip>
              <a:srcRect b="0" l="0" r="0" t="0"/>
              <a:stretch/>
            </p:blipFill>
            <p:spPr>
              <a:xfrm>
                <a:off x="5715000" y="3108960"/>
                <a:ext cx="548640" cy="548640"/>
              </a:xfrm>
              <a:prstGeom prst="rect">
                <a:avLst/>
              </a:prstGeom>
              <a:noFill/>
              <a:ln>
                <a:noFill/>
              </a:ln>
            </p:spPr>
          </p:pic>
          <p:sp>
            <p:nvSpPr>
              <p:cNvPr id="262" name="Google Shape;262;p29"/>
              <p:cNvSpPr txBox="1"/>
              <p:nvPr/>
            </p:nvSpPr>
            <p:spPr>
              <a:xfrm>
                <a:off x="2968563" y="5246551"/>
                <a:ext cx="15283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Fargate</a:t>
                </a:r>
                <a:endParaRPr/>
              </a:p>
            </p:txBody>
          </p:sp>
          <p:pic>
            <p:nvPicPr>
              <p:cNvPr id="263" name="Google Shape;263;p29"/>
              <p:cNvPicPr preferRelativeResize="0"/>
              <p:nvPr/>
            </p:nvPicPr>
            <p:blipFill rotWithShape="1">
              <a:blip r:embed="rId11">
                <a:alphaModFix/>
              </a:blip>
              <a:srcRect b="0" l="0" r="0" t="0"/>
              <a:stretch/>
            </p:blipFill>
            <p:spPr>
              <a:xfrm>
                <a:off x="3456432" y="4663440"/>
                <a:ext cx="548640" cy="548640"/>
              </a:xfrm>
              <a:prstGeom prst="rect">
                <a:avLst/>
              </a:prstGeom>
              <a:noFill/>
              <a:ln>
                <a:noFill/>
              </a:ln>
            </p:spPr>
          </p:pic>
          <p:sp>
            <p:nvSpPr>
              <p:cNvPr id="264" name="Google Shape;264;p29"/>
              <p:cNvSpPr txBox="1"/>
              <p:nvPr/>
            </p:nvSpPr>
            <p:spPr>
              <a:xfrm>
                <a:off x="5293431" y="5246549"/>
                <a:ext cx="142156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Outposts</a:t>
                </a:r>
                <a:endParaRPr/>
              </a:p>
            </p:txBody>
          </p:sp>
          <p:pic>
            <p:nvPicPr>
              <p:cNvPr id="265" name="Google Shape;265;p29"/>
              <p:cNvPicPr preferRelativeResize="0"/>
              <p:nvPr/>
            </p:nvPicPr>
            <p:blipFill rotWithShape="1">
              <a:blip r:embed="rId12">
                <a:alphaModFix/>
              </a:blip>
              <a:srcRect b="0" l="0" r="0" t="0"/>
              <a:stretch/>
            </p:blipFill>
            <p:spPr>
              <a:xfrm>
                <a:off x="5715000" y="4663440"/>
                <a:ext cx="548640" cy="548640"/>
              </a:xfrm>
              <a:prstGeom prst="rect">
                <a:avLst/>
              </a:prstGeom>
              <a:noFill/>
              <a:ln>
                <a:noFill/>
              </a:ln>
            </p:spPr>
          </p:pic>
          <p:sp>
            <p:nvSpPr>
              <p:cNvPr id="266" name="Google Shape;266;p29"/>
              <p:cNvSpPr txBox="1"/>
              <p:nvPr/>
            </p:nvSpPr>
            <p:spPr>
              <a:xfrm>
                <a:off x="9748148" y="3682403"/>
                <a:ext cx="15283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Batch</a:t>
                </a:r>
                <a:endParaRPr/>
              </a:p>
            </p:txBody>
          </p:sp>
          <p:pic>
            <p:nvPicPr>
              <p:cNvPr id="267" name="Google Shape;267;p29"/>
              <p:cNvPicPr preferRelativeResize="0"/>
              <p:nvPr/>
            </p:nvPicPr>
            <p:blipFill rotWithShape="1">
              <a:blip r:embed="rId13">
                <a:alphaModFix/>
              </a:blip>
              <a:srcRect b="0" l="0" r="0" t="0"/>
              <a:stretch/>
            </p:blipFill>
            <p:spPr>
              <a:xfrm>
                <a:off x="10241280" y="3108960"/>
                <a:ext cx="548640" cy="548640"/>
              </a:xfrm>
              <a:prstGeom prst="rect">
                <a:avLst/>
              </a:prstGeom>
              <a:noFill/>
              <a:ln>
                <a:noFill/>
              </a:ln>
            </p:spPr>
          </p:pic>
          <p:sp>
            <p:nvSpPr>
              <p:cNvPr id="268" name="Google Shape;268;p29"/>
              <p:cNvSpPr txBox="1"/>
              <p:nvPr/>
            </p:nvSpPr>
            <p:spPr>
              <a:xfrm>
                <a:off x="7201021" y="5245777"/>
                <a:ext cx="21343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AWS Serverless Application Repository</a:t>
                </a:r>
                <a:endParaRPr/>
              </a:p>
            </p:txBody>
          </p:sp>
          <p:pic>
            <p:nvPicPr>
              <p:cNvPr id="269" name="Google Shape;269;p29"/>
              <p:cNvPicPr preferRelativeResize="0"/>
              <p:nvPr/>
            </p:nvPicPr>
            <p:blipFill rotWithShape="1">
              <a:blip r:embed="rId14">
                <a:alphaModFix/>
              </a:blip>
              <a:srcRect b="0" l="0" r="0" t="0"/>
              <a:stretch/>
            </p:blipFill>
            <p:spPr>
              <a:xfrm>
                <a:off x="7982712" y="4663440"/>
                <a:ext cx="548640" cy="548640"/>
              </a:xfrm>
              <a:prstGeom prst="rect">
                <a:avLst/>
              </a:prstGeom>
              <a:noFill/>
              <a:ln>
                <a:noFill/>
              </a:ln>
            </p:spPr>
          </p:pic>
          <p:sp>
            <p:nvSpPr>
              <p:cNvPr id="270" name="Google Shape;270;p29"/>
              <p:cNvSpPr txBox="1"/>
              <p:nvPr/>
            </p:nvSpPr>
            <p:spPr>
              <a:xfrm>
                <a:off x="9722768" y="2131998"/>
                <a:ext cx="1588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VMware Cloud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on AWS</a:t>
                </a:r>
                <a:endParaRPr/>
              </a:p>
            </p:txBody>
          </p:sp>
          <p:pic>
            <p:nvPicPr>
              <p:cNvPr id="271" name="Google Shape;271;p29"/>
              <p:cNvPicPr preferRelativeResize="0"/>
              <p:nvPr/>
            </p:nvPicPr>
            <p:blipFill rotWithShape="1">
              <a:blip r:embed="rId15">
                <a:alphaModFix/>
              </a:blip>
              <a:srcRect b="0" l="0" r="0" t="0"/>
              <a:stretch/>
            </p:blipFill>
            <p:spPr>
              <a:xfrm>
                <a:off x="10242948" y="1554480"/>
                <a:ext cx="548640" cy="548640"/>
              </a:xfrm>
              <a:prstGeom prst="rect">
                <a:avLst/>
              </a:prstGeom>
              <a:noFill/>
              <a:ln>
                <a:noFill/>
              </a:ln>
            </p:spPr>
          </p:pic>
        </p:grpSp>
        <p:sp>
          <p:nvSpPr>
            <p:cNvPr id="272" name="Google Shape;272;p29"/>
            <p:cNvSpPr/>
            <p:nvPr/>
          </p:nvSpPr>
          <p:spPr>
            <a:xfrm>
              <a:off x="582792" y="2029218"/>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3" name="Google Shape;273;p29"/>
            <p:cNvSpPr/>
            <p:nvPr/>
          </p:nvSpPr>
          <p:spPr>
            <a:xfrm>
              <a:off x="583135" y="3603376"/>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4" name="Google Shape;274;p29"/>
            <p:cNvSpPr/>
            <p:nvPr/>
          </p:nvSpPr>
          <p:spPr>
            <a:xfrm>
              <a:off x="5138025" y="2037846"/>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5" name="Google Shape;275;p29"/>
            <p:cNvSpPr/>
            <p:nvPr/>
          </p:nvSpPr>
          <p:spPr>
            <a:xfrm>
              <a:off x="7377491" y="2029218"/>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6" name="Google Shape;276;p29"/>
            <p:cNvSpPr/>
            <p:nvPr/>
          </p:nvSpPr>
          <p:spPr>
            <a:xfrm>
              <a:off x="5110949" y="3592491"/>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7" name="Google Shape;277;p29"/>
            <p:cNvSpPr/>
            <p:nvPr/>
          </p:nvSpPr>
          <p:spPr>
            <a:xfrm>
              <a:off x="2825742" y="3600645"/>
              <a:ext cx="1732377" cy="1422613"/>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78" name="Google Shape;278;p29"/>
            <p:cNvSpPr/>
            <p:nvPr/>
          </p:nvSpPr>
          <p:spPr>
            <a:xfrm>
              <a:off x="2848483" y="5140909"/>
              <a:ext cx="1732377" cy="1215442"/>
            </a:xfrm>
            <a:prstGeom prst="rect">
              <a:avLst/>
            </a:prstGeom>
            <a:noFill/>
            <a:ln cap="flat" cmpd="sng"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grpSp>
      <p:sp>
        <p:nvSpPr>
          <p:cNvPr id="279" name="Google Shape;279;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4"/>
          <p:cNvSpPr txBox="1"/>
          <p:nvPr>
            <p:ph idx="1" type="body"/>
          </p:nvPr>
        </p:nvSpPr>
        <p:spPr>
          <a:xfrm>
            <a:off x="4754880" y="1554480"/>
            <a:ext cx="6768466" cy="4663473"/>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Font typeface="Noto Sans Symbols"/>
              <a:buChar char="✔"/>
            </a:pPr>
            <a:r>
              <a:rPr lang="en-US">
                <a:latin typeface="Arial"/>
                <a:ea typeface="Arial"/>
                <a:cs typeface="Arial"/>
                <a:sym typeface="Arial"/>
              </a:rPr>
              <a:t>Provision instances to match the need </a:t>
            </a:r>
            <a:endParaRPr/>
          </a:p>
          <a:p>
            <a:pPr indent="-228600" lvl="1" marL="685800" rtl="0" algn="l">
              <a:lnSpc>
                <a:spcPct val="100000"/>
              </a:lnSpc>
              <a:spcBef>
                <a:spcPts val="400"/>
              </a:spcBef>
              <a:spcAft>
                <a:spcPts val="0"/>
              </a:spcAft>
              <a:buClr>
                <a:schemeClr val="dk1"/>
              </a:buClr>
              <a:buSzPts val="2000"/>
              <a:buChar char="•"/>
            </a:pPr>
            <a:r>
              <a:rPr lang="en-US" sz="2000"/>
              <a:t>CPU, memory, storage, and network throughput</a:t>
            </a:r>
            <a:endParaRPr/>
          </a:p>
          <a:p>
            <a:pPr indent="-228600" lvl="1" marL="685800" rtl="0" algn="l">
              <a:lnSpc>
                <a:spcPct val="100000"/>
              </a:lnSpc>
              <a:spcBef>
                <a:spcPts val="400"/>
              </a:spcBef>
              <a:spcAft>
                <a:spcPts val="0"/>
              </a:spcAft>
              <a:buClr>
                <a:schemeClr val="dk1"/>
              </a:buClr>
              <a:buSzPts val="2000"/>
              <a:buChar char="•"/>
            </a:pPr>
            <a:r>
              <a:rPr lang="en-US" sz="2000">
                <a:latin typeface="Arial"/>
                <a:ea typeface="Arial"/>
                <a:cs typeface="Arial"/>
                <a:sym typeface="Arial"/>
              </a:rPr>
              <a:t>Select appropriate </a:t>
            </a:r>
            <a:r>
              <a:rPr lang="en-US" sz="2000">
                <a:solidFill>
                  <a:schemeClr val="accent5"/>
                </a:solidFill>
                <a:latin typeface="Arial"/>
                <a:ea typeface="Arial"/>
                <a:cs typeface="Arial"/>
                <a:sym typeface="Arial"/>
              </a:rPr>
              <a:t>instance types </a:t>
            </a:r>
            <a:r>
              <a:rPr lang="en-US" sz="2000">
                <a:latin typeface="Arial"/>
                <a:ea typeface="Arial"/>
                <a:cs typeface="Arial"/>
                <a:sym typeface="Arial"/>
              </a:rPr>
              <a:t>for your use</a:t>
            </a:r>
            <a:endParaRPr>
              <a:latin typeface="Arial"/>
              <a:ea typeface="Arial"/>
              <a:cs typeface="Arial"/>
              <a:sym typeface="Arial"/>
            </a:endParaRPr>
          </a:p>
          <a:p>
            <a:pPr indent="-228600" lvl="0" marL="228600" rtl="0" algn="l">
              <a:lnSpc>
                <a:spcPct val="150000"/>
              </a:lnSpc>
              <a:spcBef>
                <a:spcPts val="560"/>
              </a:spcBef>
              <a:spcAft>
                <a:spcPts val="0"/>
              </a:spcAft>
              <a:buClr>
                <a:schemeClr val="dk1"/>
              </a:buClr>
              <a:buSzPts val="2800"/>
              <a:buFont typeface="Noto Sans Symbols"/>
              <a:buChar char="✔"/>
            </a:pPr>
            <a:r>
              <a:rPr lang="en-US">
                <a:latin typeface="Arial"/>
                <a:ea typeface="Arial"/>
                <a:cs typeface="Arial"/>
                <a:sym typeface="Arial"/>
              </a:rPr>
              <a:t>Use Amazon CloudWatch metrics</a:t>
            </a:r>
            <a:endParaRPr/>
          </a:p>
          <a:p>
            <a:pPr indent="-228600" lvl="1" marL="685800" rtl="0" algn="l">
              <a:lnSpc>
                <a:spcPct val="100000"/>
              </a:lnSpc>
              <a:spcBef>
                <a:spcPts val="400"/>
              </a:spcBef>
              <a:spcAft>
                <a:spcPts val="0"/>
              </a:spcAft>
              <a:buClr>
                <a:schemeClr val="dk1"/>
              </a:buClr>
              <a:buSzPts val="2000"/>
              <a:buChar char="•"/>
            </a:pPr>
            <a:r>
              <a:rPr lang="en-US" sz="2000">
                <a:latin typeface="Arial"/>
                <a:ea typeface="Arial"/>
                <a:cs typeface="Arial"/>
                <a:sym typeface="Arial"/>
              </a:rPr>
              <a:t>How idle are instances? When?</a:t>
            </a:r>
            <a:endParaRPr/>
          </a:p>
          <a:p>
            <a:pPr indent="-228600" lvl="1" marL="685800" rtl="0" algn="l">
              <a:lnSpc>
                <a:spcPct val="100000"/>
              </a:lnSpc>
              <a:spcBef>
                <a:spcPts val="400"/>
              </a:spcBef>
              <a:spcAft>
                <a:spcPts val="0"/>
              </a:spcAft>
              <a:buClr>
                <a:schemeClr val="dk1"/>
              </a:buClr>
              <a:buSzPts val="2000"/>
              <a:buChar char="•"/>
            </a:pPr>
            <a:r>
              <a:rPr lang="en-US" sz="2000">
                <a:latin typeface="Arial"/>
                <a:ea typeface="Arial"/>
                <a:cs typeface="Arial"/>
                <a:sym typeface="Arial"/>
              </a:rPr>
              <a:t>Downsize instances</a:t>
            </a:r>
            <a:endParaRPr/>
          </a:p>
          <a:p>
            <a:pPr indent="-228600" lvl="0" marL="228600" rtl="0" algn="l">
              <a:lnSpc>
                <a:spcPct val="150000"/>
              </a:lnSpc>
              <a:spcBef>
                <a:spcPts val="560"/>
              </a:spcBef>
              <a:spcAft>
                <a:spcPts val="0"/>
              </a:spcAft>
              <a:buClr>
                <a:schemeClr val="dk1"/>
              </a:buClr>
              <a:buSzPts val="2800"/>
              <a:buFont typeface="Noto Sans Symbols"/>
              <a:buChar char="✔"/>
            </a:pPr>
            <a:r>
              <a:rPr lang="en-US">
                <a:latin typeface="Arial"/>
                <a:ea typeface="Arial"/>
                <a:cs typeface="Arial"/>
                <a:sym typeface="Arial"/>
              </a:rPr>
              <a:t>Best practice: Right size, then reserve</a:t>
            </a:r>
            <a:endParaRPr>
              <a:latin typeface="Arial"/>
              <a:ea typeface="Arial"/>
              <a:cs typeface="Arial"/>
              <a:sym typeface="Arial"/>
            </a:endParaRPr>
          </a:p>
        </p:txBody>
      </p:sp>
      <p:sp>
        <p:nvSpPr>
          <p:cNvPr id="972" name="Google Shape;972;p7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p7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id="974" name="Google Shape;974;p74"/>
          <p:cNvGrpSpPr/>
          <p:nvPr/>
        </p:nvGrpSpPr>
        <p:grpSpPr>
          <a:xfrm>
            <a:off x="55685" y="1775998"/>
            <a:ext cx="3840373" cy="3295302"/>
            <a:chOff x="55685" y="1775998"/>
            <a:chExt cx="3840373" cy="3295302"/>
          </a:xfrm>
        </p:grpSpPr>
        <p:sp>
          <p:nvSpPr>
            <p:cNvPr id="975" name="Google Shape;975;p74"/>
            <p:cNvSpPr txBox="1"/>
            <p:nvPr/>
          </p:nvSpPr>
          <p:spPr>
            <a:xfrm>
              <a:off x="55685" y="2346247"/>
              <a:ext cx="3392275"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E97D11"/>
                  </a:solidFill>
                  <a:latin typeface="Arial"/>
                  <a:ea typeface="Arial"/>
                  <a:cs typeface="Arial"/>
                  <a:sym typeface="Arial"/>
                </a:rPr>
                <a:t>1. Right size</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2. Increase elasticity</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3. Optimal pricing model</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4. Optimize storage choices</a:t>
              </a:r>
              <a:endParaRPr/>
            </a:p>
          </p:txBody>
        </p:sp>
        <p:cxnSp>
          <p:nvCxnSpPr>
            <p:cNvPr id="976" name="Google Shape;976;p74"/>
            <p:cNvCxnSpPr/>
            <p:nvPr/>
          </p:nvCxnSpPr>
          <p:spPr>
            <a:xfrm>
              <a:off x="3506132" y="2133600"/>
              <a:ext cx="0" cy="2133600"/>
            </a:xfrm>
            <a:prstGeom prst="straightConnector1">
              <a:avLst/>
            </a:prstGeom>
            <a:noFill/>
            <a:ln cap="flat" cmpd="sng" w="38100">
              <a:solidFill>
                <a:schemeClr val="dk1"/>
              </a:solidFill>
              <a:prstDash val="solid"/>
              <a:miter lim="800000"/>
              <a:headEnd len="sm" w="sm" type="none"/>
              <a:tailEnd len="sm" w="sm" type="none"/>
            </a:ln>
          </p:spPr>
        </p:cxnSp>
        <p:grpSp>
          <p:nvGrpSpPr>
            <p:cNvPr id="977" name="Google Shape;977;p74"/>
            <p:cNvGrpSpPr/>
            <p:nvPr/>
          </p:nvGrpSpPr>
          <p:grpSpPr>
            <a:xfrm>
              <a:off x="3299420" y="2192748"/>
              <a:ext cx="596638" cy="646331"/>
              <a:chOff x="2997997" y="2209302"/>
              <a:chExt cx="596638" cy="646331"/>
            </a:xfrm>
          </p:grpSpPr>
          <p:sp>
            <p:nvSpPr>
              <p:cNvPr id="978" name="Google Shape;978;p74"/>
              <p:cNvSpPr txBox="1"/>
              <p:nvPr/>
            </p:nvSpPr>
            <p:spPr>
              <a:xfrm>
                <a:off x="2997997" y="2209302"/>
                <a:ext cx="596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979" name="Google Shape;979;p74"/>
              <p:cNvSpPr txBox="1"/>
              <p:nvPr/>
            </p:nvSpPr>
            <p:spPr>
              <a:xfrm>
                <a:off x="3016763" y="2268130"/>
                <a:ext cx="5052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97D11"/>
                    </a:solidFill>
                    <a:latin typeface="Arial"/>
                    <a:ea typeface="Arial"/>
                    <a:cs typeface="Arial"/>
                    <a:sym typeface="Arial"/>
                  </a:rPr>
                  <a:t>▶</a:t>
                </a:r>
                <a:endParaRPr sz="2800">
                  <a:solidFill>
                    <a:srgbClr val="E97D11"/>
                  </a:solidFill>
                  <a:latin typeface="Arial"/>
                  <a:ea typeface="Arial"/>
                  <a:cs typeface="Arial"/>
                  <a:sym typeface="Arial"/>
                </a:endParaRPr>
              </a:p>
            </p:txBody>
          </p:sp>
        </p:grpSp>
        <p:pic>
          <p:nvPicPr>
            <p:cNvPr id="980" name="Google Shape;980;p74"/>
            <p:cNvPicPr preferRelativeResize="0"/>
            <p:nvPr/>
          </p:nvPicPr>
          <p:blipFill rotWithShape="1">
            <a:blip r:embed="rId3">
              <a:alphaModFix/>
            </a:blip>
            <a:srcRect b="0" l="0" r="0" t="0"/>
            <a:stretch/>
          </p:blipFill>
          <p:spPr>
            <a:xfrm>
              <a:off x="1806444" y="3810128"/>
              <a:ext cx="1261172" cy="1261172"/>
            </a:xfrm>
            <a:prstGeom prst="rect">
              <a:avLst/>
            </a:prstGeom>
            <a:noFill/>
            <a:ln>
              <a:noFill/>
            </a:ln>
          </p:spPr>
        </p:pic>
        <p:sp>
          <p:nvSpPr>
            <p:cNvPr id="981" name="Google Shape;981;p74"/>
            <p:cNvSpPr txBox="1"/>
            <p:nvPr/>
          </p:nvSpPr>
          <p:spPr>
            <a:xfrm>
              <a:off x="975607" y="1775998"/>
              <a:ext cx="13516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Pillars:</a:t>
              </a:r>
              <a:endParaRPr/>
            </a:p>
          </p:txBody>
        </p:sp>
      </p:grpSp>
      <p:sp>
        <p:nvSpPr>
          <p:cNvPr id="982" name="Google Shape;982;p7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Pillar 1: Right size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88" name="Google Shape;988;p7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9" name="Google Shape;989;p75"/>
          <p:cNvSpPr txBox="1"/>
          <p:nvPr>
            <p:ph idx="1" type="body"/>
          </p:nvPr>
        </p:nvSpPr>
        <p:spPr>
          <a:xfrm>
            <a:off x="4754880" y="1554480"/>
            <a:ext cx="6768466" cy="466347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accent5"/>
              </a:buClr>
              <a:buSzPts val="2400"/>
              <a:buFont typeface="Noto Sans Symbols"/>
              <a:buChar char="✔"/>
            </a:pPr>
            <a:r>
              <a:rPr b="1" lang="en-US" sz="2400">
                <a:solidFill>
                  <a:schemeClr val="accent5"/>
                </a:solidFill>
              </a:rPr>
              <a:t>Stop</a:t>
            </a:r>
            <a:r>
              <a:rPr lang="en-US" sz="2400"/>
              <a:t> or </a:t>
            </a:r>
            <a:r>
              <a:rPr b="1" lang="en-US" sz="2400">
                <a:solidFill>
                  <a:schemeClr val="accent5"/>
                </a:solidFill>
              </a:rPr>
              <a:t>hibernate</a:t>
            </a:r>
            <a:r>
              <a:rPr lang="en-US" sz="2400"/>
              <a:t> Amazon EBS-backed instances that are not actively in use</a:t>
            </a:r>
            <a:endParaRPr/>
          </a:p>
          <a:p>
            <a:pPr indent="-228600" lvl="1" marL="685800" rtl="0" algn="l">
              <a:lnSpc>
                <a:spcPct val="100000"/>
              </a:lnSpc>
              <a:spcBef>
                <a:spcPts val="400"/>
              </a:spcBef>
              <a:spcAft>
                <a:spcPts val="0"/>
              </a:spcAft>
              <a:buClr>
                <a:schemeClr val="dk1"/>
              </a:buClr>
              <a:buSzPts val="2000"/>
              <a:buChar char="•"/>
            </a:pPr>
            <a:r>
              <a:rPr lang="en-US" sz="2000"/>
              <a:t>Example: non-production development or test instances</a:t>
            </a:r>
            <a:endParaRPr/>
          </a:p>
          <a:p>
            <a:pPr indent="-76200" lvl="1" marL="685800" rtl="0" algn="l">
              <a:lnSpc>
                <a:spcPct val="100000"/>
              </a:lnSpc>
              <a:spcBef>
                <a:spcPts val="480"/>
              </a:spcBef>
              <a:spcAft>
                <a:spcPts val="0"/>
              </a:spcAft>
              <a:buClr>
                <a:schemeClr val="dk1"/>
              </a:buClr>
              <a:buSzPts val="2400"/>
              <a:buNone/>
            </a:pPr>
            <a:r>
              <a:t/>
            </a:r>
            <a:endParaRPr/>
          </a:p>
          <a:p>
            <a:pPr indent="-228600" lvl="0" marL="228600" rtl="0" algn="l">
              <a:lnSpc>
                <a:spcPct val="100000"/>
              </a:lnSpc>
              <a:spcBef>
                <a:spcPts val="480"/>
              </a:spcBef>
              <a:spcAft>
                <a:spcPts val="0"/>
              </a:spcAft>
              <a:buClr>
                <a:schemeClr val="dk1"/>
              </a:buClr>
              <a:buSzPts val="2400"/>
              <a:buFont typeface="Noto Sans Symbols"/>
              <a:buChar char="✔"/>
            </a:pPr>
            <a:r>
              <a:rPr lang="en-US" sz="2400"/>
              <a:t>Use</a:t>
            </a:r>
            <a:r>
              <a:rPr b="1" lang="en-US" sz="2400">
                <a:solidFill>
                  <a:schemeClr val="accent5"/>
                </a:solidFill>
              </a:rPr>
              <a:t> automatic scaling </a:t>
            </a:r>
            <a:r>
              <a:rPr lang="en-US" sz="2400"/>
              <a:t>to match needs based on usage </a:t>
            </a:r>
            <a:endParaRPr/>
          </a:p>
          <a:p>
            <a:pPr indent="-228600" lvl="1" marL="685800" rtl="0" algn="l">
              <a:lnSpc>
                <a:spcPct val="100000"/>
              </a:lnSpc>
              <a:spcBef>
                <a:spcPts val="400"/>
              </a:spcBef>
              <a:spcAft>
                <a:spcPts val="0"/>
              </a:spcAft>
              <a:buClr>
                <a:schemeClr val="dk1"/>
              </a:buClr>
              <a:buSzPts val="2000"/>
              <a:buChar char="•"/>
            </a:pPr>
            <a:r>
              <a:rPr lang="en-US" sz="2000"/>
              <a:t>Automated and time-based elasticity</a:t>
            </a:r>
            <a:endParaRPr/>
          </a:p>
          <a:p>
            <a:pPr indent="-76200" lvl="0" marL="228600" rtl="0" algn="l">
              <a:lnSpc>
                <a:spcPct val="100000"/>
              </a:lnSpc>
              <a:spcBef>
                <a:spcPts val="480"/>
              </a:spcBef>
              <a:spcAft>
                <a:spcPts val="0"/>
              </a:spcAft>
              <a:buClr>
                <a:schemeClr val="dk1"/>
              </a:buClr>
              <a:buSzPts val="2400"/>
              <a:buFont typeface="Noto Sans Symbols"/>
              <a:buNone/>
            </a:pPr>
            <a:r>
              <a:t/>
            </a:r>
            <a:endParaRPr sz="2400"/>
          </a:p>
          <a:p>
            <a:pPr indent="0" lvl="0" marL="0" rtl="0" algn="l">
              <a:lnSpc>
                <a:spcPct val="150000"/>
              </a:lnSpc>
              <a:spcBef>
                <a:spcPts val="480"/>
              </a:spcBef>
              <a:spcAft>
                <a:spcPts val="0"/>
              </a:spcAft>
              <a:buClr>
                <a:schemeClr val="dk1"/>
              </a:buClr>
              <a:buSzPts val="2400"/>
              <a:buNone/>
            </a:pPr>
            <a:r>
              <a:t/>
            </a:r>
            <a:endParaRPr sz="2400">
              <a:latin typeface="Arial"/>
              <a:ea typeface="Arial"/>
              <a:cs typeface="Arial"/>
              <a:sym typeface="Arial"/>
            </a:endParaRPr>
          </a:p>
        </p:txBody>
      </p:sp>
      <p:sp>
        <p:nvSpPr>
          <p:cNvPr id="990" name="Google Shape;990;p7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Pillar 2: Increase elasticity</a:t>
            </a:r>
            <a:endParaRPr/>
          </a:p>
        </p:txBody>
      </p:sp>
      <p:grpSp>
        <p:nvGrpSpPr>
          <p:cNvPr descr="graphic shows the four pillars with pillar 2 highlighted: Increase Elasticity" id="991" name="Google Shape;991;p75"/>
          <p:cNvGrpSpPr/>
          <p:nvPr/>
        </p:nvGrpSpPr>
        <p:grpSpPr>
          <a:xfrm>
            <a:off x="55685" y="1775998"/>
            <a:ext cx="3840373" cy="3144180"/>
            <a:chOff x="55685" y="1775998"/>
            <a:chExt cx="3840373" cy="3144180"/>
          </a:xfrm>
        </p:grpSpPr>
        <p:grpSp>
          <p:nvGrpSpPr>
            <p:cNvPr id="992" name="Google Shape;992;p75"/>
            <p:cNvGrpSpPr/>
            <p:nvPr/>
          </p:nvGrpSpPr>
          <p:grpSpPr>
            <a:xfrm>
              <a:off x="55685" y="1775998"/>
              <a:ext cx="3840373" cy="2491202"/>
              <a:chOff x="55685" y="1775998"/>
              <a:chExt cx="3840373" cy="2491202"/>
            </a:xfrm>
          </p:grpSpPr>
          <p:sp>
            <p:nvSpPr>
              <p:cNvPr id="993" name="Google Shape;993;p75"/>
              <p:cNvSpPr txBox="1"/>
              <p:nvPr/>
            </p:nvSpPr>
            <p:spPr>
              <a:xfrm>
                <a:off x="55685" y="2346247"/>
                <a:ext cx="3392275"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7F7F7F"/>
                    </a:solidFill>
                    <a:latin typeface="Arial"/>
                    <a:ea typeface="Arial"/>
                    <a:cs typeface="Arial"/>
                    <a:sym typeface="Arial"/>
                  </a:rPr>
                  <a:t>1. Right-Size</a:t>
                </a:r>
                <a:endParaRPr/>
              </a:p>
              <a:p>
                <a:pPr indent="0" lvl="0" marL="0" marR="0" rtl="0" algn="r">
                  <a:spcBef>
                    <a:spcPts val="0"/>
                  </a:spcBef>
                  <a:spcAft>
                    <a:spcPts val="0"/>
                  </a:spcAft>
                  <a:buNone/>
                </a:pPr>
                <a:r>
                  <a:rPr lang="en-US" sz="2000">
                    <a:solidFill>
                      <a:srgbClr val="FF9B29"/>
                    </a:solidFill>
                    <a:latin typeface="Arial"/>
                    <a:ea typeface="Arial"/>
                    <a:cs typeface="Arial"/>
                    <a:sym typeface="Arial"/>
                  </a:rPr>
                  <a:t>2. Increase Elasticity</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3. Optimal pricing model</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4. Optimize storage choices</a:t>
                </a:r>
                <a:endParaRPr/>
              </a:p>
            </p:txBody>
          </p:sp>
          <p:cxnSp>
            <p:nvCxnSpPr>
              <p:cNvPr id="994" name="Google Shape;994;p75"/>
              <p:cNvCxnSpPr/>
              <p:nvPr/>
            </p:nvCxnSpPr>
            <p:spPr>
              <a:xfrm>
                <a:off x="3506132" y="2133600"/>
                <a:ext cx="0" cy="2133600"/>
              </a:xfrm>
              <a:prstGeom prst="straightConnector1">
                <a:avLst/>
              </a:prstGeom>
              <a:noFill/>
              <a:ln cap="flat" cmpd="sng" w="38100">
                <a:solidFill>
                  <a:schemeClr val="dk1"/>
                </a:solidFill>
                <a:prstDash val="solid"/>
                <a:miter lim="800000"/>
                <a:headEnd len="sm" w="sm" type="none"/>
                <a:tailEnd len="sm" w="sm" type="none"/>
              </a:ln>
            </p:spPr>
          </p:cxnSp>
          <p:grpSp>
            <p:nvGrpSpPr>
              <p:cNvPr id="995" name="Google Shape;995;p75"/>
              <p:cNvGrpSpPr/>
              <p:nvPr/>
            </p:nvGrpSpPr>
            <p:grpSpPr>
              <a:xfrm>
                <a:off x="3299420" y="2539585"/>
                <a:ext cx="596638" cy="646331"/>
                <a:chOff x="2997997" y="2556139"/>
                <a:chExt cx="596638" cy="646331"/>
              </a:xfrm>
            </p:grpSpPr>
            <p:sp>
              <p:nvSpPr>
                <p:cNvPr id="996" name="Google Shape;996;p75"/>
                <p:cNvSpPr txBox="1"/>
                <p:nvPr/>
              </p:nvSpPr>
              <p:spPr>
                <a:xfrm>
                  <a:off x="2997997" y="2556139"/>
                  <a:ext cx="596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997" name="Google Shape;997;p75"/>
                <p:cNvSpPr txBox="1"/>
                <p:nvPr/>
              </p:nvSpPr>
              <p:spPr>
                <a:xfrm>
                  <a:off x="3016763" y="2614968"/>
                  <a:ext cx="5052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97D11"/>
                      </a:solidFill>
                      <a:latin typeface="Arial"/>
                      <a:ea typeface="Arial"/>
                      <a:cs typeface="Arial"/>
                      <a:sym typeface="Arial"/>
                    </a:rPr>
                    <a:t>▶</a:t>
                  </a:r>
                  <a:endParaRPr sz="2800">
                    <a:solidFill>
                      <a:srgbClr val="E97D11"/>
                    </a:solidFill>
                    <a:latin typeface="Arial"/>
                    <a:ea typeface="Arial"/>
                    <a:cs typeface="Arial"/>
                    <a:sym typeface="Arial"/>
                  </a:endParaRPr>
                </a:p>
              </p:txBody>
            </p:sp>
          </p:grpSp>
          <p:sp>
            <p:nvSpPr>
              <p:cNvPr id="998" name="Google Shape;998;p75"/>
              <p:cNvSpPr txBox="1"/>
              <p:nvPr/>
            </p:nvSpPr>
            <p:spPr>
              <a:xfrm>
                <a:off x="975607" y="1775998"/>
                <a:ext cx="13516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Pillars:</a:t>
                </a:r>
                <a:endParaRPr/>
              </a:p>
            </p:txBody>
          </p:sp>
        </p:grpSp>
        <p:pic>
          <p:nvPicPr>
            <p:cNvPr id="999" name="Google Shape;999;p75"/>
            <p:cNvPicPr preferRelativeResize="0"/>
            <p:nvPr/>
          </p:nvPicPr>
          <p:blipFill rotWithShape="1">
            <a:blip r:embed="rId3">
              <a:alphaModFix/>
            </a:blip>
            <a:srcRect b="0" l="0" r="0" t="0"/>
            <a:stretch/>
          </p:blipFill>
          <p:spPr>
            <a:xfrm>
              <a:off x="1945640" y="3856558"/>
              <a:ext cx="1063620" cy="106362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05" name="Google Shape;1005;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p76"/>
          <p:cNvSpPr txBox="1"/>
          <p:nvPr>
            <p:ph idx="1" type="body"/>
          </p:nvPr>
        </p:nvSpPr>
        <p:spPr>
          <a:xfrm>
            <a:off x="4754880" y="1554480"/>
            <a:ext cx="7123964" cy="4663473"/>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400"/>
              <a:buFont typeface="Noto Sans Symbols"/>
              <a:buChar char="✔"/>
            </a:pPr>
            <a:r>
              <a:rPr lang="en-US" sz="2400"/>
              <a:t>Leverage the right pricing model for your use case</a:t>
            </a:r>
            <a:endParaRPr/>
          </a:p>
          <a:p>
            <a:pPr indent="-228600" lvl="1" marL="685800" rtl="0" algn="l">
              <a:lnSpc>
                <a:spcPct val="150000"/>
              </a:lnSpc>
              <a:spcBef>
                <a:spcPts val="400"/>
              </a:spcBef>
              <a:spcAft>
                <a:spcPts val="0"/>
              </a:spcAft>
              <a:buClr>
                <a:schemeClr val="dk1"/>
              </a:buClr>
              <a:buSzPts val="2000"/>
              <a:buChar char="•"/>
            </a:pPr>
            <a:r>
              <a:rPr lang="en-US" sz="2000">
                <a:latin typeface="Arial"/>
                <a:ea typeface="Arial"/>
                <a:cs typeface="Arial"/>
                <a:sym typeface="Arial"/>
              </a:rPr>
              <a:t>Consider your usage patterns </a:t>
            </a:r>
            <a:endParaRPr/>
          </a:p>
          <a:p>
            <a:pPr indent="-228600" lvl="0" marL="228600" rtl="0" algn="l">
              <a:lnSpc>
                <a:spcPct val="150000"/>
              </a:lnSpc>
              <a:spcBef>
                <a:spcPts val="480"/>
              </a:spcBef>
              <a:spcAft>
                <a:spcPts val="0"/>
              </a:spcAft>
              <a:buClr>
                <a:schemeClr val="dk1"/>
              </a:buClr>
              <a:buSzPts val="2400"/>
              <a:buFont typeface="Noto Sans Symbols"/>
              <a:buChar char="✔"/>
            </a:pPr>
            <a:r>
              <a:rPr lang="en-US" sz="2400">
                <a:latin typeface="Arial"/>
                <a:ea typeface="Arial"/>
                <a:cs typeface="Arial"/>
                <a:sym typeface="Arial"/>
              </a:rPr>
              <a:t>Optimize and </a:t>
            </a:r>
            <a:r>
              <a:rPr i="1" lang="en-US" sz="2400">
                <a:latin typeface="Arial"/>
                <a:ea typeface="Arial"/>
                <a:cs typeface="Arial"/>
                <a:sym typeface="Arial"/>
              </a:rPr>
              <a:t>combine</a:t>
            </a:r>
            <a:r>
              <a:rPr lang="en-US" sz="2400">
                <a:latin typeface="Arial"/>
                <a:ea typeface="Arial"/>
                <a:cs typeface="Arial"/>
                <a:sym typeface="Arial"/>
              </a:rPr>
              <a:t> purchase types</a:t>
            </a:r>
            <a:endParaRPr/>
          </a:p>
          <a:p>
            <a:pPr indent="-228600" lvl="0" marL="228600" rtl="0" algn="l">
              <a:lnSpc>
                <a:spcPct val="150000"/>
              </a:lnSpc>
              <a:spcBef>
                <a:spcPts val="480"/>
              </a:spcBef>
              <a:spcAft>
                <a:spcPts val="0"/>
              </a:spcAft>
              <a:buClr>
                <a:schemeClr val="dk1"/>
              </a:buClr>
              <a:buSzPts val="2400"/>
              <a:buFont typeface="Noto Sans Symbols"/>
              <a:buChar char="✔"/>
            </a:pPr>
            <a:r>
              <a:rPr lang="en-US" sz="2400">
                <a:latin typeface="Arial"/>
                <a:ea typeface="Arial"/>
                <a:cs typeface="Arial"/>
                <a:sym typeface="Arial"/>
              </a:rPr>
              <a:t>Examples:</a:t>
            </a:r>
            <a:endParaRPr sz="2000">
              <a:latin typeface="Arial"/>
              <a:ea typeface="Arial"/>
              <a:cs typeface="Arial"/>
              <a:sym typeface="Arial"/>
            </a:endParaRPr>
          </a:p>
          <a:p>
            <a:pPr indent="-228600" lvl="1" marL="685800" rtl="0" algn="l">
              <a:lnSpc>
                <a:spcPct val="100000"/>
              </a:lnSpc>
              <a:spcBef>
                <a:spcPts val="400"/>
              </a:spcBef>
              <a:spcAft>
                <a:spcPts val="0"/>
              </a:spcAft>
              <a:buClr>
                <a:schemeClr val="dk1"/>
              </a:buClr>
              <a:buSzPts val="2000"/>
              <a:buChar char="•"/>
            </a:pPr>
            <a:r>
              <a:rPr lang="en-US" sz="2000"/>
              <a:t>Use </a:t>
            </a:r>
            <a:r>
              <a:rPr b="1" lang="en-US" sz="2000">
                <a:solidFill>
                  <a:schemeClr val="accent5"/>
                </a:solidFill>
              </a:rPr>
              <a:t>On-Demand Instance</a:t>
            </a:r>
            <a:r>
              <a:rPr lang="en-US" sz="2000"/>
              <a:t> and </a:t>
            </a:r>
            <a:r>
              <a:rPr b="1" lang="en-US" sz="2000">
                <a:solidFill>
                  <a:schemeClr val="accent5"/>
                </a:solidFill>
              </a:rPr>
              <a:t>Spot</a:t>
            </a:r>
            <a:r>
              <a:rPr lang="en-US" sz="2000"/>
              <a:t> </a:t>
            </a:r>
            <a:r>
              <a:rPr b="1" lang="en-US" sz="2000">
                <a:solidFill>
                  <a:schemeClr val="accent5"/>
                </a:solidFill>
              </a:rPr>
              <a:t>Instances</a:t>
            </a:r>
            <a:r>
              <a:rPr lang="en-US" sz="2000"/>
              <a:t> for variable workloads</a:t>
            </a:r>
            <a:br>
              <a:rPr lang="en-US" sz="2000"/>
            </a:br>
            <a:endParaRPr sz="2000"/>
          </a:p>
          <a:p>
            <a:pPr indent="-228600" lvl="1" marL="685800" rtl="0" algn="l">
              <a:lnSpc>
                <a:spcPct val="100000"/>
              </a:lnSpc>
              <a:spcBef>
                <a:spcPts val="400"/>
              </a:spcBef>
              <a:spcAft>
                <a:spcPts val="0"/>
              </a:spcAft>
              <a:buClr>
                <a:schemeClr val="dk1"/>
              </a:buClr>
              <a:buSzPts val="2000"/>
              <a:buChar char="•"/>
            </a:pPr>
            <a:r>
              <a:rPr lang="en-US" sz="2000"/>
              <a:t>Use </a:t>
            </a:r>
            <a:r>
              <a:rPr b="1" lang="en-US" sz="2000">
                <a:solidFill>
                  <a:schemeClr val="accent5"/>
                </a:solidFill>
              </a:rPr>
              <a:t>Reserved Instances</a:t>
            </a:r>
            <a:r>
              <a:rPr lang="en-US" sz="2000"/>
              <a:t> for predictable workloads</a:t>
            </a:r>
            <a:br>
              <a:rPr lang="en-US" sz="2000"/>
            </a:br>
            <a:endParaRPr sz="2000"/>
          </a:p>
          <a:p>
            <a:pPr indent="-228600" lvl="0" marL="228600" rtl="0" algn="l">
              <a:lnSpc>
                <a:spcPct val="100000"/>
              </a:lnSpc>
              <a:spcBef>
                <a:spcPts val="480"/>
              </a:spcBef>
              <a:spcAft>
                <a:spcPts val="0"/>
              </a:spcAft>
              <a:buClr>
                <a:schemeClr val="dk1"/>
              </a:buClr>
              <a:buSzPts val="2400"/>
              <a:buFont typeface="Noto Sans Symbols"/>
              <a:buChar char="✔"/>
            </a:pPr>
            <a:r>
              <a:rPr lang="en-US" sz="2400"/>
              <a:t>Consider serverless solutions (AWS Lambda)</a:t>
            </a:r>
            <a:endParaRPr sz="2600"/>
          </a:p>
        </p:txBody>
      </p:sp>
      <p:sp>
        <p:nvSpPr>
          <p:cNvPr id="1007" name="Google Shape;1007;p7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Pillar 3: Optimal pricing model</a:t>
            </a:r>
            <a:endParaRPr/>
          </a:p>
        </p:txBody>
      </p:sp>
      <p:grpSp>
        <p:nvGrpSpPr>
          <p:cNvPr id="1008" name="Google Shape;1008;p76"/>
          <p:cNvGrpSpPr/>
          <p:nvPr/>
        </p:nvGrpSpPr>
        <p:grpSpPr>
          <a:xfrm>
            <a:off x="55685" y="1775998"/>
            <a:ext cx="3840373" cy="3283788"/>
            <a:chOff x="55685" y="1775998"/>
            <a:chExt cx="3840373" cy="3283788"/>
          </a:xfrm>
        </p:grpSpPr>
        <p:grpSp>
          <p:nvGrpSpPr>
            <p:cNvPr id="1009" name="Google Shape;1009;p76"/>
            <p:cNvGrpSpPr/>
            <p:nvPr/>
          </p:nvGrpSpPr>
          <p:grpSpPr>
            <a:xfrm>
              <a:off x="55685" y="1775998"/>
              <a:ext cx="3840373" cy="2491202"/>
              <a:chOff x="55685" y="1775998"/>
              <a:chExt cx="3840373" cy="2491202"/>
            </a:xfrm>
          </p:grpSpPr>
          <p:sp>
            <p:nvSpPr>
              <p:cNvPr id="1010" name="Google Shape;1010;p76"/>
              <p:cNvSpPr txBox="1"/>
              <p:nvPr/>
            </p:nvSpPr>
            <p:spPr>
              <a:xfrm>
                <a:off x="55685" y="2346247"/>
                <a:ext cx="3392275"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7F7F7F"/>
                    </a:solidFill>
                    <a:latin typeface="Arial"/>
                    <a:ea typeface="Arial"/>
                    <a:cs typeface="Arial"/>
                    <a:sym typeface="Arial"/>
                  </a:rPr>
                  <a:t>1. Right-Size</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2. Increase Elasticity</a:t>
                </a:r>
                <a:endParaRPr/>
              </a:p>
              <a:p>
                <a:pPr indent="0" lvl="0" marL="0" marR="0" rtl="0" algn="r">
                  <a:spcBef>
                    <a:spcPts val="0"/>
                  </a:spcBef>
                  <a:spcAft>
                    <a:spcPts val="0"/>
                  </a:spcAft>
                  <a:buNone/>
                </a:pPr>
                <a:r>
                  <a:rPr lang="en-US" sz="2000">
                    <a:solidFill>
                      <a:srgbClr val="FF9B29"/>
                    </a:solidFill>
                    <a:latin typeface="Arial"/>
                    <a:ea typeface="Arial"/>
                    <a:cs typeface="Arial"/>
                    <a:sym typeface="Arial"/>
                  </a:rPr>
                  <a:t>3. Optimal pricing model</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4. Optimize storage choices</a:t>
                </a:r>
                <a:endParaRPr/>
              </a:p>
            </p:txBody>
          </p:sp>
          <p:cxnSp>
            <p:nvCxnSpPr>
              <p:cNvPr id="1011" name="Google Shape;1011;p76"/>
              <p:cNvCxnSpPr/>
              <p:nvPr/>
            </p:nvCxnSpPr>
            <p:spPr>
              <a:xfrm>
                <a:off x="3506132" y="2133600"/>
                <a:ext cx="0" cy="2133600"/>
              </a:xfrm>
              <a:prstGeom prst="straightConnector1">
                <a:avLst/>
              </a:prstGeom>
              <a:noFill/>
              <a:ln cap="flat" cmpd="sng" w="38100">
                <a:solidFill>
                  <a:schemeClr val="dk1"/>
                </a:solidFill>
                <a:prstDash val="solid"/>
                <a:miter lim="800000"/>
                <a:headEnd len="sm" w="sm" type="none"/>
                <a:tailEnd len="sm" w="sm" type="none"/>
              </a:ln>
            </p:spPr>
          </p:cxnSp>
          <p:grpSp>
            <p:nvGrpSpPr>
              <p:cNvPr id="1012" name="Google Shape;1012;p76"/>
              <p:cNvGrpSpPr/>
              <p:nvPr/>
            </p:nvGrpSpPr>
            <p:grpSpPr>
              <a:xfrm>
                <a:off x="3299420" y="2844385"/>
                <a:ext cx="596638" cy="646331"/>
                <a:chOff x="2997997" y="2860939"/>
                <a:chExt cx="596638" cy="646331"/>
              </a:xfrm>
            </p:grpSpPr>
            <p:sp>
              <p:nvSpPr>
                <p:cNvPr id="1013" name="Google Shape;1013;p76"/>
                <p:cNvSpPr txBox="1"/>
                <p:nvPr/>
              </p:nvSpPr>
              <p:spPr>
                <a:xfrm>
                  <a:off x="2997997" y="2860939"/>
                  <a:ext cx="596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1014" name="Google Shape;1014;p76"/>
                <p:cNvSpPr txBox="1"/>
                <p:nvPr/>
              </p:nvSpPr>
              <p:spPr>
                <a:xfrm>
                  <a:off x="3016763" y="2919767"/>
                  <a:ext cx="5052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97D11"/>
                      </a:solidFill>
                      <a:latin typeface="Arial"/>
                      <a:ea typeface="Arial"/>
                      <a:cs typeface="Arial"/>
                      <a:sym typeface="Arial"/>
                    </a:rPr>
                    <a:t>▶</a:t>
                  </a:r>
                  <a:endParaRPr sz="2800">
                    <a:solidFill>
                      <a:srgbClr val="E97D11"/>
                    </a:solidFill>
                    <a:latin typeface="Arial"/>
                    <a:ea typeface="Arial"/>
                    <a:cs typeface="Arial"/>
                    <a:sym typeface="Arial"/>
                  </a:endParaRPr>
                </a:p>
              </p:txBody>
            </p:sp>
          </p:grpSp>
          <p:sp>
            <p:nvSpPr>
              <p:cNvPr id="1015" name="Google Shape;1015;p76"/>
              <p:cNvSpPr txBox="1"/>
              <p:nvPr/>
            </p:nvSpPr>
            <p:spPr>
              <a:xfrm>
                <a:off x="975607" y="1775998"/>
                <a:ext cx="13516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Pillars:</a:t>
                </a:r>
                <a:endParaRPr/>
              </a:p>
            </p:txBody>
          </p:sp>
        </p:grpSp>
        <p:pic>
          <p:nvPicPr>
            <p:cNvPr descr="https://d0.awsstatic.com/Digital%20Marketing/House/ctabox/ha_ctabox_cost-optimization-02.png" id="1016" name="Google Shape;1016;p76"/>
            <p:cNvPicPr preferRelativeResize="0"/>
            <p:nvPr/>
          </p:nvPicPr>
          <p:blipFill rotWithShape="1">
            <a:blip r:embed="rId3">
              <a:alphaModFix/>
            </a:blip>
            <a:srcRect b="0" l="0" r="0" t="0"/>
            <a:stretch/>
          </p:blipFill>
          <p:spPr>
            <a:xfrm>
              <a:off x="1589020" y="3701155"/>
              <a:ext cx="1729166" cy="1358631"/>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7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22" name="Google Shape;1022;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3" name="Google Shape;1023;p77"/>
          <p:cNvSpPr txBox="1"/>
          <p:nvPr>
            <p:ph idx="1" type="body"/>
          </p:nvPr>
        </p:nvSpPr>
        <p:spPr>
          <a:xfrm>
            <a:off x="4754879" y="1554480"/>
            <a:ext cx="7161349" cy="466347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000"/>
              <a:buFont typeface="Noto Sans Symbols"/>
              <a:buChar char="✔"/>
            </a:pPr>
            <a:r>
              <a:rPr lang="en-US" sz="2000"/>
              <a:t>Reduce costs while maintaining storage performance and availability</a:t>
            </a:r>
            <a:endParaRPr/>
          </a:p>
          <a:p>
            <a:pPr indent="-165100" lvl="1" marL="685800" rtl="0" algn="l">
              <a:lnSpc>
                <a:spcPct val="100000"/>
              </a:lnSpc>
              <a:spcBef>
                <a:spcPts val="200"/>
              </a:spcBef>
              <a:spcAft>
                <a:spcPts val="0"/>
              </a:spcAft>
              <a:buClr>
                <a:schemeClr val="dk1"/>
              </a:buClr>
              <a:buSzPts val="1000"/>
              <a:buFont typeface="Noto Sans Symbols"/>
              <a:buNone/>
            </a:pPr>
            <a:r>
              <a:t/>
            </a:r>
            <a:endParaRPr sz="1000"/>
          </a:p>
          <a:p>
            <a:pPr indent="-228600" lvl="0" marL="228600" rtl="0" algn="l">
              <a:lnSpc>
                <a:spcPct val="100000"/>
              </a:lnSpc>
              <a:spcBef>
                <a:spcPts val="400"/>
              </a:spcBef>
              <a:spcAft>
                <a:spcPts val="0"/>
              </a:spcAft>
              <a:buClr>
                <a:schemeClr val="dk1"/>
              </a:buClr>
              <a:buSzPts val="2000"/>
              <a:buFont typeface="Noto Sans Symbols"/>
              <a:buChar char="✔"/>
            </a:pPr>
            <a:r>
              <a:rPr lang="en-US" sz="2000">
                <a:latin typeface="Arial"/>
                <a:ea typeface="Arial"/>
                <a:cs typeface="Arial"/>
                <a:sym typeface="Arial"/>
              </a:rPr>
              <a:t>Resize EBS volumes</a:t>
            </a:r>
            <a:endParaRPr/>
          </a:p>
          <a:p>
            <a:pPr indent="-165100" lvl="1" marL="685800" rtl="0" algn="l">
              <a:lnSpc>
                <a:spcPct val="100000"/>
              </a:lnSpc>
              <a:spcBef>
                <a:spcPts val="200"/>
              </a:spcBef>
              <a:spcAft>
                <a:spcPts val="0"/>
              </a:spcAft>
              <a:buClr>
                <a:schemeClr val="dk1"/>
              </a:buClr>
              <a:buSzPts val="1000"/>
              <a:buFont typeface="Noto Sans Symbols"/>
              <a:buNone/>
            </a:pPr>
            <a:r>
              <a:t/>
            </a:r>
            <a:endParaRPr sz="1000">
              <a:latin typeface="Arial"/>
              <a:ea typeface="Arial"/>
              <a:cs typeface="Arial"/>
              <a:sym typeface="Arial"/>
            </a:endParaRPr>
          </a:p>
          <a:p>
            <a:pPr indent="-228600" lvl="0" marL="228600" rtl="0" algn="l">
              <a:lnSpc>
                <a:spcPct val="100000"/>
              </a:lnSpc>
              <a:spcBef>
                <a:spcPts val="400"/>
              </a:spcBef>
              <a:spcAft>
                <a:spcPts val="0"/>
              </a:spcAft>
              <a:buClr>
                <a:schemeClr val="dk1"/>
              </a:buClr>
              <a:buSzPts val="2000"/>
              <a:buFont typeface="Noto Sans Symbols"/>
              <a:buChar char="✔"/>
            </a:pPr>
            <a:r>
              <a:rPr lang="en-US" sz="2000">
                <a:latin typeface="Arial"/>
                <a:ea typeface="Arial"/>
                <a:cs typeface="Arial"/>
                <a:sym typeface="Arial"/>
              </a:rPr>
              <a:t>Change EBS volume types</a:t>
            </a:r>
            <a:endParaRPr/>
          </a:p>
          <a:p>
            <a:pPr indent="-228600" lvl="1" marL="685800" rtl="0" algn="l">
              <a:lnSpc>
                <a:spcPct val="100000"/>
              </a:lnSpc>
              <a:spcBef>
                <a:spcPts val="320"/>
              </a:spcBef>
              <a:spcAft>
                <a:spcPts val="0"/>
              </a:spcAft>
              <a:buClr>
                <a:schemeClr val="dk1"/>
              </a:buClr>
              <a:buSzPts val="1600"/>
              <a:buFont typeface="Noto Sans Symbols"/>
              <a:buChar char="✔"/>
            </a:pPr>
            <a:r>
              <a:rPr lang="en-US" sz="1600"/>
              <a:t>Can you meet performance requirements with less expensive storage?</a:t>
            </a:r>
            <a:endParaRPr/>
          </a:p>
          <a:p>
            <a:pPr indent="-228600" lvl="1" marL="685800" rtl="0" algn="l">
              <a:lnSpc>
                <a:spcPct val="100000"/>
              </a:lnSpc>
              <a:spcBef>
                <a:spcPts val="320"/>
              </a:spcBef>
              <a:spcAft>
                <a:spcPts val="0"/>
              </a:spcAft>
              <a:buClr>
                <a:schemeClr val="dk1"/>
              </a:buClr>
              <a:buSzPts val="1600"/>
              <a:buFont typeface="Noto Sans Symbols"/>
              <a:buChar char="✔"/>
            </a:pPr>
            <a:r>
              <a:rPr lang="en-US" sz="1600"/>
              <a:t>Example: </a:t>
            </a:r>
            <a:r>
              <a:rPr b="1" lang="en-US" sz="1600">
                <a:solidFill>
                  <a:schemeClr val="accent5"/>
                </a:solidFill>
              </a:rPr>
              <a:t>Amazon EBS Throughput Optimized HDD (st1)</a:t>
            </a:r>
            <a:r>
              <a:rPr lang="en-US" sz="1600"/>
              <a:t> storage typically costs half as much as the default </a:t>
            </a:r>
            <a:r>
              <a:rPr b="1" lang="en-US" sz="1600">
                <a:solidFill>
                  <a:schemeClr val="accent5"/>
                </a:solidFill>
              </a:rPr>
              <a:t>General Purpose SSD (gp2)</a:t>
            </a:r>
            <a:r>
              <a:rPr lang="en-US" sz="1600"/>
              <a:t> storage option.</a:t>
            </a:r>
            <a:endParaRPr/>
          </a:p>
          <a:p>
            <a:pPr indent="-165100" lvl="2" marL="1143000" rtl="0" algn="l">
              <a:lnSpc>
                <a:spcPct val="100000"/>
              </a:lnSpc>
              <a:spcBef>
                <a:spcPts val="200"/>
              </a:spcBef>
              <a:spcAft>
                <a:spcPts val="0"/>
              </a:spcAft>
              <a:buClr>
                <a:schemeClr val="dk1"/>
              </a:buClr>
              <a:buSzPts val="1000"/>
              <a:buFont typeface="Noto Sans Symbols"/>
              <a:buNone/>
            </a:pPr>
            <a:r>
              <a:t/>
            </a:r>
            <a:endParaRPr sz="1000">
              <a:latin typeface="Arial"/>
              <a:ea typeface="Arial"/>
              <a:cs typeface="Arial"/>
              <a:sym typeface="Arial"/>
            </a:endParaRPr>
          </a:p>
          <a:p>
            <a:pPr indent="-228600" lvl="0" marL="228600" rtl="0" algn="l">
              <a:lnSpc>
                <a:spcPct val="100000"/>
              </a:lnSpc>
              <a:spcBef>
                <a:spcPts val="400"/>
              </a:spcBef>
              <a:spcAft>
                <a:spcPts val="0"/>
              </a:spcAft>
              <a:buClr>
                <a:schemeClr val="dk1"/>
              </a:buClr>
              <a:buSzPts val="2000"/>
              <a:buFont typeface="Noto Sans Symbols"/>
              <a:buChar char="✔"/>
            </a:pPr>
            <a:r>
              <a:rPr lang="en-US" sz="2000">
                <a:latin typeface="Arial"/>
                <a:ea typeface="Arial"/>
                <a:cs typeface="Arial"/>
                <a:sym typeface="Arial"/>
              </a:rPr>
              <a:t>Delete EBS snapshots that are no longer needed</a:t>
            </a:r>
            <a:endParaRPr/>
          </a:p>
          <a:p>
            <a:pPr indent="-165100" lvl="1" marL="685800" rtl="0" algn="l">
              <a:lnSpc>
                <a:spcPct val="100000"/>
              </a:lnSpc>
              <a:spcBef>
                <a:spcPts val="200"/>
              </a:spcBef>
              <a:spcAft>
                <a:spcPts val="0"/>
              </a:spcAft>
              <a:buClr>
                <a:schemeClr val="dk1"/>
              </a:buClr>
              <a:buSzPts val="1000"/>
              <a:buFont typeface="Noto Sans Symbols"/>
              <a:buNone/>
            </a:pPr>
            <a:r>
              <a:t/>
            </a:r>
            <a:endParaRPr sz="1000">
              <a:latin typeface="Arial"/>
              <a:ea typeface="Arial"/>
              <a:cs typeface="Arial"/>
              <a:sym typeface="Arial"/>
            </a:endParaRPr>
          </a:p>
          <a:p>
            <a:pPr indent="-228600" lvl="0" marL="228600" rtl="0" algn="l">
              <a:lnSpc>
                <a:spcPct val="100000"/>
              </a:lnSpc>
              <a:spcBef>
                <a:spcPts val="400"/>
              </a:spcBef>
              <a:spcAft>
                <a:spcPts val="0"/>
              </a:spcAft>
              <a:buClr>
                <a:schemeClr val="dk1"/>
              </a:buClr>
              <a:buSzPts val="2000"/>
              <a:buFont typeface="Noto Sans Symbols"/>
              <a:buChar char="✔"/>
            </a:pPr>
            <a:r>
              <a:rPr lang="en-US" sz="2000">
                <a:latin typeface="Arial"/>
                <a:ea typeface="Arial"/>
                <a:cs typeface="Arial"/>
                <a:sym typeface="Arial"/>
              </a:rPr>
              <a:t>Identify the most appropriate destination for specific types of data</a:t>
            </a:r>
            <a:endParaRPr/>
          </a:p>
          <a:p>
            <a:pPr indent="-228600" lvl="1" marL="685800" rtl="0" algn="l">
              <a:lnSpc>
                <a:spcPct val="100000"/>
              </a:lnSpc>
              <a:spcBef>
                <a:spcPts val="320"/>
              </a:spcBef>
              <a:spcAft>
                <a:spcPts val="0"/>
              </a:spcAft>
              <a:buClr>
                <a:schemeClr val="dk1"/>
              </a:buClr>
              <a:buSzPts val="1600"/>
              <a:buFont typeface="Noto Sans Symbols"/>
              <a:buChar char="✔"/>
            </a:pPr>
            <a:r>
              <a:rPr lang="en-US" sz="1600">
                <a:latin typeface="Arial"/>
                <a:ea typeface="Arial"/>
                <a:cs typeface="Arial"/>
                <a:sym typeface="Arial"/>
              </a:rPr>
              <a:t>Does the application need the instance to reside on Amazon EBS?</a:t>
            </a:r>
            <a:endParaRPr/>
          </a:p>
          <a:p>
            <a:pPr indent="-228600" lvl="1" marL="685800" rtl="0" algn="l">
              <a:lnSpc>
                <a:spcPct val="100000"/>
              </a:lnSpc>
              <a:spcBef>
                <a:spcPts val="320"/>
              </a:spcBef>
              <a:spcAft>
                <a:spcPts val="0"/>
              </a:spcAft>
              <a:buClr>
                <a:schemeClr val="dk1"/>
              </a:buClr>
              <a:buSzPts val="1600"/>
              <a:buFont typeface="Noto Sans Symbols"/>
              <a:buChar char="✔"/>
            </a:pPr>
            <a:r>
              <a:rPr lang="en-US" sz="1600">
                <a:latin typeface="Arial"/>
                <a:ea typeface="Arial"/>
                <a:cs typeface="Arial"/>
                <a:sym typeface="Arial"/>
              </a:rPr>
              <a:t>Amazon S3 storage options with lifecycle policies can reduce costs</a:t>
            </a:r>
            <a:endParaRPr/>
          </a:p>
        </p:txBody>
      </p:sp>
      <p:sp>
        <p:nvSpPr>
          <p:cNvPr id="1024" name="Google Shape;1024;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Pillar 4: Optimize storage choices</a:t>
            </a:r>
            <a:endParaRPr/>
          </a:p>
        </p:txBody>
      </p:sp>
      <p:grpSp>
        <p:nvGrpSpPr>
          <p:cNvPr id="1025" name="Google Shape;1025;p77"/>
          <p:cNvGrpSpPr/>
          <p:nvPr/>
        </p:nvGrpSpPr>
        <p:grpSpPr>
          <a:xfrm>
            <a:off x="55685" y="1775998"/>
            <a:ext cx="3840373" cy="3219514"/>
            <a:chOff x="55685" y="1775998"/>
            <a:chExt cx="3840373" cy="3219514"/>
          </a:xfrm>
        </p:grpSpPr>
        <p:grpSp>
          <p:nvGrpSpPr>
            <p:cNvPr id="1026" name="Google Shape;1026;p77"/>
            <p:cNvGrpSpPr/>
            <p:nvPr/>
          </p:nvGrpSpPr>
          <p:grpSpPr>
            <a:xfrm>
              <a:off x="55685" y="1775998"/>
              <a:ext cx="3840373" cy="2491202"/>
              <a:chOff x="55685" y="1775998"/>
              <a:chExt cx="3840373" cy="2491202"/>
            </a:xfrm>
          </p:grpSpPr>
          <p:sp>
            <p:nvSpPr>
              <p:cNvPr id="1027" name="Google Shape;1027;p77"/>
              <p:cNvSpPr txBox="1"/>
              <p:nvPr/>
            </p:nvSpPr>
            <p:spPr>
              <a:xfrm>
                <a:off x="55685" y="2346247"/>
                <a:ext cx="3392275" cy="132343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7F7F7F"/>
                    </a:solidFill>
                    <a:latin typeface="Arial"/>
                    <a:ea typeface="Arial"/>
                    <a:cs typeface="Arial"/>
                    <a:sym typeface="Arial"/>
                  </a:rPr>
                  <a:t>1. Right-Size</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2. Increase Elasticity</a:t>
                </a:r>
                <a:endParaRPr/>
              </a:p>
              <a:p>
                <a:pPr indent="0" lvl="0" marL="0" marR="0" rtl="0" algn="r">
                  <a:spcBef>
                    <a:spcPts val="0"/>
                  </a:spcBef>
                  <a:spcAft>
                    <a:spcPts val="0"/>
                  </a:spcAft>
                  <a:buNone/>
                </a:pPr>
                <a:r>
                  <a:rPr lang="en-US" sz="2000">
                    <a:solidFill>
                      <a:srgbClr val="7F7F7F"/>
                    </a:solidFill>
                    <a:latin typeface="Arial"/>
                    <a:ea typeface="Arial"/>
                    <a:cs typeface="Arial"/>
                    <a:sym typeface="Arial"/>
                  </a:rPr>
                  <a:t>3. Optimal pricing model</a:t>
                </a:r>
                <a:endParaRPr/>
              </a:p>
              <a:p>
                <a:pPr indent="0" lvl="0" marL="0" marR="0" rtl="0" algn="r">
                  <a:spcBef>
                    <a:spcPts val="0"/>
                  </a:spcBef>
                  <a:spcAft>
                    <a:spcPts val="0"/>
                  </a:spcAft>
                  <a:buNone/>
                </a:pPr>
                <a:r>
                  <a:rPr lang="en-US" sz="2000">
                    <a:solidFill>
                      <a:srgbClr val="FF9B29"/>
                    </a:solidFill>
                    <a:latin typeface="Arial"/>
                    <a:ea typeface="Arial"/>
                    <a:cs typeface="Arial"/>
                    <a:sym typeface="Arial"/>
                  </a:rPr>
                  <a:t>4. Optimize storage choices</a:t>
                </a:r>
                <a:endParaRPr/>
              </a:p>
            </p:txBody>
          </p:sp>
          <p:cxnSp>
            <p:nvCxnSpPr>
              <p:cNvPr id="1028" name="Google Shape;1028;p77"/>
              <p:cNvCxnSpPr/>
              <p:nvPr/>
            </p:nvCxnSpPr>
            <p:spPr>
              <a:xfrm>
                <a:off x="3506132" y="2133600"/>
                <a:ext cx="0" cy="2133600"/>
              </a:xfrm>
              <a:prstGeom prst="straightConnector1">
                <a:avLst/>
              </a:prstGeom>
              <a:noFill/>
              <a:ln cap="flat" cmpd="sng" w="38100">
                <a:solidFill>
                  <a:schemeClr val="dk1"/>
                </a:solidFill>
                <a:prstDash val="solid"/>
                <a:miter lim="800000"/>
                <a:headEnd len="sm" w="sm" type="none"/>
                <a:tailEnd len="sm" w="sm" type="none"/>
              </a:ln>
            </p:spPr>
          </p:cxnSp>
          <p:grpSp>
            <p:nvGrpSpPr>
              <p:cNvPr id="1029" name="Google Shape;1029;p77"/>
              <p:cNvGrpSpPr/>
              <p:nvPr/>
            </p:nvGrpSpPr>
            <p:grpSpPr>
              <a:xfrm>
                <a:off x="3299420" y="3149183"/>
                <a:ext cx="596638" cy="646331"/>
                <a:chOff x="2997997" y="3165737"/>
                <a:chExt cx="596638" cy="646331"/>
              </a:xfrm>
            </p:grpSpPr>
            <p:sp>
              <p:nvSpPr>
                <p:cNvPr id="1030" name="Google Shape;1030;p77"/>
                <p:cNvSpPr txBox="1"/>
                <p:nvPr/>
              </p:nvSpPr>
              <p:spPr>
                <a:xfrm>
                  <a:off x="2997997" y="3165737"/>
                  <a:ext cx="5966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1031" name="Google Shape;1031;p77"/>
                <p:cNvSpPr txBox="1"/>
                <p:nvPr/>
              </p:nvSpPr>
              <p:spPr>
                <a:xfrm>
                  <a:off x="3016763" y="3224565"/>
                  <a:ext cx="5052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97D11"/>
                      </a:solidFill>
                      <a:latin typeface="Arial"/>
                      <a:ea typeface="Arial"/>
                      <a:cs typeface="Arial"/>
                      <a:sym typeface="Arial"/>
                    </a:rPr>
                    <a:t>▶</a:t>
                  </a:r>
                  <a:endParaRPr sz="2800">
                    <a:solidFill>
                      <a:srgbClr val="E97D11"/>
                    </a:solidFill>
                    <a:latin typeface="Arial"/>
                    <a:ea typeface="Arial"/>
                    <a:cs typeface="Arial"/>
                    <a:sym typeface="Arial"/>
                  </a:endParaRPr>
                </a:p>
              </p:txBody>
            </p:sp>
          </p:grpSp>
          <p:sp>
            <p:nvSpPr>
              <p:cNvPr id="1032" name="Google Shape;1032;p77"/>
              <p:cNvSpPr txBox="1"/>
              <p:nvPr/>
            </p:nvSpPr>
            <p:spPr>
              <a:xfrm>
                <a:off x="975607" y="1775998"/>
                <a:ext cx="13516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Pillars:</a:t>
                </a:r>
                <a:endParaRPr/>
              </a:p>
            </p:txBody>
          </p:sp>
        </p:grpSp>
        <p:pic>
          <p:nvPicPr>
            <p:cNvPr id="1033" name="Google Shape;1033;p77"/>
            <p:cNvPicPr preferRelativeResize="0"/>
            <p:nvPr/>
          </p:nvPicPr>
          <p:blipFill rotWithShape="1">
            <a:blip r:embed="rId3">
              <a:alphaModFix/>
            </a:blip>
            <a:srcRect b="0" l="0" r="0" t="0"/>
            <a:stretch/>
          </p:blipFill>
          <p:spPr>
            <a:xfrm>
              <a:off x="1974523" y="3781223"/>
              <a:ext cx="1214289" cy="1214289"/>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7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Measure, monitor, and improve</a:t>
            </a:r>
            <a:endParaRPr/>
          </a:p>
        </p:txBody>
      </p:sp>
      <p:sp>
        <p:nvSpPr>
          <p:cNvPr id="1039" name="Google Shape;1039;p78"/>
          <p:cNvSpPr txBox="1"/>
          <p:nvPr>
            <p:ph idx="1" type="body"/>
          </p:nvPr>
        </p:nvSpPr>
        <p:spPr>
          <a:xfrm>
            <a:off x="419101" y="1528175"/>
            <a:ext cx="9034272"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US" sz="3200"/>
              <a:t>Cost optimization is an ongoing process.</a:t>
            </a:r>
            <a:endParaRPr/>
          </a:p>
          <a:p>
            <a:pPr indent="-50800" lvl="1" marL="685800" rtl="0" algn="l">
              <a:lnSpc>
                <a:spcPct val="90000"/>
              </a:lnSpc>
              <a:spcBef>
                <a:spcPts val="500"/>
              </a:spcBef>
              <a:spcAft>
                <a:spcPts val="0"/>
              </a:spcAft>
              <a:buClr>
                <a:schemeClr val="dk1"/>
              </a:buClr>
              <a:buSzPts val="2800"/>
              <a:buNone/>
            </a:pPr>
            <a:r>
              <a:t/>
            </a:r>
            <a:endParaRPr sz="2800"/>
          </a:p>
          <a:p>
            <a:pPr indent="-228600" lvl="0" marL="228600" rtl="0" algn="l">
              <a:lnSpc>
                <a:spcPct val="90000"/>
              </a:lnSpc>
              <a:spcBef>
                <a:spcPts val="1000"/>
              </a:spcBef>
              <a:spcAft>
                <a:spcPts val="0"/>
              </a:spcAft>
              <a:buClr>
                <a:schemeClr val="dk1"/>
              </a:buClr>
              <a:buSzPts val="3200"/>
              <a:buChar char="•"/>
            </a:pPr>
            <a:r>
              <a:rPr lang="en-US" sz="3200"/>
              <a:t>Recommendations – </a:t>
            </a:r>
            <a:endParaRPr/>
          </a:p>
          <a:p>
            <a:pPr indent="-228600" lvl="1" marL="685800" rtl="0" algn="l">
              <a:lnSpc>
                <a:spcPct val="150000"/>
              </a:lnSpc>
              <a:spcBef>
                <a:spcPts val="500"/>
              </a:spcBef>
              <a:spcAft>
                <a:spcPts val="0"/>
              </a:spcAft>
              <a:buClr>
                <a:schemeClr val="dk1"/>
              </a:buClr>
              <a:buSzPts val="2400"/>
              <a:buChar char="•"/>
            </a:pPr>
            <a:r>
              <a:rPr lang="en-US"/>
              <a:t>Define and enforce </a:t>
            </a:r>
            <a:r>
              <a:rPr b="1" lang="en-US">
                <a:solidFill>
                  <a:schemeClr val="accent5"/>
                </a:solidFill>
              </a:rPr>
              <a:t>cost allocation tagging</a:t>
            </a:r>
            <a:r>
              <a:rPr lang="en-US"/>
              <a:t>.</a:t>
            </a:r>
            <a:endParaRPr/>
          </a:p>
          <a:p>
            <a:pPr indent="-228600" lvl="1" marL="685800" rtl="0" algn="l">
              <a:lnSpc>
                <a:spcPct val="150000"/>
              </a:lnSpc>
              <a:spcBef>
                <a:spcPts val="500"/>
              </a:spcBef>
              <a:spcAft>
                <a:spcPts val="0"/>
              </a:spcAft>
              <a:buClr>
                <a:schemeClr val="dk1"/>
              </a:buClr>
              <a:buSzPts val="2400"/>
              <a:buChar char="•"/>
            </a:pPr>
            <a:r>
              <a:rPr lang="en-US"/>
              <a:t>Define metrics, set targets, and review regularly.</a:t>
            </a:r>
            <a:endParaRPr/>
          </a:p>
          <a:p>
            <a:pPr indent="-228600" lvl="1" marL="685800" rtl="0" algn="l">
              <a:lnSpc>
                <a:spcPct val="150000"/>
              </a:lnSpc>
              <a:spcBef>
                <a:spcPts val="500"/>
              </a:spcBef>
              <a:spcAft>
                <a:spcPts val="0"/>
              </a:spcAft>
              <a:buClr>
                <a:schemeClr val="dk1"/>
              </a:buClr>
              <a:buSzPts val="2400"/>
              <a:buChar char="•"/>
            </a:pPr>
            <a:r>
              <a:rPr lang="en-US"/>
              <a:t>Encourage teams to </a:t>
            </a:r>
            <a:r>
              <a:rPr b="1" lang="en-US">
                <a:solidFill>
                  <a:schemeClr val="accent5"/>
                </a:solidFill>
              </a:rPr>
              <a:t>architect for cost</a:t>
            </a:r>
            <a:r>
              <a:rPr lang="en-US"/>
              <a:t>.</a:t>
            </a:r>
            <a:endParaRPr/>
          </a:p>
          <a:p>
            <a:pPr indent="-228600" lvl="1" marL="685800" rtl="0" algn="l">
              <a:lnSpc>
                <a:spcPct val="150000"/>
              </a:lnSpc>
              <a:spcBef>
                <a:spcPts val="500"/>
              </a:spcBef>
              <a:spcAft>
                <a:spcPts val="0"/>
              </a:spcAft>
              <a:buClr>
                <a:schemeClr val="dk1"/>
              </a:buClr>
              <a:buSzPts val="2400"/>
              <a:buChar char="•"/>
            </a:pPr>
            <a:r>
              <a:rPr lang="en-US"/>
              <a:t>Assign the responsibility of optimization to an individual or to a team.</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40" name="Google Shape;1040;p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1" name="Google Shape;1041;p7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id="1042" name="Google Shape;1042;p78"/>
          <p:cNvPicPr preferRelativeResize="0"/>
          <p:nvPr/>
        </p:nvPicPr>
        <p:blipFill rotWithShape="1">
          <a:blip r:embed="rId3">
            <a:alphaModFix/>
          </a:blip>
          <a:srcRect b="0" l="0" r="0" t="0"/>
          <a:stretch/>
        </p:blipFill>
        <p:spPr>
          <a:xfrm>
            <a:off x="10401300" y="4895057"/>
            <a:ext cx="914400" cy="914400"/>
          </a:xfrm>
          <a:prstGeom prst="rect">
            <a:avLst/>
          </a:prstGeom>
          <a:noFill/>
          <a:ln>
            <a:noFill/>
          </a:ln>
        </p:spPr>
      </p:pic>
      <p:pic>
        <p:nvPicPr>
          <p:cNvPr id="1043" name="Google Shape;1043;p78"/>
          <p:cNvPicPr preferRelativeResize="0"/>
          <p:nvPr/>
        </p:nvPicPr>
        <p:blipFill rotWithShape="1">
          <a:blip r:embed="rId4">
            <a:alphaModFix/>
          </a:blip>
          <a:srcRect b="0" l="0" r="0" t="0"/>
          <a:stretch/>
        </p:blipFill>
        <p:spPr>
          <a:xfrm>
            <a:off x="10401300" y="2971800"/>
            <a:ext cx="914400" cy="914400"/>
          </a:xfrm>
          <a:prstGeom prst="rect">
            <a:avLst/>
          </a:prstGeom>
          <a:noFill/>
          <a:ln>
            <a:noFill/>
          </a:ln>
        </p:spPr>
      </p:pic>
      <p:pic>
        <p:nvPicPr>
          <p:cNvPr id="1044" name="Google Shape;1044;p78"/>
          <p:cNvPicPr preferRelativeResize="0"/>
          <p:nvPr/>
        </p:nvPicPr>
        <p:blipFill rotWithShape="1">
          <a:blip r:embed="rId5">
            <a:alphaModFix/>
          </a:blip>
          <a:srcRect b="0" l="0" r="0" t="0"/>
          <a:stretch/>
        </p:blipFill>
        <p:spPr>
          <a:xfrm>
            <a:off x="9705092" y="3801270"/>
            <a:ext cx="914400" cy="914400"/>
          </a:xfrm>
          <a:prstGeom prst="rect">
            <a:avLst/>
          </a:prstGeom>
          <a:noFill/>
          <a:ln>
            <a:noFill/>
          </a:ln>
        </p:spPr>
      </p:pic>
      <p:pic>
        <p:nvPicPr>
          <p:cNvPr id="1045" name="Google Shape;1045;p78"/>
          <p:cNvPicPr preferRelativeResize="0"/>
          <p:nvPr/>
        </p:nvPicPr>
        <p:blipFill rotWithShape="1">
          <a:blip r:embed="rId6">
            <a:alphaModFix/>
          </a:blip>
          <a:srcRect b="0" l="0" r="0" t="0"/>
          <a:stretch/>
        </p:blipFill>
        <p:spPr>
          <a:xfrm>
            <a:off x="10162292" y="1425577"/>
            <a:ext cx="914400" cy="91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051" name="Google Shape;1051;p7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3 key takeaways</a:t>
            </a:r>
            <a:endParaRPr/>
          </a:p>
        </p:txBody>
      </p:sp>
      <p:sp>
        <p:nvSpPr>
          <p:cNvPr id="1052" name="Google Shape;1052;p7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53" name="Google Shape;1053;p7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000"/>
              <a:buChar char="•"/>
            </a:pPr>
            <a:r>
              <a:rPr b="1" lang="en-US" sz="2000">
                <a:solidFill>
                  <a:schemeClr val="accent5"/>
                </a:solidFill>
              </a:rPr>
              <a:t>Amazon EC2 pricing models </a:t>
            </a:r>
            <a:r>
              <a:rPr lang="en-US" sz="2000"/>
              <a:t>include On-Demand Instances, Reserved Instances, Spot Instances, Dedicated Instances, and Dedicated Hosts.</a:t>
            </a:r>
            <a:endParaRPr/>
          </a:p>
          <a:p>
            <a:pPr indent="-127000" lvl="1" marL="685800" rtl="0" algn="l">
              <a:lnSpc>
                <a:spcPct val="90000"/>
              </a:lnSpc>
              <a:spcBef>
                <a:spcPts val="5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Spot Instances </a:t>
            </a:r>
            <a:r>
              <a:rPr lang="en-US" sz="2000"/>
              <a:t>can be interrupted with a 2-minute notification. However, they can offer significant cost savings over On-Demand Instances.</a:t>
            </a:r>
            <a:endParaRPr/>
          </a:p>
          <a:p>
            <a:pPr indent="-127000" lvl="1" marL="685800" rtl="0" algn="l">
              <a:lnSpc>
                <a:spcPct val="90000"/>
              </a:lnSpc>
              <a:spcBef>
                <a:spcPts val="5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2000"/>
              <a:buChar char="•"/>
            </a:pPr>
            <a:r>
              <a:rPr lang="en-US" sz="2000"/>
              <a:t>The </a:t>
            </a:r>
            <a:r>
              <a:rPr b="1" lang="en-US" sz="2000">
                <a:solidFill>
                  <a:schemeClr val="accent5"/>
                </a:solidFill>
              </a:rPr>
              <a:t>four pillars of cost optimization</a:t>
            </a:r>
            <a:r>
              <a:rPr lang="en-US" sz="2000"/>
              <a:t> are:</a:t>
            </a:r>
            <a:endParaRPr/>
          </a:p>
          <a:p>
            <a:pPr indent="-228600" lvl="1" marL="685800" rtl="0" algn="l">
              <a:lnSpc>
                <a:spcPct val="90000"/>
              </a:lnSpc>
              <a:spcBef>
                <a:spcPts val="500"/>
              </a:spcBef>
              <a:spcAft>
                <a:spcPts val="0"/>
              </a:spcAft>
              <a:buClr>
                <a:schemeClr val="dk1"/>
              </a:buClr>
              <a:buSzPts val="1800"/>
              <a:buChar char="•"/>
            </a:pPr>
            <a:r>
              <a:rPr lang="en-US" sz="1800"/>
              <a:t>Right size</a:t>
            </a:r>
            <a:endParaRPr/>
          </a:p>
          <a:p>
            <a:pPr indent="-228600" lvl="1" marL="685800" rtl="0" algn="l">
              <a:lnSpc>
                <a:spcPct val="90000"/>
              </a:lnSpc>
              <a:spcBef>
                <a:spcPts val="500"/>
              </a:spcBef>
              <a:spcAft>
                <a:spcPts val="0"/>
              </a:spcAft>
              <a:buClr>
                <a:schemeClr val="dk1"/>
              </a:buClr>
              <a:buSzPts val="1800"/>
              <a:buChar char="•"/>
            </a:pPr>
            <a:r>
              <a:rPr lang="en-US" sz="1800"/>
              <a:t>Increase elasticity</a:t>
            </a:r>
            <a:endParaRPr/>
          </a:p>
          <a:p>
            <a:pPr indent="-228600" lvl="1" marL="685800" rtl="0" algn="l">
              <a:lnSpc>
                <a:spcPct val="90000"/>
              </a:lnSpc>
              <a:spcBef>
                <a:spcPts val="500"/>
              </a:spcBef>
              <a:spcAft>
                <a:spcPts val="0"/>
              </a:spcAft>
              <a:buClr>
                <a:schemeClr val="dk1"/>
              </a:buClr>
              <a:buSzPts val="1800"/>
              <a:buChar char="•"/>
            </a:pPr>
            <a:r>
              <a:rPr lang="en-US" sz="1800"/>
              <a:t>Optimal pricing model</a:t>
            </a:r>
            <a:endParaRPr/>
          </a:p>
          <a:p>
            <a:pPr indent="-228600" lvl="1" marL="685800" rtl="0" algn="l">
              <a:lnSpc>
                <a:spcPct val="90000"/>
              </a:lnSpc>
              <a:spcBef>
                <a:spcPts val="500"/>
              </a:spcBef>
              <a:spcAft>
                <a:spcPts val="0"/>
              </a:spcAft>
              <a:buClr>
                <a:schemeClr val="dk1"/>
              </a:buClr>
              <a:buSzPts val="1800"/>
              <a:buChar char="•"/>
            </a:pPr>
            <a:r>
              <a:rPr lang="en-US" sz="1800"/>
              <a:t>Optimize storage choices</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pic>
        <p:nvPicPr>
          <p:cNvPr id="1054" name="Google Shape;1054;p7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4: Container services</a:t>
            </a:r>
            <a:endParaRPr/>
          </a:p>
        </p:txBody>
      </p:sp>
      <p:sp>
        <p:nvSpPr>
          <p:cNvPr id="1060" name="Google Shape;1060;p80"/>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a:p>
            <a:pPr indent="0" lvl="0" marL="0" rtl="0" algn="l">
              <a:lnSpc>
                <a:spcPct val="90000"/>
              </a:lnSpc>
              <a:spcBef>
                <a:spcPts val="1000"/>
              </a:spcBef>
              <a:spcAft>
                <a:spcPts val="0"/>
              </a:spcAft>
              <a:buClr>
                <a:srgbClr val="36C2B4"/>
              </a:buClr>
              <a:buSzPts val="2000"/>
              <a:buNone/>
            </a:pPr>
            <a:r>
              <a:t/>
            </a:r>
            <a:endParaRPr/>
          </a:p>
        </p:txBody>
      </p:sp>
      <p:sp>
        <p:nvSpPr>
          <p:cNvPr id="1061" name="Google Shape;1061;p8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Container basics</a:t>
            </a:r>
            <a:endParaRPr/>
          </a:p>
        </p:txBody>
      </p:sp>
      <p:sp>
        <p:nvSpPr>
          <p:cNvPr id="1067" name="Google Shape;1067;p81"/>
          <p:cNvSpPr txBox="1"/>
          <p:nvPr>
            <p:ph idx="1" type="body"/>
          </p:nvPr>
        </p:nvSpPr>
        <p:spPr>
          <a:xfrm>
            <a:off x="419100" y="1528175"/>
            <a:ext cx="64389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3200"/>
              <a:buChar char="•"/>
            </a:pPr>
            <a:r>
              <a:rPr b="1" lang="en-US" sz="3200">
                <a:solidFill>
                  <a:schemeClr val="accent5"/>
                </a:solidFill>
                <a:latin typeface="Arial"/>
                <a:ea typeface="Arial"/>
                <a:cs typeface="Arial"/>
                <a:sym typeface="Arial"/>
              </a:rPr>
              <a:t>Containers</a:t>
            </a:r>
            <a:r>
              <a:rPr lang="en-US" sz="3200">
                <a:latin typeface="Arial"/>
                <a:ea typeface="Arial"/>
                <a:cs typeface="Arial"/>
                <a:sym typeface="Arial"/>
              </a:rPr>
              <a:t> are a method of </a:t>
            </a:r>
            <a:r>
              <a:rPr lang="en-US" sz="3200">
                <a:solidFill>
                  <a:schemeClr val="accent6"/>
                </a:solidFill>
                <a:latin typeface="Arial"/>
                <a:ea typeface="Arial"/>
                <a:cs typeface="Arial"/>
                <a:sym typeface="Arial"/>
              </a:rPr>
              <a:t>operating system virtualization.</a:t>
            </a:r>
            <a:endParaRPr/>
          </a:p>
          <a:p>
            <a:pPr indent="-127000" lvl="1" marL="685800" rtl="0" algn="l">
              <a:lnSpc>
                <a:spcPct val="90000"/>
              </a:lnSpc>
              <a:spcBef>
                <a:spcPts val="500"/>
              </a:spcBef>
              <a:spcAft>
                <a:spcPts val="0"/>
              </a:spcAft>
              <a:buClr>
                <a:schemeClr val="dk1"/>
              </a:buClr>
              <a:buSzPts val="1600"/>
              <a:buNone/>
            </a:pPr>
            <a:r>
              <a:t/>
            </a:r>
            <a:endParaRPr sz="1600">
              <a:solidFill>
                <a:schemeClr val="accent6"/>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3200"/>
              <a:buChar char="•"/>
            </a:pPr>
            <a:r>
              <a:rPr lang="en-US" sz="3200">
                <a:latin typeface="Arial"/>
                <a:ea typeface="Arial"/>
                <a:cs typeface="Arial"/>
                <a:sym typeface="Arial"/>
              </a:rPr>
              <a:t>Benefits – </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Repeatable.</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Self-contained environments.</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Software runs the same in different environments.</a:t>
            </a:r>
            <a:endParaRPr>
              <a:latin typeface="Arial"/>
              <a:ea typeface="Arial"/>
              <a:cs typeface="Arial"/>
              <a:sym typeface="Arial"/>
            </a:endParaRPr>
          </a:p>
          <a:p>
            <a:pPr indent="-228600" lvl="2" marL="1143000" rtl="0" algn="l">
              <a:lnSpc>
                <a:spcPct val="90000"/>
              </a:lnSpc>
              <a:spcBef>
                <a:spcPts val="500"/>
              </a:spcBef>
              <a:spcAft>
                <a:spcPts val="0"/>
              </a:spcAft>
              <a:buClr>
                <a:schemeClr val="dk1"/>
              </a:buClr>
              <a:buSzPts val="2000"/>
              <a:buChar char="•"/>
            </a:pPr>
            <a:r>
              <a:rPr lang="en-US">
                <a:latin typeface="Arial"/>
                <a:ea typeface="Arial"/>
                <a:cs typeface="Arial"/>
                <a:sym typeface="Arial"/>
              </a:rPr>
              <a:t>Developer's laptop, test, production.</a:t>
            </a:r>
            <a:endParaRPr>
              <a:latin typeface="Arial"/>
              <a:ea typeface="Arial"/>
              <a:cs typeface="Arial"/>
              <a:sym typeface="Arial"/>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Faster to launch and stop or terminate than virtual machines</a:t>
            </a:r>
            <a:endParaRPr sz="2800">
              <a:latin typeface="Arial"/>
              <a:ea typeface="Arial"/>
              <a:cs typeface="Arial"/>
              <a:sym typeface="Arial"/>
            </a:endParaRPr>
          </a:p>
          <a:p>
            <a:pPr indent="-50800" lvl="1" marL="685800" rtl="0" algn="l">
              <a:lnSpc>
                <a:spcPct val="90000"/>
              </a:lnSpc>
              <a:spcBef>
                <a:spcPts val="500"/>
              </a:spcBef>
              <a:spcAft>
                <a:spcPts val="0"/>
              </a:spcAft>
              <a:buClr>
                <a:schemeClr val="dk1"/>
              </a:buClr>
              <a:buSzPts val="2800"/>
              <a:buNone/>
            </a:pPr>
            <a:r>
              <a:t/>
            </a:r>
            <a:endParaRPr sz="2800">
              <a:latin typeface="Calibri"/>
              <a:ea typeface="Calibri"/>
              <a:cs typeface="Calibri"/>
              <a:sym typeface="Calibri"/>
            </a:endParaRPr>
          </a:p>
        </p:txBody>
      </p:sp>
      <p:grpSp>
        <p:nvGrpSpPr>
          <p:cNvPr descr="box labeled &quot;your container&quot; that contains &quot;your application&quot; with three items: dependencies, configurations, and &quot;hooks into the OS.&quot;" id="1068" name="Google Shape;1068;p81"/>
          <p:cNvGrpSpPr/>
          <p:nvPr/>
        </p:nvGrpSpPr>
        <p:grpSpPr>
          <a:xfrm>
            <a:off x="7354514" y="1821262"/>
            <a:ext cx="2999855" cy="4062614"/>
            <a:chOff x="1611153" y="1765760"/>
            <a:chExt cx="2999855" cy="4062614"/>
          </a:xfrm>
        </p:grpSpPr>
        <p:grpSp>
          <p:nvGrpSpPr>
            <p:cNvPr id="1069" name="Google Shape;1069;p81"/>
            <p:cNvGrpSpPr/>
            <p:nvPr/>
          </p:nvGrpSpPr>
          <p:grpSpPr>
            <a:xfrm>
              <a:off x="1611153" y="2557789"/>
              <a:ext cx="2999855" cy="3270585"/>
              <a:chOff x="4241305" y="1793290"/>
              <a:chExt cx="2999855" cy="3270585"/>
            </a:xfrm>
          </p:grpSpPr>
          <p:sp>
            <p:nvSpPr>
              <p:cNvPr id="1070" name="Google Shape;1070;p81"/>
              <p:cNvSpPr/>
              <p:nvPr/>
            </p:nvSpPr>
            <p:spPr>
              <a:xfrm>
                <a:off x="4365746" y="1793290"/>
                <a:ext cx="2758190" cy="3270585"/>
              </a:xfrm>
              <a:prstGeom prst="rect">
                <a:avLst/>
              </a:prstGeom>
              <a:solidFill>
                <a:srgbClr val="CFF4FE"/>
              </a:solidFill>
              <a:ln cap="flat" cmpd="sng" w="12700">
                <a:solidFill>
                  <a:srgbClr val="19222D"/>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1" name="Google Shape;1071;p81"/>
              <p:cNvSpPr txBox="1"/>
              <p:nvPr/>
            </p:nvSpPr>
            <p:spPr>
              <a:xfrm>
                <a:off x="4241305" y="1903395"/>
                <a:ext cx="299985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Your application</a:t>
                </a:r>
                <a:endParaRPr/>
              </a:p>
            </p:txBody>
          </p:sp>
          <p:sp>
            <p:nvSpPr>
              <p:cNvPr id="1072" name="Google Shape;1072;p81"/>
              <p:cNvSpPr txBox="1"/>
              <p:nvPr/>
            </p:nvSpPr>
            <p:spPr>
              <a:xfrm>
                <a:off x="5366760" y="2799077"/>
                <a:ext cx="16397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Dependencies</a:t>
                </a:r>
                <a:endParaRPr/>
              </a:p>
            </p:txBody>
          </p:sp>
          <p:sp>
            <p:nvSpPr>
              <p:cNvPr id="1073" name="Google Shape;1073;p81"/>
              <p:cNvSpPr txBox="1"/>
              <p:nvPr/>
            </p:nvSpPr>
            <p:spPr>
              <a:xfrm>
                <a:off x="5366759" y="3588405"/>
                <a:ext cx="1753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Configurations</a:t>
                </a:r>
                <a:endParaRPr/>
              </a:p>
            </p:txBody>
          </p:sp>
          <p:sp>
            <p:nvSpPr>
              <p:cNvPr id="1074" name="Google Shape;1074;p81"/>
              <p:cNvSpPr txBox="1"/>
              <p:nvPr/>
            </p:nvSpPr>
            <p:spPr>
              <a:xfrm>
                <a:off x="5366759" y="4374053"/>
                <a:ext cx="1753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Hooks into OS</a:t>
                </a:r>
                <a:endParaRPr/>
              </a:p>
            </p:txBody>
          </p:sp>
          <p:pic>
            <p:nvPicPr>
              <p:cNvPr id="1075" name="Google Shape;1075;p81"/>
              <p:cNvPicPr preferRelativeResize="0"/>
              <p:nvPr/>
            </p:nvPicPr>
            <p:blipFill rotWithShape="1">
              <a:blip r:embed="rId3">
                <a:alphaModFix/>
              </a:blip>
              <a:srcRect b="0" l="0" r="0" t="0"/>
              <a:stretch/>
            </p:blipFill>
            <p:spPr>
              <a:xfrm>
                <a:off x="4503992" y="2549901"/>
                <a:ext cx="862767" cy="862767"/>
              </a:xfrm>
              <a:prstGeom prst="rect">
                <a:avLst/>
              </a:prstGeom>
              <a:noFill/>
              <a:ln>
                <a:noFill/>
              </a:ln>
            </p:spPr>
          </p:pic>
          <p:pic>
            <p:nvPicPr>
              <p:cNvPr id="1076" name="Google Shape;1076;p81"/>
              <p:cNvPicPr preferRelativeResize="0"/>
              <p:nvPr/>
            </p:nvPicPr>
            <p:blipFill rotWithShape="1">
              <a:blip r:embed="rId4">
                <a:alphaModFix/>
              </a:blip>
              <a:srcRect b="0" l="0" r="0" t="0"/>
              <a:stretch/>
            </p:blipFill>
            <p:spPr>
              <a:xfrm>
                <a:off x="4567060" y="4190406"/>
                <a:ext cx="736627" cy="736627"/>
              </a:xfrm>
              <a:prstGeom prst="rect">
                <a:avLst/>
              </a:prstGeom>
              <a:noFill/>
              <a:ln>
                <a:noFill/>
              </a:ln>
            </p:spPr>
          </p:pic>
          <p:pic>
            <p:nvPicPr>
              <p:cNvPr id="1077" name="Google Shape;1077;p81"/>
              <p:cNvPicPr preferRelativeResize="0"/>
              <p:nvPr/>
            </p:nvPicPr>
            <p:blipFill rotWithShape="1">
              <a:blip r:embed="rId5">
                <a:alphaModFix/>
              </a:blip>
              <a:srcRect b="0" l="0" r="0" t="0"/>
              <a:stretch/>
            </p:blipFill>
            <p:spPr>
              <a:xfrm>
                <a:off x="4633736" y="3471433"/>
                <a:ext cx="603277" cy="603277"/>
              </a:xfrm>
              <a:prstGeom prst="rect">
                <a:avLst/>
              </a:prstGeom>
              <a:noFill/>
              <a:ln>
                <a:noFill/>
              </a:ln>
            </p:spPr>
          </p:pic>
        </p:grpSp>
        <p:sp>
          <p:nvSpPr>
            <p:cNvPr id="1078" name="Google Shape;1078;p81"/>
            <p:cNvSpPr/>
            <p:nvPr/>
          </p:nvSpPr>
          <p:spPr>
            <a:xfrm>
              <a:off x="2016068" y="1765760"/>
              <a:ext cx="2190023"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rgbClr val="262626"/>
                  </a:solidFill>
                  <a:latin typeface="Arial"/>
                  <a:ea typeface="Arial"/>
                  <a:cs typeface="Arial"/>
                  <a:sym typeface="Arial"/>
                </a:rPr>
                <a:t>Your Container</a:t>
              </a:r>
              <a:endParaRPr/>
            </a:p>
          </p:txBody>
        </p:sp>
      </p:grpSp>
      <p:sp>
        <p:nvSpPr>
          <p:cNvPr id="1079" name="Google Shape;1079;p8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80" name="Google Shape;1080;p8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What is Docker?</a:t>
            </a:r>
            <a:endParaRPr/>
          </a:p>
        </p:txBody>
      </p:sp>
      <p:sp>
        <p:nvSpPr>
          <p:cNvPr id="1086" name="Google Shape;1086;p82"/>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800"/>
              <a:buChar char="•"/>
            </a:pPr>
            <a:r>
              <a:rPr b="1" lang="en-US">
                <a:solidFill>
                  <a:schemeClr val="accent5"/>
                </a:solidFill>
              </a:rPr>
              <a:t>Docker</a:t>
            </a:r>
            <a:r>
              <a:rPr lang="en-US"/>
              <a:t> is a software platform that enables you to build, test, and deploy applications quickly.</a:t>
            </a:r>
            <a:endParaRPr/>
          </a:p>
          <a:p>
            <a:pPr indent="-228600" lvl="0" marL="228600" rtl="0" algn="l">
              <a:lnSpc>
                <a:spcPct val="90000"/>
              </a:lnSpc>
              <a:spcBef>
                <a:spcPts val="1000"/>
              </a:spcBef>
              <a:spcAft>
                <a:spcPts val="0"/>
              </a:spcAft>
              <a:buClr>
                <a:schemeClr val="dk1"/>
              </a:buClr>
              <a:buSzPts val="2800"/>
              <a:buChar char="•"/>
            </a:pPr>
            <a:r>
              <a:rPr lang="en-US"/>
              <a:t>You run containers on Docker.</a:t>
            </a:r>
            <a:endParaRPr/>
          </a:p>
          <a:p>
            <a:pPr indent="-228600" lvl="1" marL="685800" rtl="0" algn="l">
              <a:lnSpc>
                <a:spcPct val="90000"/>
              </a:lnSpc>
              <a:spcBef>
                <a:spcPts val="500"/>
              </a:spcBef>
              <a:spcAft>
                <a:spcPts val="0"/>
              </a:spcAft>
              <a:buClr>
                <a:schemeClr val="dk1"/>
              </a:buClr>
              <a:buSzPts val="2400"/>
              <a:buChar char="•"/>
            </a:pPr>
            <a:r>
              <a:rPr lang="en-US"/>
              <a:t>Containers are created from a template called an </a:t>
            </a:r>
            <a:r>
              <a:rPr i="1" lang="en-US"/>
              <a:t>image</a:t>
            </a:r>
            <a:r>
              <a:rPr lang="en-US"/>
              <a:t>.</a:t>
            </a:r>
            <a:endParaRPr/>
          </a:p>
          <a:p>
            <a:pPr indent="-228600" lvl="0" marL="228600" rtl="0" algn="l">
              <a:lnSpc>
                <a:spcPct val="90000"/>
              </a:lnSpc>
              <a:spcBef>
                <a:spcPts val="1000"/>
              </a:spcBef>
              <a:spcAft>
                <a:spcPts val="0"/>
              </a:spcAft>
              <a:buClr>
                <a:schemeClr val="dk1"/>
              </a:buClr>
              <a:buSzPts val="2800"/>
              <a:buChar char="•"/>
            </a:pPr>
            <a:r>
              <a:rPr lang="en-US"/>
              <a:t>A</a:t>
            </a:r>
            <a:r>
              <a:rPr b="1" lang="en-US">
                <a:solidFill>
                  <a:schemeClr val="accent5"/>
                </a:solidFill>
              </a:rPr>
              <a:t> container</a:t>
            </a:r>
            <a:r>
              <a:rPr lang="en-US"/>
              <a:t> has everything a software application needs to run.</a:t>
            </a:r>
            <a:endParaRPr/>
          </a:p>
        </p:txBody>
      </p:sp>
      <p:sp>
        <p:nvSpPr>
          <p:cNvPr id="1087" name="Google Shape;1087;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8" name="Google Shape;1088;p8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id="1089" name="Google Shape;1089;p82"/>
          <p:cNvGrpSpPr/>
          <p:nvPr/>
        </p:nvGrpSpPr>
        <p:grpSpPr>
          <a:xfrm>
            <a:off x="6955865" y="2906223"/>
            <a:ext cx="4147668" cy="2662171"/>
            <a:chOff x="0" y="0"/>
            <a:chExt cx="4147668" cy="2662171"/>
          </a:xfrm>
        </p:grpSpPr>
        <p:sp>
          <p:nvSpPr>
            <p:cNvPr id="1090" name="Google Shape;1090;p82"/>
            <p:cNvSpPr/>
            <p:nvPr/>
          </p:nvSpPr>
          <p:spPr>
            <a:xfrm>
              <a:off x="0" y="0"/>
              <a:ext cx="4147668" cy="798651"/>
            </a:xfrm>
            <a:prstGeom prst="rect">
              <a:avLst/>
            </a:prstGeom>
            <a:solidFill>
              <a:srgbClr val="D8C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2"/>
            <p:cNvSpPr txBox="1"/>
            <p:nvPr/>
          </p:nvSpPr>
          <p:spPr>
            <a:xfrm>
              <a:off x="0" y="0"/>
              <a:ext cx="4147668" cy="798651"/>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Containers have everything the software needs to run:</a:t>
              </a:r>
              <a:endParaRPr/>
            </a:p>
          </p:txBody>
        </p:sp>
        <p:sp>
          <p:nvSpPr>
            <p:cNvPr id="1092" name="Google Shape;1092;p82"/>
            <p:cNvSpPr/>
            <p:nvPr/>
          </p:nvSpPr>
          <p:spPr>
            <a:xfrm>
              <a:off x="0" y="798651"/>
              <a:ext cx="1036917" cy="1677168"/>
            </a:xfrm>
            <a:prstGeom prst="rect">
              <a:avLst/>
            </a:prstGeom>
            <a:solidFill>
              <a:srgbClr val="CFF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2"/>
            <p:cNvSpPr txBox="1"/>
            <p:nvPr/>
          </p:nvSpPr>
          <p:spPr>
            <a:xfrm>
              <a:off x="0" y="798651"/>
              <a:ext cx="1036917" cy="167716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Libraries</a:t>
              </a:r>
              <a:endParaRPr/>
            </a:p>
          </p:txBody>
        </p:sp>
        <p:sp>
          <p:nvSpPr>
            <p:cNvPr id="1094" name="Google Shape;1094;p82"/>
            <p:cNvSpPr/>
            <p:nvPr/>
          </p:nvSpPr>
          <p:spPr>
            <a:xfrm>
              <a:off x="1036916" y="798651"/>
              <a:ext cx="1036917" cy="1677168"/>
            </a:xfrm>
            <a:prstGeom prst="rect">
              <a:avLst/>
            </a:prstGeom>
            <a:solidFill>
              <a:srgbClr val="CFF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2"/>
            <p:cNvSpPr txBox="1"/>
            <p:nvPr/>
          </p:nvSpPr>
          <p:spPr>
            <a:xfrm>
              <a:off x="1036916" y="798651"/>
              <a:ext cx="1036917" cy="167716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System tools</a:t>
              </a:r>
              <a:endParaRPr/>
            </a:p>
          </p:txBody>
        </p:sp>
        <p:sp>
          <p:nvSpPr>
            <p:cNvPr id="1096" name="Google Shape;1096;p82"/>
            <p:cNvSpPr/>
            <p:nvPr/>
          </p:nvSpPr>
          <p:spPr>
            <a:xfrm>
              <a:off x="2073833" y="798651"/>
              <a:ext cx="1036917" cy="1677168"/>
            </a:xfrm>
            <a:prstGeom prst="rect">
              <a:avLst/>
            </a:prstGeom>
            <a:solidFill>
              <a:srgbClr val="CFF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2"/>
            <p:cNvSpPr txBox="1"/>
            <p:nvPr/>
          </p:nvSpPr>
          <p:spPr>
            <a:xfrm>
              <a:off x="2073833" y="798651"/>
              <a:ext cx="1036917" cy="167716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Code</a:t>
              </a:r>
              <a:endParaRPr/>
            </a:p>
          </p:txBody>
        </p:sp>
        <p:sp>
          <p:nvSpPr>
            <p:cNvPr id="1098" name="Google Shape;1098;p82"/>
            <p:cNvSpPr/>
            <p:nvPr/>
          </p:nvSpPr>
          <p:spPr>
            <a:xfrm>
              <a:off x="3110751" y="798651"/>
              <a:ext cx="1036917" cy="1677168"/>
            </a:xfrm>
            <a:prstGeom prst="rect">
              <a:avLst/>
            </a:prstGeom>
            <a:solidFill>
              <a:srgbClr val="CFF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2"/>
            <p:cNvSpPr txBox="1"/>
            <p:nvPr/>
          </p:nvSpPr>
          <p:spPr>
            <a:xfrm>
              <a:off x="3110751" y="798651"/>
              <a:ext cx="1036917" cy="167716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Runtime</a:t>
              </a:r>
              <a:endParaRPr/>
            </a:p>
          </p:txBody>
        </p:sp>
        <p:sp>
          <p:nvSpPr>
            <p:cNvPr id="1100" name="Google Shape;1100;p82"/>
            <p:cNvSpPr/>
            <p:nvPr/>
          </p:nvSpPr>
          <p:spPr>
            <a:xfrm>
              <a:off x="0" y="2475819"/>
              <a:ext cx="4147668" cy="186352"/>
            </a:xfrm>
            <a:prstGeom prst="rect">
              <a:avLst/>
            </a:prstGeom>
            <a:solidFill>
              <a:srgbClr val="D8C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82"/>
          <p:cNvSpPr txBox="1"/>
          <p:nvPr/>
        </p:nvSpPr>
        <p:spPr>
          <a:xfrm>
            <a:off x="8273048" y="2030631"/>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Container</a:t>
            </a:r>
            <a:endParaRPr/>
          </a:p>
        </p:txBody>
      </p:sp>
      <p:pic>
        <p:nvPicPr>
          <p:cNvPr id="1102" name="Google Shape;1102;p82"/>
          <p:cNvPicPr preferRelativeResize="0"/>
          <p:nvPr/>
        </p:nvPicPr>
        <p:blipFill rotWithShape="1">
          <a:blip r:embed="rId3">
            <a:alphaModFix/>
          </a:blip>
          <a:srcRect b="0" l="0" r="0" t="0"/>
          <a:stretch/>
        </p:blipFill>
        <p:spPr>
          <a:xfrm>
            <a:off x="8659028" y="1289605"/>
            <a:ext cx="741343" cy="74134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Containers versus virtual machines</a:t>
            </a:r>
            <a:endParaRPr/>
          </a:p>
        </p:txBody>
      </p:sp>
      <p:sp>
        <p:nvSpPr>
          <p:cNvPr id="1108" name="Google Shape;1108;p83"/>
          <p:cNvSpPr txBox="1"/>
          <p:nvPr/>
        </p:nvSpPr>
        <p:spPr>
          <a:xfrm>
            <a:off x="5459409" y="1144739"/>
            <a:ext cx="510909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6"/>
                </a:solidFill>
                <a:latin typeface="Arial"/>
                <a:ea typeface="Arial"/>
                <a:cs typeface="Arial"/>
                <a:sym typeface="Arial"/>
              </a:rPr>
              <a:t>Three virtual machines</a:t>
            </a:r>
            <a:r>
              <a:rPr lang="en-US" sz="1800">
                <a:solidFill>
                  <a:schemeClr val="accent6"/>
                </a:solidFill>
                <a:latin typeface="Arial"/>
                <a:ea typeface="Arial"/>
                <a:cs typeface="Arial"/>
                <a:sym typeface="Arial"/>
              </a:rPr>
              <a:t> </a:t>
            </a:r>
            <a:r>
              <a:rPr lang="en-US" sz="1800">
                <a:solidFill>
                  <a:srgbClr val="262626"/>
                </a:solidFill>
                <a:latin typeface="Arial"/>
                <a:ea typeface="Arial"/>
                <a:cs typeface="Arial"/>
                <a:sym typeface="Arial"/>
              </a:rPr>
              <a:t>on three EC2 instances</a:t>
            </a:r>
            <a:endParaRPr/>
          </a:p>
        </p:txBody>
      </p:sp>
      <p:grpSp>
        <p:nvGrpSpPr>
          <p:cNvPr descr="complicated diagram that contracts how virtual machines run, each one hosting a single app in isolation from each other, vs how multiple containers, each hosting an isolated app, can run on a single VM, thanks to Docker features." id="1109" name="Google Shape;1109;p83"/>
          <p:cNvGrpSpPr/>
          <p:nvPr/>
        </p:nvGrpSpPr>
        <p:grpSpPr>
          <a:xfrm>
            <a:off x="272945" y="1384374"/>
            <a:ext cx="11919055" cy="5014128"/>
            <a:chOff x="272945" y="1384374"/>
            <a:chExt cx="11919055" cy="5014128"/>
          </a:xfrm>
        </p:grpSpPr>
        <p:sp>
          <p:nvSpPr>
            <p:cNvPr id="1110" name="Google Shape;1110;p83"/>
            <p:cNvSpPr txBox="1"/>
            <p:nvPr/>
          </p:nvSpPr>
          <p:spPr>
            <a:xfrm>
              <a:off x="8779631" y="1861325"/>
              <a:ext cx="13632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Container</a:t>
              </a:r>
              <a:endParaRPr/>
            </a:p>
          </p:txBody>
        </p:sp>
        <p:sp>
          <p:nvSpPr>
            <p:cNvPr id="1111" name="Google Shape;1111;p83"/>
            <p:cNvSpPr/>
            <p:nvPr/>
          </p:nvSpPr>
          <p:spPr>
            <a:xfrm>
              <a:off x="419101" y="5957436"/>
              <a:ext cx="9989819" cy="441066"/>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Physical server</a:t>
              </a:r>
              <a:endParaRPr/>
            </a:p>
          </p:txBody>
        </p:sp>
        <p:sp>
          <p:nvSpPr>
            <p:cNvPr id="1112" name="Google Shape;1112;p83"/>
            <p:cNvSpPr/>
            <p:nvPr/>
          </p:nvSpPr>
          <p:spPr>
            <a:xfrm>
              <a:off x="419101" y="5478447"/>
              <a:ext cx="9989819" cy="397315"/>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Host operating system</a:t>
              </a:r>
              <a:endParaRPr sz="1800">
                <a:solidFill>
                  <a:schemeClr val="dk1"/>
                </a:solidFill>
                <a:latin typeface="Arial"/>
                <a:ea typeface="Arial"/>
                <a:cs typeface="Arial"/>
                <a:sym typeface="Arial"/>
              </a:endParaRPr>
            </a:p>
          </p:txBody>
        </p:sp>
        <p:sp>
          <p:nvSpPr>
            <p:cNvPr id="1113" name="Google Shape;1113;p83"/>
            <p:cNvSpPr/>
            <p:nvPr/>
          </p:nvSpPr>
          <p:spPr>
            <a:xfrm>
              <a:off x="419101" y="4989438"/>
              <a:ext cx="9989819" cy="397315"/>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Hypervisor</a:t>
              </a:r>
              <a:endParaRPr sz="1800">
                <a:solidFill>
                  <a:schemeClr val="dk1"/>
                </a:solidFill>
                <a:latin typeface="Arial"/>
                <a:ea typeface="Arial"/>
                <a:cs typeface="Arial"/>
                <a:sym typeface="Arial"/>
              </a:endParaRPr>
            </a:p>
          </p:txBody>
        </p:sp>
        <p:sp>
          <p:nvSpPr>
            <p:cNvPr id="1114" name="Google Shape;1114;p83"/>
            <p:cNvSpPr/>
            <p:nvPr/>
          </p:nvSpPr>
          <p:spPr>
            <a:xfrm>
              <a:off x="6117215" y="3198038"/>
              <a:ext cx="1179576" cy="1554480"/>
            </a:xfrm>
            <a:prstGeom prst="roundRect">
              <a:avLst>
                <a:gd fmla="val 8219" name="adj"/>
              </a:avLst>
            </a:prstGeom>
            <a:solidFill>
              <a:srgbClr val="FACE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 guest OS</a:t>
              </a:r>
              <a:endParaRPr sz="1800">
                <a:solidFill>
                  <a:schemeClr val="dk1"/>
                </a:solidFill>
                <a:latin typeface="Arial"/>
                <a:ea typeface="Arial"/>
                <a:cs typeface="Arial"/>
                <a:sym typeface="Arial"/>
              </a:endParaRPr>
            </a:p>
          </p:txBody>
        </p:sp>
        <p:sp>
          <p:nvSpPr>
            <p:cNvPr id="1115" name="Google Shape;1115;p83"/>
            <p:cNvSpPr/>
            <p:nvPr/>
          </p:nvSpPr>
          <p:spPr>
            <a:xfrm>
              <a:off x="7521713" y="3198038"/>
              <a:ext cx="1179576" cy="1554480"/>
            </a:xfrm>
            <a:prstGeom prst="roundRect">
              <a:avLst>
                <a:gd fmla="val 7280" name="adj"/>
              </a:avLst>
            </a:prstGeom>
            <a:solidFill>
              <a:srgbClr val="FACE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 guest OS</a:t>
              </a:r>
              <a:endParaRPr sz="1800">
                <a:solidFill>
                  <a:schemeClr val="dk1"/>
                </a:solidFill>
                <a:latin typeface="Arial"/>
                <a:ea typeface="Arial"/>
                <a:cs typeface="Arial"/>
                <a:sym typeface="Arial"/>
              </a:endParaRPr>
            </a:p>
          </p:txBody>
        </p:sp>
        <p:sp>
          <p:nvSpPr>
            <p:cNvPr id="1116" name="Google Shape;1116;p83"/>
            <p:cNvSpPr/>
            <p:nvPr/>
          </p:nvSpPr>
          <p:spPr>
            <a:xfrm>
              <a:off x="8926406" y="3198038"/>
              <a:ext cx="1179576" cy="1554480"/>
            </a:xfrm>
            <a:prstGeom prst="roundRect">
              <a:avLst>
                <a:gd fmla="val 8219" name="adj"/>
              </a:avLst>
            </a:prstGeom>
            <a:solidFill>
              <a:srgbClr val="FACE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 guest OS</a:t>
              </a:r>
              <a:endParaRPr sz="1800">
                <a:solidFill>
                  <a:schemeClr val="dk1"/>
                </a:solidFill>
                <a:latin typeface="Arial"/>
                <a:ea typeface="Arial"/>
                <a:cs typeface="Arial"/>
                <a:sym typeface="Arial"/>
              </a:endParaRPr>
            </a:p>
          </p:txBody>
        </p:sp>
        <p:sp>
          <p:nvSpPr>
            <p:cNvPr id="1117" name="Google Shape;1117;p83"/>
            <p:cNvSpPr/>
            <p:nvPr/>
          </p:nvSpPr>
          <p:spPr>
            <a:xfrm>
              <a:off x="6117215" y="2753463"/>
              <a:ext cx="1179576" cy="399977"/>
            </a:xfrm>
            <a:prstGeom prst="roundRect">
              <a:avLst>
                <a:gd fmla="val 16667" name="adj"/>
              </a:avLst>
            </a:prstGeom>
            <a:solidFill>
              <a:srgbClr val="ABE8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18" name="Google Shape;1118;p83"/>
            <p:cNvSpPr/>
            <p:nvPr/>
          </p:nvSpPr>
          <p:spPr>
            <a:xfrm>
              <a:off x="6117215" y="2236157"/>
              <a:ext cx="1179576" cy="399977"/>
            </a:xfrm>
            <a:prstGeom prst="roundRect">
              <a:avLst>
                <a:gd fmla="val 16667" name="adj"/>
              </a:avLst>
            </a:prstGeom>
            <a:solidFill>
              <a:srgbClr val="ABE8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1</a:t>
              </a:r>
              <a:endParaRPr sz="1800">
                <a:solidFill>
                  <a:schemeClr val="dk1"/>
                </a:solidFill>
                <a:latin typeface="Arial"/>
                <a:ea typeface="Arial"/>
                <a:cs typeface="Arial"/>
                <a:sym typeface="Arial"/>
              </a:endParaRPr>
            </a:p>
          </p:txBody>
        </p:sp>
        <p:sp>
          <p:nvSpPr>
            <p:cNvPr id="1119" name="Google Shape;1119;p83"/>
            <p:cNvSpPr/>
            <p:nvPr/>
          </p:nvSpPr>
          <p:spPr>
            <a:xfrm>
              <a:off x="7521713" y="2736580"/>
              <a:ext cx="1179576" cy="399977"/>
            </a:xfrm>
            <a:prstGeom prst="roundRect">
              <a:avLst>
                <a:gd fmla="val 16667" name="adj"/>
              </a:avLst>
            </a:prstGeom>
            <a:solidFill>
              <a:srgbClr val="CFF4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20" name="Google Shape;1120;p83"/>
            <p:cNvSpPr/>
            <p:nvPr/>
          </p:nvSpPr>
          <p:spPr>
            <a:xfrm>
              <a:off x="7521713" y="2219274"/>
              <a:ext cx="1179576" cy="399977"/>
            </a:xfrm>
            <a:prstGeom prst="roundRect">
              <a:avLst>
                <a:gd fmla="val 16667" name="adj"/>
              </a:avLst>
            </a:prstGeom>
            <a:solidFill>
              <a:srgbClr val="CFF4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2</a:t>
              </a:r>
              <a:endParaRPr sz="1800">
                <a:solidFill>
                  <a:schemeClr val="dk1"/>
                </a:solidFill>
                <a:latin typeface="Arial"/>
                <a:ea typeface="Arial"/>
                <a:cs typeface="Arial"/>
                <a:sym typeface="Arial"/>
              </a:endParaRPr>
            </a:p>
          </p:txBody>
        </p:sp>
        <p:sp>
          <p:nvSpPr>
            <p:cNvPr id="1121" name="Google Shape;1121;p83"/>
            <p:cNvSpPr/>
            <p:nvPr/>
          </p:nvSpPr>
          <p:spPr>
            <a:xfrm>
              <a:off x="8926406" y="2736580"/>
              <a:ext cx="1179576" cy="399977"/>
            </a:xfrm>
            <a:prstGeom prst="roundRect">
              <a:avLst>
                <a:gd fmla="val 16667" name="adj"/>
              </a:avLst>
            </a:prstGeom>
            <a:solidFill>
              <a:srgbClr val="D8CC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22" name="Google Shape;1122;p83"/>
            <p:cNvSpPr/>
            <p:nvPr/>
          </p:nvSpPr>
          <p:spPr>
            <a:xfrm>
              <a:off x="8926406" y="2219274"/>
              <a:ext cx="1179576" cy="399977"/>
            </a:xfrm>
            <a:prstGeom prst="roundRect">
              <a:avLst>
                <a:gd fmla="val 16667" name="adj"/>
              </a:avLst>
            </a:prstGeom>
            <a:solidFill>
              <a:srgbClr val="D8CC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3</a:t>
              </a:r>
              <a:endParaRPr sz="1800">
                <a:solidFill>
                  <a:schemeClr val="dk1"/>
                </a:solidFill>
                <a:latin typeface="Arial"/>
                <a:ea typeface="Arial"/>
                <a:cs typeface="Arial"/>
                <a:sym typeface="Arial"/>
              </a:endParaRPr>
            </a:p>
          </p:txBody>
        </p:sp>
        <p:sp>
          <p:nvSpPr>
            <p:cNvPr id="1123" name="Google Shape;1123;p83"/>
            <p:cNvSpPr/>
            <p:nvPr/>
          </p:nvSpPr>
          <p:spPr>
            <a:xfrm>
              <a:off x="5947876" y="1494107"/>
              <a:ext cx="4310796" cy="3411511"/>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4" name="Google Shape;1124;p83"/>
            <p:cNvSpPr/>
            <p:nvPr/>
          </p:nvSpPr>
          <p:spPr>
            <a:xfrm>
              <a:off x="607196" y="3198723"/>
              <a:ext cx="914400" cy="1062634"/>
            </a:xfrm>
            <a:prstGeom prst="roundRect">
              <a:avLst>
                <a:gd fmla="val 16667" name="adj"/>
              </a:avLst>
            </a:prstGeom>
            <a:solidFill>
              <a:srgbClr val="E3E7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Docker engine</a:t>
              </a:r>
              <a:endParaRPr sz="1600">
                <a:solidFill>
                  <a:schemeClr val="dk1"/>
                </a:solidFill>
                <a:latin typeface="Arial"/>
                <a:ea typeface="Arial"/>
                <a:cs typeface="Arial"/>
                <a:sym typeface="Arial"/>
              </a:endParaRPr>
            </a:p>
          </p:txBody>
        </p:sp>
        <p:sp>
          <p:nvSpPr>
            <p:cNvPr id="1125" name="Google Shape;1125;p83"/>
            <p:cNvSpPr/>
            <p:nvPr/>
          </p:nvSpPr>
          <p:spPr>
            <a:xfrm>
              <a:off x="1670099" y="3807143"/>
              <a:ext cx="1179576" cy="399977"/>
            </a:xfrm>
            <a:prstGeom prst="roundRect">
              <a:avLst>
                <a:gd fmla="val 16667" name="adj"/>
              </a:avLst>
            </a:prstGeom>
            <a:solidFill>
              <a:srgbClr val="ABE8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26" name="Google Shape;1126;p83"/>
            <p:cNvSpPr/>
            <p:nvPr/>
          </p:nvSpPr>
          <p:spPr>
            <a:xfrm>
              <a:off x="1670099" y="3304387"/>
              <a:ext cx="1179576" cy="399977"/>
            </a:xfrm>
            <a:prstGeom prst="roundRect">
              <a:avLst>
                <a:gd fmla="val 16667" name="adj"/>
              </a:avLst>
            </a:prstGeom>
            <a:solidFill>
              <a:srgbClr val="ABE8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1</a:t>
              </a:r>
              <a:endParaRPr sz="1800">
                <a:solidFill>
                  <a:schemeClr val="dk1"/>
                </a:solidFill>
                <a:latin typeface="Arial"/>
                <a:ea typeface="Arial"/>
                <a:cs typeface="Arial"/>
                <a:sym typeface="Arial"/>
              </a:endParaRPr>
            </a:p>
          </p:txBody>
        </p:sp>
        <p:sp>
          <p:nvSpPr>
            <p:cNvPr id="1127" name="Google Shape;1127;p83"/>
            <p:cNvSpPr/>
            <p:nvPr/>
          </p:nvSpPr>
          <p:spPr>
            <a:xfrm>
              <a:off x="3028360" y="3804811"/>
              <a:ext cx="1179576" cy="399977"/>
            </a:xfrm>
            <a:prstGeom prst="roundRect">
              <a:avLst>
                <a:gd fmla="val 16667" name="adj"/>
              </a:avLst>
            </a:prstGeom>
            <a:solidFill>
              <a:srgbClr val="CFF4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28" name="Google Shape;1128;p83"/>
            <p:cNvSpPr/>
            <p:nvPr/>
          </p:nvSpPr>
          <p:spPr>
            <a:xfrm>
              <a:off x="3028360" y="3287505"/>
              <a:ext cx="1179576" cy="399977"/>
            </a:xfrm>
            <a:prstGeom prst="roundRect">
              <a:avLst>
                <a:gd fmla="val 16667" name="adj"/>
              </a:avLst>
            </a:prstGeom>
            <a:solidFill>
              <a:srgbClr val="CFF4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2</a:t>
              </a:r>
              <a:endParaRPr sz="1800">
                <a:solidFill>
                  <a:schemeClr val="dk1"/>
                </a:solidFill>
                <a:latin typeface="Arial"/>
                <a:ea typeface="Arial"/>
                <a:cs typeface="Arial"/>
                <a:sym typeface="Arial"/>
              </a:endParaRPr>
            </a:p>
          </p:txBody>
        </p:sp>
        <p:sp>
          <p:nvSpPr>
            <p:cNvPr id="1129" name="Google Shape;1129;p83"/>
            <p:cNvSpPr/>
            <p:nvPr/>
          </p:nvSpPr>
          <p:spPr>
            <a:xfrm>
              <a:off x="4427942" y="3804811"/>
              <a:ext cx="1179576" cy="399977"/>
            </a:xfrm>
            <a:prstGeom prst="roundRect">
              <a:avLst>
                <a:gd fmla="val 16667" name="adj"/>
              </a:avLst>
            </a:prstGeom>
            <a:solidFill>
              <a:srgbClr val="D8CC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130" name="Google Shape;1130;p83"/>
            <p:cNvSpPr/>
            <p:nvPr/>
          </p:nvSpPr>
          <p:spPr>
            <a:xfrm>
              <a:off x="4427942" y="3287505"/>
              <a:ext cx="1179576" cy="399977"/>
            </a:xfrm>
            <a:prstGeom prst="roundRect">
              <a:avLst>
                <a:gd fmla="val 16667" name="adj"/>
              </a:avLst>
            </a:prstGeom>
            <a:solidFill>
              <a:srgbClr val="D8CC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3</a:t>
              </a:r>
              <a:endParaRPr sz="1800">
                <a:solidFill>
                  <a:schemeClr val="dk1"/>
                </a:solidFill>
                <a:latin typeface="Arial"/>
                <a:ea typeface="Arial"/>
                <a:cs typeface="Arial"/>
                <a:sym typeface="Arial"/>
              </a:endParaRPr>
            </a:p>
          </p:txBody>
        </p:sp>
        <p:sp>
          <p:nvSpPr>
            <p:cNvPr id="1131" name="Google Shape;1131;p83"/>
            <p:cNvSpPr/>
            <p:nvPr/>
          </p:nvSpPr>
          <p:spPr>
            <a:xfrm>
              <a:off x="447676" y="2373424"/>
              <a:ext cx="5337566" cy="2509334"/>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2" name="Google Shape;1132;p83"/>
            <p:cNvSpPr txBox="1"/>
            <p:nvPr/>
          </p:nvSpPr>
          <p:spPr>
            <a:xfrm>
              <a:off x="272945" y="1972073"/>
              <a:ext cx="419153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6"/>
                  </a:solidFill>
                  <a:latin typeface="Arial"/>
                  <a:ea typeface="Arial"/>
                  <a:cs typeface="Arial"/>
                  <a:sym typeface="Arial"/>
                </a:rPr>
                <a:t>Three containers</a:t>
              </a:r>
              <a:r>
                <a:rPr lang="en-US" sz="1800">
                  <a:solidFill>
                    <a:srgbClr val="262626"/>
                  </a:solidFill>
                  <a:latin typeface="Arial"/>
                  <a:ea typeface="Arial"/>
                  <a:cs typeface="Arial"/>
                  <a:sym typeface="Arial"/>
                </a:rPr>
                <a:t> on one EC2 instance</a:t>
              </a:r>
              <a:endParaRPr/>
            </a:p>
          </p:txBody>
        </p:sp>
        <p:sp>
          <p:nvSpPr>
            <p:cNvPr id="1133" name="Google Shape;1133;p83"/>
            <p:cNvSpPr/>
            <p:nvPr/>
          </p:nvSpPr>
          <p:spPr>
            <a:xfrm>
              <a:off x="641007" y="4355203"/>
              <a:ext cx="5040879" cy="397315"/>
            </a:xfrm>
            <a:prstGeom prst="roundRect">
              <a:avLst>
                <a:gd fmla="val 8219" name="adj"/>
              </a:avLst>
            </a:prstGeom>
            <a:solidFill>
              <a:srgbClr val="FACE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 guest OS</a:t>
              </a:r>
              <a:endParaRPr sz="1800">
                <a:solidFill>
                  <a:schemeClr val="dk1"/>
                </a:solidFill>
                <a:latin typeface="Arial"/>
                <a:ea typeface="Arial"/>
                <a:cs typeface="Arial"/>
                <a:sym typeface="Arial"/>
              </a:endParaRPr>
            </a:p>
          </p:txBody>
        </p:sp>
        <p:sp>
          <p:nvSpPr>
            <p:cNvPr id="1134" name="Google Shape;1134;p83"/>
            <p:cNvSpPr/>
            <p:nvPr/>
          </p:nvSpPr>
          <p:spPr>
            <a:xfrm>
              <a:off x="1616862" y="3205137"/>
              <a:ext cx="1280160" cy="1062634"/>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5" name="Google Shape;1135;p83"/>
            <p:cNvSpPr/>
            <p:nvPr/>
          </p:nvSpPr>
          <p:spPr>
            <a:xfrm>
              <a:off x="2984859" y="3222020"/>
              <a:ext cx="1280160" cy="1062634"/>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6" name="Google Shape;1136;p83"/>
            <p:cNvSpPr/>
            <p:nvPr/>
          </p:nvSpPr>
          <p:spPr>
            <a:xfrm>
              <a:off x="4382118" y="3222020"/>
              <a:ext cx="1280160" cy="1062634"/>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7" name="Google Shape;1137;p83"/>
            <p:cNvSpPr txBox="1"/>
            <p:nvPr/>
          </p:nvSpPr>
          <p:spPr>
            <a:xfrm>
              <a:off x="1531244" y="2648692"/>
              <a:ext cx="14632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instance 1</a:t>
              </a:r>
              <a:endParaRPr/>
            </a:p>
          </p:txBody>
        </p:sp>
        <p:sp>
          <p:nvSpPr>
            <p:cNvPr id="1138" name="Google Shape;1138;p83"/>
            <p:cNvSpPr txBox="1"/>
            <p:nvPr/>
          </p:nvSpPr>
          <p:spPr>
            <a:xfrm>
              <a:off x="2907527" y="2651337"/>
              <a:ext cx="14632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a:t>
              </a:r>
              <a:br>
                <a:rPr lang="en-US" sz="1600">
                  <a:solidFill>
                    <a:srgbClr val="262626"/>
                  </a:solidFill>
                  <a:latin typeface="Arial"/>
                  <a:ea typeface="Arial"/>
                  <a:cs typeface="Arial"/>
                  <a:sym typeface="Arial"/>
                </a:rPr>
              </a:br>
              <a:r>
                <a:rPr lang="en-US" sz="1600">
                  <a:solidFill>
                    <a:srgbClr val="262626"/>
                  </a:solidFill>
                  <a:latin typeface="Arial"/>
                  <a:ea typeface="Arial"/>
                  <a:cs typeface="Arial"/>
                  <a:sym typeface="Arial"/>
                </a:rPr>
                <a:t>instance 2</a:t>
              </a:r>
              <a:endParaRPr/>
            </a:p>
          </p:txBody>
        </p:sp>
        <p:sp>
          <p:nvSpPr>
            <p:cNvPr id="1139" name="Google Shape;1139;p83"/>
            <p:cNvSpPr txBox="1"/>
            <p:nvPr/>
          </p:nvSpPr>
          <p:spPr>
            <a:xfrm>
              <a:off x="4273482" y="2651337"/>
              <a:ext cx="14632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a:t>
              </a:r>
              <a:br>
                <a:rPr lang="en-US" sz="1600">
                  <a:solidFill>
                    <a:srgbClr val="262626"/>
                  </a:solidFill>
                  <a:latin typeface="Arial"/>
                  <a:ea typeface="Arial"/>
                  <a:cs typeface="Arial"/>
                  <a:sym typeface="Arial"/>
                </a:rPr>
              </a:br>
              <a:r>
                <a:rPr lang="en-US" sz="1600">
                  <a:solidFill>
                    <a:srgbClr val="262626"/>
                  </a:solidFill>
                  <a:latin typeface="Arial"/>
                  <a:ea typeface="Arial"/>
                  <a:cs typeface="Arial"/>
                  <a:sym typeface="Arial"/>
                </a:rPr>
                <a:t>instance 3</a:t>
              </a:r>
              <a:endParaRPr/>
            </a:p>
          </p:txBody>
        </p:sp>
        <p:sp>
          <p:nvSpPr>
            <p:cNvPr id="1140" name="Google Shape;1140;p83"/>
            <p:cNvSpPr txBox="1"/>
            <p:nvPr/>
          </p:nvSpPr>
          <p:spPr>
            <a:xfrm>
              <a:off x="10683240" y="5261605"/>
              <a:ext cx="15087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Part of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AWS Global Infrastructure</a:t>
              </a:r>
              <a:endParaRPr/>
            </a:p>
          </p:txBody>
        </p:sp>
        <p:sp>
          <p:nvSpPr>
            <p:cNvPr id="1141" name="Google Shape;1141;p83"/>
            <p:cNvSpPr/>
            <p:nvPr/>
          </p:nvSpPr>
          <p:spPr>
            <a:xfrm>
              <a:off x="10408920" y="4989438"/>
              <a:ext cx="274320" cy="1409064"/>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83"/>
            <p:cNvSpPr txBox="1"/>
            <p:nvPr/>
          </p:nvSpPr>
          <p:spPr>
            <a:xfrm>
              <a:off x="398188" y="1384374"/>
              <a:ext cx="13324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Example</a:t>
              </a:r>
              <a:endParaRPr/>
            </a:p>
          </p:txBody>
        </p:sp>
        <p:sp>
          <p:nvSpPr>
            <p:cNvPr id="1143" name="Google Shape;1143;p83"/>
            <p:cNvSpPr/>
            <p:nvPr/>
          </p:nvSpPr>
          <p:spPr>
            <a:xfrm>
              <a:off x="6044322" y="2092919"/>
              <a:ext cx="1328983" cy="2746269"/>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4" name="Google Shape;1144;p83"/>
            <p:cNvSpPr/>
            <p:nvPr/>
          </p:nvSpPr>
          <p:spPr>
            <a:xfrm>
              <a:off x="7465452" y="2099798"/>
              <a:ext cx="1298448" cy="2743200"/>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5" name="Google Shape;1145;p83"/>
            <p:cNvSpPr/>
            <p:nvPr/>
          </p:nvSpPr>
          <p:spPr>
            <a:xfrm>
              <a:off x="8863722" y="2099559"/>
              <a:ext cx="1328983" cy="2738828"/>
            </a:xfrm>
            <a:prstGeom prst="roundRect">
              <a:avLst>
                <a:gd fmla="val 951" name="adj"/>
              </a:avLst>
            </a:prstGeom>
            <a:noFill/>
            <a:ln cap="flat" cmpd="sng" w="254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6" name="Google Shape;1146;p83"/>
            <p:cNvSpPr txBox="1"/>
            <p:nvPr/>
          </p:nvSpPr>
          <p:spPr>
            <a:xfrm>
              <a:off x="8832368" y="1754365"/>
              <a:ext cx="14632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VM 3</a:t>
              </a:r>
              <a:endParaRPr/>
            </a:p>
          </p:txBody>
        </p:sp>
        <p:sp>
          <p:nvSpPr>
            <p:cNvPr id="1147" name="Google Shape;1147;p83"/>
            <p:cNvSpPr txBox="1"/>
            <p:nvPr/>
          </p:nvSpPr>
          <p:spPr>
            <a:xfrm>
              <a:off x="7353390" y="1754365"/>
              <a:ext cx="14632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VM 2</a:t>
              </a:r>
              <a:endParaRPr/>
            </a:p>
          </p:txBody>
        </p:sp>
        <p:sp>
          <p:nvSpPr>
            <p:cNvPr id="1148" name="Google Shape;1148;p83"/>
            <p:cNvSpPr txBox="1"/>
            <p:nvPr/>
          </p:nvSpPr>
          <p:spPr>
            <a:xfrm>
              <a:off x="5959250" y="1754365"/>
              <a:ext cx="14632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VM 1</a:t>
              </a:r>
              <a:endParaRPr/>
            </a:p>
          </p:txBody>
        </p:sp>
      </p:grpSp>
      <p:sp>
        <p:nvSpPr>
          <p:cNvPr id="1149" name="Google Shape;1149;p8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50" name="Google Shape;1150;p8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Categorizing compute services</a:t>
            </a:r>
            <a:endParaRPr/>
          </a:p>
        </p:txBody>
      </p:sp>
      <p:sp>
        <p:nvSpPr>
          <p:cNvPr id="285" name="Google Shape;285;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3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aphicFrame>
        <p:nvGraphicFramePr>
          <p:cNvPr descr="Table with 4 rows. First row is EC2, second is Lambda, third shows ECS, EKS, Fargate, and ECR, and the fouth row shows Elastic Beanstalk. For each row, key concepts, characteristics, and ease of use details are called out." id="287" name="Google Shape;287;p30"/>
          <p:cNvGraphicFramePr/>
          <p:nvPr/>
        </p:nvGraphicFramePr>
        <p:xfrm>
          <a:off x="342900" y="1435100"/>
          <a:ext cx="3000000" cy="3000000"/>
        </p:xfrm>
        <a:graphic>
          <a:graphicData uri="http://schemas.openxmlformats.org/drawingml/2006/table">
            <a:tbl>
              <a:tblPr bandRow="1" firstRow="1">
                <a:noFill/>
                <a:tableStyleId>{2ED4F856-330A-4E1E-9800-8F510079B10A}</a:tableStyleId>
              </a:tblPr>
              <a:tblGrid>
                <a:gridCol w="1765300"/>
                <a:gridCol w="3378200"/>
                <a:gridCol w="3505200"/>
                <a:gridCol w="2882900"/>
              </a:tblGrid>
              <a:tr h="403325">
                <a:tc>
                  <a:txBody>
                    <a:bodyPr/>
                    <a:lstStyle/>
                    <a:p>
                      <a:pPr indent="0" lvl="0" marL="0" marR="0" rtl="0" algn="l">
                        <a:spcBef>
                          <a:spcPts val="0"/>
                        </a:spcBef>
                        <a:spcAft>
                          <a:spcPts val="0"/>
                        </a:spcAft>
                        <a:buNone/>
                      </a:pPr>
                      <a:r>
                        <a:rPr lang="en-US" sz="1600" u="none" cap="none" strike="noStrike">
                          <a:solidFill>
                            <a:srgbClr val="000000"/>
                          </a:solidFill>
                        </a:rPr>
                        <a:t>Services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None/>
                      </a:pPr>
                      <a:r>
                        <a:rPr lang="en-US" sz="1600">
                          <a:solidFill>
                            <a:srgbClr val="000000"/>
                          </a:solidFill>
                        </a:rPr>
                        <a:t>Key Concepts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None/>
                      </a:pPr>
                      <a:r>
                        <a:rPr lang="en-US" sz="1600">
                          <a:solidFill>
                            <a:srgbClr val="000000"/>
                          </a:solidFill>
                        </a:rPr>
                        <a:t>Characteristics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None/>
                      </a:pPr>
                      <a:r>
                        <a:rPr lang="en-US" sz="1600">
                          <a:solidFill>
                            <a:srgbClr val="000000"/>
                          </a:solidFill>
                        </a:rPr>
                        <a:t>Ease of Use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770675">
                <a:tc>
                  <a:txBody>
                    <a:bodyPr/>
                    <a:lstStyle/>
                    <a:p>
                      <a:pPr indent="-285750" lvl="0" marL="285750" marR="0" rtl="0" algn="l">
                        <a:spcBef>
                          <a:spcPts val="0"/>
                        </a:spcBef>
                        <a:spcAft>
                          <a:spcPts val="0"/>
                        </a:spcAft>
                        <a:buClr>
                          <a:schemeClr val="dk1"/>
                        </a:buClr>
                        <a:buSzPts val="1600"/>
                        <a:buFont typeface="Arial"/>
                        <a:buChar char="•"/>
                      </a:pPr>
                      <a:r>
                        <a:rPr lang="en-US" sz="1600"/>
                        <a:t>Amazon EC2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285750" lvl="0" marL="285750" marR="0" rtl="0" algn="l">
                        <a:lnSpc>
                          <a:spcPct val="100000"/>
                        </a:lnSpc>
                        <a:spcBef>
                          <a:spcPts val="0"/>
                        </a:spcBef>
                        <a:spcAft>
                          <a:spcPts val="0"/>
                        </a:spcAft>
                        <a:buClr>
                          <a:schemeClr val="dk1"/>
                        </a:buClr>
                        <a:buSzPts val="1600"/>
                        <a:buFont typeface="Arial"/>
                        <a:buChar char="•"/>
                      </a:pPr>
                      <a:r>
                        <a:rPr lang="en-US" sz="1600"/>
                        <a:t>Infrastructure as a service (IaaS)</a:t>
                      </a:r>
                      <a:endParaRPr/>
                    </a:p>
                    <a:p>
                      <a:pPr indent="-285750" lvl="0" marL="285750" marR="0" rtl="0" algn="l">
                        <a:lnSpc>
                          <a:spcPct val="100000"/>
                        </a:lnSpc>
                        <a:spcBef>
                          <a:spcPts val="0"/>
                        </a:spcBef>
                        <a:spcAft>
                          <a:spcPts val="0"/>
                        </a:spcAft>
                        <a:buClr>
                          <a:schemeClr val="dk1"/>
                        </a:buClr>
                        <a:buSzPts val="1600"/>
                        <a:buFont typeface="Arial"/>
                        <a:buChar char="•"/>
                      </a:pPr>
                      <a:r>
                        <a:rPr lang="en-US" sz="1600"/>
                        <a:t>Instance-based</a:t>
                      </a:r>
                      <a:endParaRPr/>
                    </a:p>
                    <a:p>
                      <a:pPr indent="-285750" lvl="0" marL="285750" marR="0" rtl="0" algn="l">
                        <a:spcBef>
                          <a:spcPts val="0"/>
                        </a:spcBef>
                        <a:spcAft>
                          <a:spcPts val="0"/>
                        </a:spcAft>
                        <a:buClr>
                          <a:schemeClr val="accent5"/>
                        </a:buClr>
                        <a:buSzPts val="1600"/>
                        <a:buFont typeface="Arial"/>
                        <a:buChar char="•"/>
                      </a:pPr>
                      <a:r>
                        <a:rPr b="1" lang="en-US" sz="1600">
                          <a:solidFill>
                            <a:schemeClr val="accent5"/>
                          </a:solidFill>
                        </a:rPr>
                        <a:t>Virtual machines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285750" lvl="0" marL="285750" marR="0" rtl="0" algn="l">
                        <a:spcBef>
                          <a:spcPts val="0"/>
                        </a:spcBef>
                        <a:spcAft>
                          <a:spcPts val="0"/>
                        </a:spcAft>
                        <a:buClr>
                          <a:schemeClr val="dk1"/>
                        </a:buClr>
                        <a:buSzPts val="1600"/>
                        <a:buFont typeface="Arial"/>
                        <a:buChar char="•"/>
                      </a:pPr>
                      <a:r>
                        <a:rPr lang="en-US" sz="1600"/>
                        <a:t>Provision virtual machines that you can manage as you choose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t>A familiar concept to many IT professionals.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011925">
                <a:tc>
                  <a:txBody>
                    <a:bodyPr/>
                    <a:lstStyle/>
                    <a:p>
                      <a:pPr indent="-285750" lvl="0" marL="285750" marR="0" rtl="0" algn="l">
                        <a:spcBef>
                          <a:spcPts val="0"/>
                        </a:spcBef>
                        <a:spcAft>
                          <a:spcPts val="0"/>
                        </a:spcAft>
                        <a:buClr>
                          <a:schemeClr val="dk1"/>
                        </a:buClr>
                        <a:buSzPts val="1600"/>
                        <a:buFont typeface="Arial"/>
                        <a:buChar char="•"/>
                      </a:pPr>
                      <a:r>
                        <a:rPr lang="en-US" sz="1600"/>
                        <a:t>AWS Lambda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285750" lvl="0" marL="285750" marR="0" rtl="0" algn="l">
                        <a:lnSpc>
                          <a:spcPct val="100000"/>
                        </a:lnSpc>
                        <a:spcBef>
                          <a:spcPts val="0"/>
                        </a:spcBef>
                        <a:spcAft>
                          <a:spcPts val="0"/>
                        </a:spcAft>
                        <a:buClr>
                          <a:schemeClr val="accent5"/>
                        </a:buClr>
                        <a:buSzPts val="1600"/>
                        <a:buFont typeface="Arial"/>
                        <a:buChar char="•"/>
                      </a:pPr>
                      <a:r>
                        <a:rPr b="1" lang="en-US" sz="1600">
                          <a:solidFill>
                            <a:schemeClr val="accent5"/>
                          </a:solidFill>
                        </a:rPr>
                        <a:t>Serverless</a:t>
                      </a:r>
                      <a:r>
                        <a:rPr lang="en-US" sz="1600"/>
                        <a:t> computing</a:t>
                      </a:r>
                      <a:endParaRPr/>
                    </a:p>
                    <a:p>
                      <a:pPr indent="-285750" lvl="0" marL="285750" marR="0" rtl="0" algn="l">
                        <a:lnSpc>
                          <a:spcPct val="100000"/>
                        </a:lnSpc>
                        <a:spcBef>
                          <a:spcPts val="0"/>
                        </a:spcBef>
                        <a:spcAft>
                          <a:spcPts val="0"/>
                        </a:spcAft>
                        <a:buClr>
                          <a:schemeClr val="dk1"/>
                        </a:buClr>
                        <a:buSzPts val="1600"/>
                        <a:buFont typeface="Arial"/>
                        <a:buChar char="•"/>
                      </a:pPr>
                      <a:r>
                        <a:rPr lang="en-US" sz="1600"/>
                        <a:t>Function-based </a:t>
                      </a:r>
                      <a:endParaRPr/>
                    </a:p>
                    <a:p>
                      <a:pPr indent="-285750" lvl="0" marL="285750" marR="0" rtl="0" algn="l">
                        <a:lnSpc>
                          <a:spcPct val="100000"/>
                        </a:lnSpc>
                        <a:spcBef>
                          <a:spcPts val="0"/>
                        </a:spcBef>
                        <a:spcAft>
                          <a:spcPts val="0"/>
                        </a:spcAft>
                        <a:buClr>
                          <a:schemeClr val="dk1"/>
                        </a:buClr>
                        <a:buSzPts val="1600"/>
                        <a:buFont typeface="Arial"/>
                        <a:buChar char="•"/>
                      </a:pPr>
                      <a:r>
                        <a:rPr lang="en-US" sz="1600"/>
                        <a:t>Low-cost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600"/>
                        <a:buFont typeface="Arial"/>
                        <a:buChar char="•"/>
                      </a:pPr>
                      <a:r>
                        <a:rPr lang="en-US" sz="1600"/>
                        <a:t>Write and deploy code that runs on a schedule or that can be triggered by events</a:t>
                      </a:r>
                      <a:endParaRPr/>
                    </a:p>
                    <a:p>
                      <a:pPr indent="-285750" lvl="0" marL="285750" marR="0" rtl="0" algn="l">
                        <a:spcBef>
                          <a:spcPts val="0"/>
                        </a:spcBef>
                        <a:spcAft>
                          <a:spcPts val="0"/>
                        </a:spcAft>
                        <a:buClr>
                          <a:schemeClr val="dk1"/>
                        </a:buClr>
                        <a:buSzPts val="1600"/>
                        <a:buFont typeface="Arial"/>
                        <a:buChar char="•"/>
                      </a:pPr>
                      <a:r>
                        <a:rPr lang="en-US" sz="1600"/>
                        <a:t>Use when possible (architect for the cloud)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600"/>
                        <a:t>A relatively new concept for many IT staff members, but easy to use after you learn how.</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1094075">
                <a:tc>
                  <a:txBody>
                    <a:bodyPr/>
                    <a:lstStyle/>
                    <a:p>
                      <a:pPr indent="-285750" lvl="0" marL="285750" marR="0" rtl="0" algn="l">
                        <a:spcBef>
                          <a:spcPts val="0"/>
                        </a:spcBef>
                        <a:spcAft>
                          <a:spcPts val="0"/>
                        </a:spcAft>
                        <a:buClr>
                          <a:schemeClr val="dk1"/>
                        </a:buClr>
                        <a:buSzPts val="1600"/>
                        <a:buFont typeface="Arial"/>
                        <a:buChar char="•"/>
                      </a:pPr>
                      <a:r>
                        <a:rPr lang="en-US" sz="1600"/>
                        <a:t>Amazon ECS </a:t>
                      </a:r>
                      <a:endParaRPr/>
                    </a:p>
                    <a:p>
                      <a:pPr indent="-285750" lvl="0" marL="285750" marR="0" rtl="0" algn="l">
                        <a:spcBef>
                          <a:spcPts val="0"/>
                        </a:spcBef>
                        <a:spcAft>
                          <a:spcPts val="0"/>
                        </a:spcAft>
                        <a:buClr>
                          <a:schemeClr val="dk1"/>
                        </a:buClr>
                        <a:buSzPts val="1600"/>
                        <a:buFont typeface="Arial"/>
                        <a:buChar char="•"/>
                      </a:pPr>
                      <a:r>
                        <a:rPr lang="en-US" sz="1600"/>
                        <a:t>Amazon EKS </a:t>
                      </a:r>
                      <a:endParaRPr/>
                    </a:p>
                    <a:p>
                      <a:pPr indent="-285750" lvl="0" marL="285750" marR="0" rtl="0" algn="l">
                        <a:spcBef>
                          <a:spcPts val="0"/>
                        </a:spcBef>
                        <a:spcAft>
                          <a:spcPts val="0"/>
                        </a:spcAft>
                        <a:buClr>
                          <a:schemeClr val="dk1"/>
                        </a:buClr>
                        <a:buSzPts val="1600"/>
                        <a:buFont typeface="Arial"/>
                        <a:buChar char="•"/>
                      </a:pPr>
                      <a:r>
                        <a:rPr lang="en-US" sz="1600"/>
                        <a:t>AWS Fargate </a:t>
                      </a:r>
                      <a:endParaRPr/>
                    </a:p>
                    <a:p>
                      <a:pPr indent="-285750" lvl="0" marL="285750" marR="0" rtl="0" algn="l">
                        <a:spcBef>
                          <a:spcPts val="0"/>
                        </a:spcBef>
                        <a:spcAft>
                          <a:spcPts val="0"/>
                        </a:spcAft>
                        <a:buClr>
                          <a:schemeClr val="dk1"/>
                        </a:buClr>
                        <a:buSzPts val="1600"/>
                        <a:buFont typeface="Arial"/>
                        <a:buChar char="•"/>
                      </a:pPr>
                      <a:r>
                        <a:rPr lang="en-US" sz="1600"/>
                        <a:t>Amazon ECR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285750" lvl="0" marL="285750" marR="0" rtl="0" algn="l">
                        <a:spcBef>
                          <a:spcPts val="0"/>
                        </a:spcBef>
                        <a:spcAft>
                          <a:spcPts val="0"/>
                        </a:spcAft>
                        <a:buClr>
                          <a:schemeClr val="accent5"/>
                        </a:buClr>
                        <a:buSzPts val="1600"/>
                        <a:buFont typeface="Arial"/>
                        <a:buChar char="•"/>
                      </a:pPr>
                      <a:r>
                        <a:rPr b="1" lang="en-US" sz="1600">
                          <a:solidFill>
                            <a:schemeClr val="accent5"/>
                          </a:solidFill>
                        </a:rPr>
                        <a:t>Container-based </a:t>
                      </a:r>
                      <a:r>
                        <a:rPr lang="en-US" sz="1600"/>
                        <a:t>computing</a:t>
                      </a:r>
                      <a:endParaRPr/>
                    </a:p>
                    <a:p>
                      <a:pPr indent="-285750" lvl="0" marL="285750" marR="0" rtl="0" algn="l">
                        <a:spcBef>
                          <a:spcPts val="0"/>
                        </a:spcBef>
                        <a:spcAft>
                          <a:spcPts val="0"/>
                        </a:spcAft>
                        <a:buClr>
                          <a:schemeClr val="dk1"/>
                        </a:buClr>
                        <a:buSzPts val="1600"/>
                        <a:buFont typeface="Arial"/>
                        <a:buChar char="•"/>
                      </a:pPr>
                      <a:r>
                        <a:rPr lang="en-US" sz="1600"/>
                        <a:t>Instance-based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285750" lvl="0" marL="285750" marR="0" rtl="0" algn="l">
                        <a:spcBef>
                          <a:spcPts val="0"/>
                        </a:spcBef>
                        <a:spcAft>
                          <a:spcPts val="0"/>
                        </a:spcAft>
                        <a:buClr>
                          <a:schemeClr val="dk1"/>
                        </a:buClr>
                        <a:buSzPts val="1600"/>
                        <a:buFont typeface="Arial"/>
                        <a:buChar char="•"/>
                      </a:pPr>
                      <a:r>
                        <a:rPr lang="en-US" sz="1600"/>
                        <a:t>Spin up and run jobs more quickly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t>AWS Fargate reduces administrative overhead, but you can use options that give you more control.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094075">
                <a:tc>
                  <a:txBody>
                    <a:bodyPr/>
                    <a:lstStyle/>
                    <a:p>
                      <a:pPr indent="-285750" lvl="0" marL="285750" marR="0" rtl="0" algn="l">
                        <a:spcBef>
                          <a:spcPts val="0"/>
                        </a:spcBef>
                        <a:spcAft>
                          <a:spcPts val="0"/>
                        </a:spcAft>
                        <a:buClr>
                          <a:schemeClr val="dk1"/>
                        </a:buClr>
                        <a:buSzPts val="1600"/>
                        <a:buFont typeface="Arial"/>
                        <a:buChar char="•"/>
                      </a:pPr>
                      <a:r>
                        <a:rPr lang="en-US" sz="1600"/>
                        <a:t>AWS Elastic Beanstalk</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600"/>
                        <a:buFont typeface="Arial"/>
                        <a:buChar char="•"/>
                      </a:pPr>
                      <a:r>
                        <a:rPr lang="en-US" sz="1600"/>
                        <a:t>Platform as a service (PaaS)</a:t>
                      </a:r>
                      <a:endParaRPr/>
                    </a:p>
                    <a:p>
                      <a:pPr indent="-285750" lvl="0" marL="285750" marR="0" rtl="0" algn="l">
                        <a:spcBef>
                          <a:spcPts val="0"/>
                        </a:spcBef>
                        <a:spcAft>
                          <a:spcPts val="0"/>
                        </a:spcAft>
                        <a:buClr>
                          <a:schemeClr val="dk1"/>
                        </a:buClr>
                        <a:buSzPts val="1600"/>
                        <a:buFont typeface="Arial"/>
                        <a:buChar char="•"/>
                      </a:pPr>
                      <a:r>
                        <a:rPr lang="en-US" sz="1600"/>
                        <a:t>For </a:t>
                      </a:r>
                      <a:r>
                        <a:rPr b="1" lang="en-US" sz="1600">
                          <a:solidFill>
                            <a:schemeClr val="accent5"/>
                          </a:solidFill>
                        </a:rPr>
                        <a:t>web applications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600"/>
                        <a:buFont typeface="Arial"/>
                        <a:buChar char="•"/>
                      </a:pPr>
                      <a:r>
                        <a:rPr lang="en-US" sz="1600"/>
                        <a:t>Focus on your code (building your application)</a:t>
                      </a:r>
                      <a:endParaRPr/>
                    </a:p>
                    <a:p>
                      <a:pPr indent="-285750" lvl="0" marL="285750" marR="0" rtl="0" algn="l">
                        <a:spcBef>
                          <a:spcPts val="0"/>
                        </a:spcBef>
                        <a:spcAft>
                          <a:spcPts val="0"/>
                        </a:spcAft>
                        <a:buClr>
                          <a:schemeClr val="dk1"/>
                        </a:buClr>
                        <a:buSzPts val="1600"/>
                        <a:buFont typeface="Arial"/>
                        <a:buChar char="•"/>
                      </a:pPr>
                      <a:r>
                        <a:rPr lang="en-US" sz="1600"/>
                        <a:t>Can easily tie into other services—databases, Domain Name System (DNS), etc.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Fast and easy to get started.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84"/>
          <p:cNvSpPr txBox="1"/>
          <p:nvPr>
            <p:ph type="title"/>
          </p:nvPr>
        </p:nvSpPr>
        <p:spPr>
          <a:xfrm>
            <a:off x="419100" y="365125"/>
            <a:ext cx="86106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Elastic Container Service (Amazon ECS)</a:t>
            </a:r>
            <a:endParaRPr/>
          </a:p>
        </p:txBody>
      </p:sp>
      <p:sp>
        <p:nvSpPr>
          <p:cNvPr id="1156" name="Google Shape;1156;p8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Amazon Elastic Container Service (</a:t>
            </a:r>
            <a:r>
              <a:rPr b="1" lang="en-US" sz="2400">
                <a:solidFill>
                  <a:schemeClr val="accent5"/>
                </a:solidFill>
              </a:rPr>
              <a:t>Amazon ECS</a:t>
            </a:r>
            <a:r>
              <a:rPr lang="en-US" sz="2400"/>
              <a:t>) – </a:t>
            </a:r>
            <a:endParaRPr/>
          </a:p>
          <a:p>
            <a:pPr indent="-228600" lvl="1" marL="685800" rtl="0" algn="l">
              <a:lnSpc>
                <a:spcPct val="90000"/>
              </a:lnSpc>
              <a:spcBef>
                <a:spcPts val="500"/>
              </a:spcBef>
              <a:spcAft>
                <a:spcPts val="0"/>
              </a:spcAft>
              <a:buClr>
                <a:schemeClr val="dk1"/>
              </a:buClr>
              <a:buSzPts val="2000"/>
              <a:buChar char="•"/>
            </a:pPr>
            <a:r>
              <a:rPr lang="en-US" sz="2000"/>
              <a:t>A highly scalable, fast, </a:t>
            </a:r>
            <a:r>
              <a:rPr lang="en-US" sz="2000">
                <a:solidFill>
                  <a:schemeClr val="accent6"/>
                </a:solidFill>
              </a:rPr>
              <a:t>container management service </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rgbClr val="000000"/>
              </a:buClr>
              <a:buSzPts val="2400"/>
              <a:buChar char="•"/>
            </a:pPr>
            <a:r>
              <a:rPr lang="en-US" sz="2400">
                <a:solidFill>
                  <a:srgbClr val="000000"/>
                </a:solidFill>
              </a:rPr>
              <a:t>Key benefits – </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Orchestrates the running of Docker containers</a:t>
            </a:r>
            <a:endParaRPr/>
          </a:p>
          <a:p>
            <a:pPr indent="-228600" lvl="1" marL="685800" rtl="0" algn="l">
              <a:lnSpc>
                <a:spcPct val="90000"/>
              </a:lnSpc>
              <a:spcBef>
                <a:spcPts val="500"/>
              </a:spcBef>
              <a:spcAft>
                <a:spcPts val="0"/>
              </a:spcAft>
              <a:buClr>
                <a:schemeClr val="dk1"/>
              </a:buClr>
              <a:buSzPts val="2000"/>
              <a:buChar char="•"/>
            </a:pPr>
            <a:r>
              <a:rPr lang="en-US" sz="2000"/>
              <a:t>Maintains and scales the fleet of nodes that run your containers</a:t>
            </a:r>
            <a:endParaRPr/>
          </a:p>
          <a:p>
            <a:pPr indent="-228600" lvl="1" marL="685800" rtl="0" algn="l">
              <a:lnSpc>
                <a:spcPct val="90000"/>
              </a:lnSpc>
              <a:spcBef>
                <a:spcPts val="500"/>
              </a:spcBef>
              <a:spcAft>
                <a:spcPts val="0"/>
              </a:spcAft>
              <a:buClr>
                <a:schemeClr val="dk1"/>
              </a:buClr>
              <a:buSzPts val="2000"/>
              <a:buChar char="•"/>
            </a:pPr>
            <a:r>
              <a:rPr lang="en-US" sz="2000"/>
              <a:t>Removes the complexity of standing up the infrastructure</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400"/>
              <a:buChar char="•"/>
            </a:pPr>
            <a:r>
              <a:rPr lang="en-US" sz="2400"/>
              <a:t>Integrated with features that are familiar to Amazon EC2 service users – </a:t>
            </a:r>
            <a:endParaRPr/>
          </a:p>
          <a:p>
            <a:pPr indent="-228600" lvl="1" marL="685800" rtl="0" algn="l">
              <a:lnSpc>
                <a:spcPct val="90000"/>
              </a:lnSpc>
              <a:spcBef>
                <a:spcPts val="500"/>
              </a:spcBef>
              <a:spcAft>
                <a:spcPts val="0"/>
              </a:spcAft>
              <a:buClr>
                <a:schemeClr val="dk1"/>
              </a:buClr>
              <a:buSzPts val="2000"/>
              <a:buChar char="•"/>
            </a:pPr>
            <a:r>
              <a:rPr lang="en-US" sz="2000"/>
              <a:t>Elastic Load Balancing</a:t>
            </a:r>
            <a:endParaRPr/>
          </a:p>
          <a:p>
            <a:pPr indent="-228600" lvl="1" marL="685800" rtl="0" algn="l">
              <a:lnSpc>
                <a:spcPct val="90000"/>
              </a:lnSpc>
              <a:spcBef>
                <a:spcPts val="500"/>
              </a:spcBef>
              <a:spcAft>
                <a:spcPts val="0"/>
              </a:spcAft>
              <a:buClr>
                <a:schemeClr val="dk1"/>
              </a:buClr>
              <a:buSzPts val="2000"/>
              <a:buChar char="•"/>
            </a:pPr>
            <a:r>
              <a:rPr lang="en-US" sz="2000"/>
              <a:t>Amazon EC2 security groups</a:t>
            </a:r>
            <a:endParaRPr/>
          </a:p>
          <a:p>
            <a:pPr indent="-228600" lvl="1" marL="685800" rtl="0" algn="l">
              <a:lnSpc>
                <a:spcPct val="90000"/>
              </a:lnSpc>
              <a:spcBef>
                <a:spcPts val="500"/>
              </a:spcBef>
              <a:spcAft>
                <a:spcPts val="0"/>
              </a:spcAft>
              <a:buClr>
                <a:schemeClr val="dk1"/>
              </a:buClr>
              <a:buSzPts val="2000"/>
              <a:buChar char="•"/>
            </a:pPr>
            <a:r>
              <a:rPr lang="en-US" sz="2000"/>
              <a:t>Amazon EBS volumes</a:t>
            </a:r>
            <a:endParaRPr/>
          </a:p>
          <a:p>
            <a:pPr indent="-228600" lvl="1" marL="685800" rtl="0" algn="l">
              <a:lnSpc>
                <a:spcPct val="90000"/>
              </a:lnSpc>
              <a:spcBef>
                <a:spcPts val="500"/>
              </a:spcBef>
              <a:spcAft>
                <a:spcPts val="0"/>
              </a:spcAft>
              <a:buClr>
                <a:schemeClr val="dk1"/>
              </a:buClr>
              <a:buSzPts val="2000"/>
              <a:buChar char="•"/>
            </a:pPr>
            <a:r>
              <a:rPr lang="en-US" sz="2000"/>
              <a:t>IAM roles</a:t>
            </a:r>
            <a:endParaRPr/>
          </a:p>
        </p:txBody>
      </p:sp>
      <p:sp>
        <p:nvSpPr>
          <p:cNvPr id="1157" name="Google Shape;1157;p8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8" name="Google Shape;1158;p8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59" name="Google Shape;1159;p84"/>
          <p:cNvSpPr txBox="1"/>
          <p:nvPr/>
        </p:nvSpPr>
        <p:spPr>
          <a:xfrm>
            <a:off x="9570212" y="2625455"/>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Elastic Container Service</a:t>
            </a:r>
            <a:endParaRPr/>
          </a:p>
        </p:txBody>
      </p:sp>
      <p:pic>
        <p:nvPicPr>
          <p:cNvPr id="1160" name="Google Shape;1160;p84"/>
          <p:cNvPicPr preferRelativeResize="0"/>
          <p:nvPr/>
        </p:nvPicPr>
        <p:blipFill rotWithShape="1">
          <a:blip r:embed="rId3">
            <a:alphaModFix/>
          </a:blip>
          <a:srcRect b="0" l="0" r="0" t="0"/>
          <a:stretch/>
        </p:blipFill>
        <p:spPr>
          <a:xfrm>
            <a:off x="10172524" y="1503597"/>
            <a:ext cx="1097280" cy="10972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ECS orchestrates containers</a:t>
            </a:r>
            <a:endParaRPr/>
          </a:p>
        </p:txBody>
      </p:sp>
      <p:grpSp>
        <p:nvGrpSpPr>
          <p:cNvPr descr="graphic shows container A and container B on the left. In the center the Amazon ECS takes requiest for how many of each container to deploy, and then deploys them appropriately where room exists on the ECS cluster on the right which containers two instances that can each handle up to 4 containers." id="1166" name="Google Shape;1166;p85"/>
          <p:cNvGrpSpPr/>
          <p:nvPr/>
        </p:nvGrpSpPr>
        <p:grpSpPr>
          <a:xfrm>
            <a:off x="0" y="1328739"/>
            <a:ext cx="11618282" cy="5347855"/>
            <a:chOff x="0" y="1328739"/>
            <a:chExt cx="11618282" cy="5347855"/>
          </a:xfrm>
        </p:grpSpPr>
        <p:sp>
          <p:nvSpPr>
            <p:cNvPr id="1167" name="Google Shape;1167;p85"/>
            <p:cNvSpPr txBox="1"/>
            <p:nvPr/>
          </p:nvSpPr>
          <p:spPr>
            <a:xfrm>
              <a:off x="3364610" y="4828757"/>
              <a:ext cx="3328550" cy="6456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Elastic Container Service (Amazon ECS)</a:t>
              </a:r>
              <a:endParaRPr/>
            </a:p>
          </p:txBody>
        </p:sp>
        <p:sp>
          <p:nvSpPr>
            <p:cNvPr id="1168" name="Google Shape;1168;p85"/>
            <p:cNvSpPr/>
            <p:nvPr/>
          </p:nvSpPr>
          <p:spPr>
            <a:xfrm>
              <a:off x="489657" y="3490462"/>
              <a:ext cx="17149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Container A</a:t>
              </a:r>
              <a:endParaRPr/>
            </a:p>
          </p:txBody>
        </p:sp>
        <p:cxnSp>
          <p:nvCxnSpPr>
            <p:cNvPr id="1169" name="Google Shape;1169;p85"/>
            <p:cNvCxnSpPr/>
            <p:nvPr/>
          </p:nvCxnSpPr>
          <p:spPr>
            <a:xfrm>
              <a:off x="2933613" y="3649908"/>
              <a:ext cx="1457761" cy="369686"/>
            </a:xfrm>
            <a:prstGeom prst="straightConnector1">
              <a:avLst/>
            </a:prstGeom>
            <a:noFill/>
            <a:ln cap="flat" cmpd="sng" w="38100">
              <a:solidFill>
                <a:schemeClr val="accent1"/>
              </a:solidFill>
              <a:prstDash val="solid"/>
              <a:miter lim="800000"/>
              <a:headEnd len="sm" w="sm" type="none"/>
              <a:tailEnd len="med" w="med" type="triangle"/>
            </a:ln>
          </p:spPr>
        </p:cxnSp>
        <p:sp>
          <p:nvSpPr>
            <p:cNvPr id="1170" name="Google Shape;1170;p85"/>
            <p:cNvSpPr/>
            <p:nvPr/>
          </p:nvSpPr>
          <p:spPr>
            <a:xfrm>
              <a:off x="0" y="4478836"/>
              <a:ext cx="270788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Container B</a:t>
              </a:r>
              <a:endParaRPr/>
            </a:p>
          </p:txBody>
        </p:sp>
        <p:cxnSp>
          <p:nvCxnSpPr>
            <p:cNvPr id="1171" name="Google Shape;1171;p85"/>
            <p:cNvCxnSpPr/>
            <p:nvPr/>
          </p:nvCxnSpPr>
          <p:spPr>
            <a:xfrm flipH="1" rot="10800000">
              <a:off x="2930268" y="4304261"/>
              <a:ext cx="1461106" cy="359241"/>
            </a:xfrm>
            <a:prstGeom prst="straightConnector1">
              <a:avLst/>
            </a:prstGeom>
            <a:noFill/>
            <a:ln cap="flat" cmpd="sng" w="38100">
              <a:solidFill>
                <a:schemeClr val="accent1"/>
              </a:solidFill>
              <a:prstDash val="solid"/>
              <a:miter lim="800000"/>
              <a:headEnd len="sm" w="sm" type="none"/>
              <a:tailEnd len="med" w="med" type="triangle"/>
            </a:ln>
          </p:spPr>
        </p:cxnSp>
        <p:sp>
          <p:nvSpPr>
            <p:cNvPr id="1172" name="Google Shape;1172;p85"/>
            <p:cNvSpPr txBox="1"/>
            <p:nvPr/>
          </p:nvSpPr>
          <p:spPr>
            <a:xfrm>
              <a:off x="3471411" y="2006524"/>
              <a:ext cx="3064042" cy="3690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Requests to run containers</a:t>
              </a:r>
              <a:endParaRPr/>
            </a:p>
          </p:txBody>
        </p:sp>
        <p:grpSp>
          <p:nvGrpSpPr>
            <p:cNvPr id="1173" name="Google Shape;1173;p85"/>
            <p:cNvGrpSpPr/>
            <p:nvPr/>
          </p:nvGrpSpPr>
          <p:grpSpPr>
            <a:xfrm>
              <a:off x="3358658" y="2457320"/>
              <a:ext cx="2212916" cy="374927"/>
              <a:chOff x="2964928" y="2235113"/>
              <a:chExt cx="2212916" cy="374927"/>
            </a:xfrm>
          </p:grpSpPr>
          <p:sp>
            <p:nvSpPr>
              <p:cNvPr id="1174" name="Google Shape;1174;p85"/>
              <p:cNvSpPr txBox="1"/>
              <p:nvPr/>
            </p:nvSpPr>
            <p:spPr>
              <a:xfrm>
                <a:off x="2964928" y="2235113"/>
                <a:ext cx="766944" cy="3690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x3</a:t>
                </a:r>
                <a:endParaRPr/>
              </a:p>
            </p:txBody>
          </p:sp>
          <p:sp>
            <p:nvSpPr>
              <p:cNvPr id="1175" name="Google Shape;1175;p85"/>
              <p:cNvSpPr txBox="1"/>
              <p:nvPr/>
            </p:nvSpPr>
            <p:spPr>
              <a:xfrm>
                <a:off x="4410900" y="2241028"/>
                <a:ext cx="766944" cy="3690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x2</a:t>
                </a:r>
                <a:endParaRPr/>
              </a:p>
            </p:txBody>
          </p:sp>
        </p:grpSp>
        <p:cxnSp>
          <p:nvCxnSpPr>
            <p:cNvPr id="1176" name="Google Shape;1176;p85"/>
            <p:cNvCxnSpPr/>
            <p:nvPr/>
          </p:nvCxnSpPr>
          <p:spPr>
            <a:xfrm>
              <a:off x="5022627" y="2928553"/>
              <a:ext cx="0" cy="362086"/>
            </a:xfrm>
            <a:prstGeom prst="straightConnector1">
              <a:avLst/>
            </a:prstGeom>
            <a:noFill/>
            <a:ln cap="flat" cmpd="sng" w="38100">
              <a:solidFill>
                <a:srgbClr val="4AC1FF"/>
              </a:solidFill>
              <a:prstDash val="solid"/>
              <a:miter lim="800000"/>
              <a:headEnd len="sm" w="sm" type="none"/>
              <a:tailEnd len="med" w="med" type="triangle"/>
            </a:ln>
          </p:spPr>
        </p:cxnSp>
        <p:sp>
          <p:nvSpPr>
            <p:cNvPr id="1177" name="Google Shape;1177;p85"/>
            <p:cNvSpPr/>
            <p:nvPr/>
          </p:nvSpPr>
          <p:spPr>
            <a:xfrm>
              <a:off x="3213307" y="1908891"/>
              <a:ext cx="3580251" cy="1019662"/>
            </a:xfrm>
            <a:prstGeom prst="rect">
              <a:avLst/>
            </a:prstGeom>
            <a:noFill/>
            <a:ln cap="flat" cmpd="sng" w="25400">
              <a:solidFill>
                <a:srgbClr val="4AC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178" name="Google Shape;1178;p85"/>
            <p:cNvCxnSpPr/>
            <p:nvPr/>
          </p:nvCxnSpPr>
          <p:spPr>
            <a:xfrm flipH="1" rot="10800000">
              <a:off x="5586399" y="2846816"/>
              <a:ext cx="3072578" cy="983891"/>
            </a:xfrm>
            <a:prstGeom prst="straightConnector1">
              <a:avLst/>
            </a:prstGeom>
            <a:noFill/>
            <a:ln cap="flat" cmpd="sng" w="25400">
              <a:solidFill>
                <a:schemeClr val="dk1"/>
              </a:solidFill>
              <a:prstDash val="solid"/>
              <a:miter lim="800000"/>
              <a:headEnd len="sm" w="sm" type="none"/>
              <a:tailEnd len="med" w="med" type="triangle"/>
            </a:ln>
          </p:spPr>
        </p:cxnSp>
        <p:cxnSp>
          <p:nvCxnSpPr>
            <p:cNvPr id="1179" name="Google Shape;1179;p85"/>
            <p:cNvCxnSpPr/>
            <p:nvPr/>
          </p:nvCxnSpPr>
          <p:spPr>
            <a:xfrm>
              <a:off x="5568153" y="4270807"/>
              <a:ext cx="3036360" cy="815243"/>
            </a:xfrm>
            <a:prstGeom prst="straightConnector1">
              <a:avLst/>
            </a:prstGeom>
            <a:noFill/>
            <a:ln cap="flat" cmpd="sng" w="25400">
              <a:solidFill>
                <a:schemeClr val="dk1"/>
              </a:solidFill>
              <a:prstDash val="solid"/>
              <a:miter lim="800000"/>
              <a:headEnd len="sm" w="sm" type="none"/>
              <a:tailEnd len="med" w="med" type="triangle"/>
            </a:ln>
          </p:spPr>
        </p:cxnSp>
        <p:sp>
          <p:nvSpPr>
            <p:cNvPr id="1180" name="Google Shape;1180;p85"/>
            <p:cNvSpPr/>
            <p:nvPr/>
          </p:nvSpPr>
          <p:spPr>
            <a:xfrm>
              <a:off x="8870631" y="1974574"/>
              <a:ext cx="2302535" cy="1630484"/>
            </a:xfrm>
            <a:prstGeom prst="roundRect">
              <a:avLst>
                <a:gd fmla="val 16667" name="adj"/>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1" name="Google Shape;1181;p85"/>
            <p:cNvSpPr txBox="1"/>
            <p:nvPr/>
          </p:nvSpPr>
          <p:spPr>
            <a:xfrm>
              <a:off x="9406787" y="1623137"/>
              <a:ext cx="1678484" cy="3690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a:t>
              </a:r>
              <a:endParaRPr/>
            </a:p>
          </p:txBody>
        </p:sp>
        <p:cxnSp>
          <p:nvCxnSpPr>
            <p:cNvPr id="1182" name="Google Shape;1182;p85"/>
            <p:cNvCxnSpPr/>
            <p:nvPr/>
          </p:nvCxnSpPr>
          <p:spPr>
            <a:xfrm>
              <a:off x="10031402" y="2101327"/>
              <a:ext cx="0" cy="1400635"/>
            </a:xfrm>
            <a:prstGeom prst="straightConnector1">
              <a:avLst/>
            </a:prstGeom>
            <a:noFill/>
            <a:ln cap="flat" cmpd="sng" w="9525">
              <a:solidFill>
                <a:srgbClr val="BFBFBF"/>
              </a:solidFill>
              <a:prstDash val="solid"/>
              <a:miter lim="800000"/>
              <a:headEnd len="sm" w="sm" type="none"/>
              <a:tailEnd len="sm" w="sm" type="none"/>
            </a:ln>
          </p:spPr>
        </p:cxnSp>
        <p:cxnSp>
          <p:nvCxnSpPr>
            <p:cNvPr id="1183" name="Google Shape;1183;p85"/>
            <p:cNvCxnSpPr/>
            <p:nvPr/>
          </p:nvCxnSpPr>
          <p:spPr>
            <a:xfrm flipH="1">
              <a:off x="9192162" y="2789817"/>
              <a:ext cx="1659473" cy="1"/>
            </a:xfrm>
            <a:prstGeom prst="straightConnector1">
              <a:avLst/>
            </a:prstGeom>
            <a:noFill/>
            <a:ln cap="flat" cmpd="sng" w="9525">
              <a:solidFill>
                <a:srgbClr val="BFBFBF"/>
              </a:solidFill>
              <a:prstDash val="solid"/>
              <a:miter lim="800000"/>
              <a:headEnd len="sm" w="sm" type="none"/>
              <a:tailEnd len="sm" w="sm" type="none"/>
            </a:ln>
          </p:spPr>
        </p:cxnSp>
        <p:sp>
          <p:nvSpPr>
            <p:cNvPr id="1184" name="Google Shape;1184;p85"/>
            <p:cNvSpPr/>
            <p:nvPr/>
          </p:nvSpPr>
          <p:spPr>
            <a:xfrm>
              <a:off x="8870631" y="4270807"/>
              <a:ext cx="2302535" cy="1630484"/>
            </a:xfrm>
            <a:prstGeom prst="roundRect">
              <a:avLst>
                <a:gd fmla="val 16667" name="adj"/>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5" name="Google Shape;1185;p85"/>
            <p:cNvSpPr txBox="1"/>
            <p:nvPr/>
          </p:nvSpPr>
          <p:spPr>
            <a:xfrm>
              <a:off x="9276475" y="3895811"/>
              <a:ext cx="1678484" cy="3690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 instance</a:t>
              </a:r>
              <a:endParaRPr/>
            </a:p>
          </p:txBody>
        </p:sp>
        <p:cxnSp>
          <p:nvCxnSpPr>
            <p:cNvPr id="1186" name="Google Shape;1186;p85"/>
            <p:cNvCxnSpPr/>
            <p:nvPr/>
          </p:nvCxnSpPr>
          <p:spPr>
            <a:xfrm>
              <a:off x="10031402" y="4397560"/>
              <a:ext cx="0" cy="1400635"/>
            </a:xfrm>
            <a:prstGeom prst="straightConnector1">
              <a:avLst/>
            </a:prstGeom>
            <a:noFill/>
            <a:ln cap="flat" cmpd="sng" w="9525">
              <a:solidFill>
                <a:srgbClr val="BFBFBF"/>
              </a:solidFill>
              <a:prstDash val="solid"/>
              <a:miter lim="800000"/>
              <a:headEnd len="sm" w="sm" type="none"/>
              <a:tailEnd len="sm" w="sm" type="none"/>
            </a:ln>
          </p:spPr>
        </p:cxnSp>
        <p:cxnSp>
          <p:nvCxnSpPr>
            <p:cNvPr id="1187" name="Google Shape;1187;p85"/>
            <p:cNvCxnSpPr/>
            <p:nvPr/>
          </p:nvCxnSpPr>
          <p:spPr>
            <a:xfrm flipH="1">
              <a:off x="9192162" y="5086050"/>
              <a:ext cx="1659473" cy="1"/>
            </a:xfrm>
            <a:prstGeom prst="straightConnector1">
              <a:avLst/>
            </a:prstGeom>
            <a:noFill/>
            <a:ln cap="flat" cmpd="sng" w="9525">
              <a:solidFill>
                <a:srgbClr val="BFBFBF"/>
              </a:solidFill>
              <a:prstDash val="solid"/>
              <a:miter lim="800000"/>
              <a:headEnd len="sm" w="sm" type="none"/>
              <a:tailEnd len="sm" w="sm" type="none"/>
            </a:ln>
          </p:spPr>
        </p:cxnSp>
        <p:sp>
          <p:nvSpPr>
            <p:cNvPr id="1188" name="Google Shape;1188;p85"/>
            <p:cNvSpPr/>
            <p:nvPr/>
          </p:nvSpPr>
          <p:spPr>
            <a:xfrm>
              <a:off x="8289731" y="1328739"/>
              <a:ext cx="3328551" cy="4853402"/>
            </a:xfrm>
            <a:prstGeom prst="roundRect">
              <a:avLst>
                <a:gd fmla="val 9818"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89" name="Google Shape;1189;p85"/>
            <p:cNvSpPr txBox="1"/>
            <p:nvPr/>
          </p:nvSpPr>
          <p:spPr>
            <a:xfrm>
              <a:off x="9187093" y="6276484"/>
              <a:ext cx="1642398"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ECS cluster</a:t>
              </a:r>
              <a:endParaRPr/>
            </a:p>
          </p:txBody>
        </p:sp>
        <p:pic>
          <p:nvPicPr>
            <p:cNvPr id="1190" name="Google Shape;1190;p85"/>
            <p:cNvPicPr preferRelativeResize="0"/>
            <p:nvPr/>
          </p:nvPicPr>
          <p:blipFill rotWithShape="1">
            <a:blip r:embed="rId3">
              <a:alphaModFix/>
            </a:blip>
            <a:srcRect b="0" l="0" r="0" t="0"/>
            <a:stretch/>
          </p:blipFill>
          <p:spPr>
            <a:xfrm>
              <a:off x="9013158" y="1471662"/>
              <a:ext cx="469900" cy="469900"/>
            </a:xfrm>
            <a:prstGeom prst="rect">
              <a:avLst/>
            </a:prstGeom>
            <a:noFill/>
            <a:ln>
              <a:noFill/>
            </a:ln>
          </p:spPr>
        </p:pic>
        <p:pic>
          <p:nvPicPr>
            <p:cNvPr id="1191" name="Google Shape;1191;p85"/>
            <p:cNvPicPr preferRelativeResize="0"/>
            <p:nvPr/>
          </p:nvPicPr>
          <p:blipFill rotWithShape="1">
            <a:blip r:embed="rId4">
              <a:alphaModFix/>
            </a:blip>
            <a:srcRect b="0" l="0" r="0" t="0"/>
            <a:stretch/>
          </p:blipFill>
          <p:spPr>
            <a:xfrm>
              <a:off x="2114671" y="3329868"/>
              <a:ext cx="640080" cy="640080"/>
            </a:xfrm>
            <a:prstGeom prst="rect">
              <a:avLst/>
            </a:prstGeom>
            <a:noFill/>
            <a:ln>
              <a:noFill/>
            </a:ln>
          </p:spPr>
        </p:pic>
        <p:pic>
          <p:nvPicPr>
            <p:cNvPr id="1192" name="Google Shape;1192;p85"/>
            <p:cNvPicPr preferRelativeResize="0"/>
            <p:nvPr/>
          </p:nvPicPr>
          <p:blipFill rotWithShape="1">
            <a:blip r:embed="rId5">
              <a:alphaModFix/>
            </a:blip>
            <a:srcRect b="0" l="0" r="0" t="0"/>
            <a:stretch/>
          </p:blipFill>
          <p:spPr>
            <a:xfrm>
              <a:off x="2128752" y="4343462"/>
              <a:ext cx="640080" cy="640080"/>
            </a:xfrm>
            <a:prstGeom prst="rect">
              <a:avLst/>
            </a:prstGeom>
            <a:noFill/>
            <a:ln>
              <a:noFill/>
            </a:ln>
          </p:spPr>
        </p:pic>
        <p:pic>
          <p:nvPicPr>
            <p:cNvPr id="1193" name="Google Shape;1193;p85"/>
            <p:cNvPicPr preferRelativeResize="0"/>
            <p:nvPr/>
          </p:nvPicPr>
          <p:blipFill rotWithShape="1">
            <a:blip r:embed="rId4">
              <a:alphaModFix/>
            </a:blip>
            <a:srcRect b="0" l="0" r="0" t="0"/>
            <a:stretch/>
          </p:blipFill>
          <p:spPr>
            <a:xfrm>
              <a:off x="4090139" y="2316043"/>
              <a:ext cx="640080" cy="640080"/>
            </a:xfrm>
            <a:prstGeom prst="rect">
              <a:avLst/>
            </a:prstGeom>
            <a:noFill/>
            <a:ln>
              <a:noFill/>
            </a:ln>
          </p:spPr>
        </p:pic>
        <p:pic>
          <p:nvPicPr>
            <p:cNvPr id="1194" name="Google Shape;1194;p85"/>
            <p:cNvPicPr preferRelativeResize="0"/>
            <p:nvPr/>
          </p:nvPicPr>
          <p:blipFill rotWithShape="1">
            <a:blip r:embed="rId4">
              <a:alphaModFix/>
            </a:blip>
            <a:srcRect b="0" l="0" r="0" t="0"/>
            <a:stretch/>
          </p:blipFill>
          <p:spPr>
            <a:xfrm>
              <a:off x="9252873" y="2167758"/>
              <a:ext cx="640080" cy="640080"/>
            </a:xfrm>
            <a:prstGeom prst="rect">
              <a:avLst/>
            </a:prstGeom>
            <a:noFill/>
            <a:ln>
              <a:noFill/>
            </a:ln>
          </p:spPr>
        </p:pic>
        <p:pic>
          <p:nvPicPr>
            <p:cNvPr id="1195" name="Google Shape;1195;p85"/>
            <p:cNvPicPr preferRelativeResize="0"/>
            <p:nvPr/>
          </p:nvPicPr>
          <p:blipFill rotWithShape="1">
            <a:blip r:embed="rId4">
              <a:alphaModFix/>
            </a:blip>
            <a:srcRect b="0" l="0" r="0" t="0"/>
            <a:stretch/>
          </p:blipFill>
          <p:spPr>
            <a:xfrm>
              <a:off x="10192325" y="2167461"/>
              <a:ext cx="640080" cy="640080"/>
            </a:xfrm>
            <a:prstGeom prst="rect">
              <a:avLst/>
            </a:prstGeom>
            <a:noFill/>
            <a:ln>
              <a:noFill/>
            </a:ln>
          </p:spPr>
        </p:pic>
        <p:pic>
          <p:nvPicPr>
            <p:cNvPr id="1196" name="Google Shape;1196;p85"/>
            <p:cNvPicPr preferRelativeResize="0"/>
            <p:nvPr/>
          </p:nvPicPr>
          <p:blipFill rotWithShape="1">
            <a:blip r:embed="rId4">
              <a:alphaModFix/>
            </a:blip>
            <a:srcRect b="0" l="0" r="0" t="0"/>
            <a:stretch/>
          </p:blipFill>
          <p:spPr>
            <a:xfrm>
              <a:off x="10202642" y="5163423"/>
              <a:ext cx="640080" cy="640080"/>
            </a:xfrm>
            <a:prstGeom prst="rect">
              <a:avLst/>
            </a:prstGeom>
            <a:noFill/>
            <a:ln>
              <a:noFill/>
            </a:ln>
          </p:spPr>
        </p:pic>
        <p:pic>
          <p:nvPicPr>
            <p:cNvPr id="1197" name="Google Shape;1197;p85"/>
            <p:cNvPicPr preferRelativeResize="0"/>
            <p:nvPr/>
          </p:nvPicPr>
          <p:blipFill rotWithShape="1">
            <a:blip r:embed="rId6">
              <a:alphaModFix/>
            </a:blip>
            <a:srcRect b="0" l="0" r="0" t="0"/>
            <a:stretch/>
          </p:blipFill>
          <p:spPr>
            <a:xfrm>
              <a:off x="5536886" y="2294581"/>
              <a:ext cx="640080" cy="640080"/>
            </a:xfrm>
            <a:prstGeom prst="rect">
              <a:avLst/>
            </a:prstGeom>
            <a:noFill/>
            <a:ln>
              <a:noFill/>
            </a:ln>
          </p:spPr>
        </p:pic>
        <p:pic>
          <p:nvPicPr>
            <p:cNvPr id="1198" name="Google Shape;1198;p85"/>
            <p:cNvPicPr preferRelativeResize="0"/>
            <p:nvPr/>
          </p:nvPicPr>
          <p:blipFill rotWithShape="1">
            <a:blip r:embed="rId6">
              <a:alphaModFix/>
            </a:blip>
            <a:srcRect b="0" l="0" r="0" t="0"/>
            <a:stretch/>
          </p:blipFill>
          <p:spPr>
            <a:xfrm>
              <a:off x="9242682" y="5163423"/>
              <a:ext cx="640080" cy="640080"/>
            </a:xfrm>
            <a:prstGeom prst="rect">
              <a:avLst/>
            </a:prstGeom>
            <a:noFill/>
            <a:ln>
              <a:noFill/>
            </a:ln>
          </p:spPr>
        </p:pic>
        <p:pic>
          <p:nvPicPr>
            <p:cNvPr id="1199" name="Google Shape;1199;p85"/>
            <p:cNvPicPr preferRelativeResize="0"/>
            <p:nvPr/>
          </p:nvPicPr>
          <p:blipFill rotWithShape="1">
            <a:blip r:embed="rId6">
              <a:alphaModFix/>
            </a:blip>
            <a:srcRect b="0" l="0" r="0" t="0"/>
            <a:stretch/>
          </p:blipFill>
          <p:spPr>
            <a:xfrm>
              <a:off x="9243598" y="2867190"/>
              <a:ext cx="640080" cy="640080"/>
            </a:xfrm>
            <a:prstGeom prst="rect">
              <a:avLst/>
            </a:prstGeom>
            <a:noFill/>
            <a:ln>
              <a:noFill/>
            </a:ln>
          </p:spPr>
        </p:pic>
        <p:pic>
          <p:nvPicPr>
            <p:cNvPr id="1200" name="Google Shape;1200;p85"/>
            <p:cNvPicPr preferRelativeResize="0"/>
            <p:nvPr/>
          </p:nvPicPr>
          <p:blipFill rotWithShape="1">
            <a:blip r:embed="rId3">
              <a:alphaModFix/>
            </a:blip>
            <a:srcRect b="0" l="0" r="0" t="0"/>
            <a:stretch/>
          </p:blipFill>
          <p:spPr>
            <a:xfrm>
              <a:off x="8956579" y="3790931"/>
              <a:ext cx="469900" cy="469900"/>
            </a:xfrm>
            <a:prstGeom prst="rect">
              <a:avLst/>
            </a:prstGeom>
            <a:noFill/>
            <a:ln>
              <a:noFill/>
            </a:ln>
          </p:spPr>
        </p:pic>
        <p:pic>
          <p:nvPicPr>
            <p:cNvPr id="1201" name="Google Shape;1201;p85"/>
            <p:cNvPicPr preferRelativeResize="0"/>
            <p:nvPr/>
          </p:nvPicPr>
          <p:blipFill rotWithShape="1">
            <a:blip r:embed="rId7">
              <a:alphaModFix/>
            </a:blip>
            <a:srcRect b="0" l="0" r="0" t="0"/>
            <a:stretch/>
          </p:blipFill>
          <p:spPr>
            <a:xfrm>
              <a:off x="4532470" y="3661244"/>
              <a:ext cx="894587" cy="894587"/>
            </a:xfrm>
            <a:prstGeom prst="rect">
              <a:avLst/>
            </a:prstGeom>
            <a:noFill/>
            <a:ln>
              <a:noFill/>
            </a:ln>
          </p:spPr>
        </p:pic>
      </p:grpSp>
      <p:sp>
        <p:nvSpPr>
          <p:cNvPr id="1202" name="Google Shape;1202;p8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03" name="Google Shape;1203;p8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8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ECS cluster options</a:t>
            </a:r>
            <a:endParaRPr/>
          </a:p>
        </p:txBody>
      </p:sp>
      <p:sp>
        <p:nvSpPr>
          <p:cNvPr id="1209" name="Google Shape;1209;p86"/>
          <p:cNvSpPr txBox="1"/>
          <p:nvPr>
            <p:ph idx="1" type="body"/>
          </p:nvPr>
        </p:nvSpPr>
        <p:spPr>
          <a:xfrm>
            <a:off x="419100" y="1402906"/>
            <a:ext cx="11353800" cy="1877819"/>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200"/>
              <a:buChar char="•"/>
            </a:pPr>
            <a:r>
              <a:rPr b="1" lang="en-US" sz="2200"/>
              <a:t>Key question</a:t>
            </a:r>
            <a:r>
              <a:rPr lang="en-US" sz="2200"/>
              <a:t>: Do </a:t>
            </a:r>
            <a:r>
              <a:rPr b="1" i="1" lang="en-US" sz="2200"/>
              <a:t>you</a:t>
            </a:r>
            <a:r>
              <a:rPr lang="en-US" sz="2200"/>
              <a:t> want to manage the Amazon ECS cluster</a:t>
            </a:r>
            <a:r>
              <a:rPr lang="en-US" sz="2200">
                <a:solidFill>
                  <a:schemeClr val="accent6"/>
                </a:solidFill>
              </a:rPr>
              <a:t> </a:t>
            </a:r>
            <a:r>
              <a:rPr lang="en-US" sz="2200"/>
              <a:t>that runs the containers?</a:t>
            </a:r>
            <a:endParaRPr/>
          </a:p>
          <a:p>
            <a:pPr indent="-158750" lvl="0" marL="228600" rtl="0" algn="just">
              <a:lnSpc>
                <a:spcPct val="90000"/>
              </a:lnSpc>
              <a:spcBef>
                <a:spcPts val="1000"/>
              </a:spcBef>
              <a:spcAft>
                <a:spcPts val="0"/>
              </a:spcAft>
              <a:buClr>
                <a:schemeClr val="dk1"/>
              </a:buClr>
              <a:buSzPts val="1100"/>
              <a:buNone/>
            </a:pPr>
            <a:r>
              <a:t/>
            </a:r>
            <a:endParaRPr sz="1100"/>
          </a:p>
          <a:p>
            <a:pPr indent="-228600" lvl="1" marL="685800" rtl="0" algn="l">
              <a:lnSpc>
                <a:spcPct val="90000"/>
              </a:lnSpc>
              <a:spcBef>
                <a:spcPts val="500"/>
              </a:spcBef>
              <a:spcAft>
                <a:spcPts val="0"/>
              </a:spcAft>
              <a:buClr>
                <a:schemeClr val="dk1"/>
              </a:buClr>
              <a:buSzPts val="2000"/>
              <a:buChar char="•"/>
            </a:pPr>
            <a:r>
              <a:rPr lang="en-US" sz="2000"/>
              <a:t>If </a:t>
            </a:r>
            <a:r>
              <a:rPr b="1" lang="en-US" sz="2000">
                <a:solidFill>
                  <a:schemeClr val="accent5"/>
                </a:solidFill>
              </a:rPr>
              <a:t>yes</a:t>
            </a:r>
            <a:r>
              <a:rPr lang="en-US" sz="2000"/>
              <a:t>, create an </a:t>
            </a:r>
            <a:r>
              <a:rPr b="1" lang="en-US" sz="2000">
                <a:solidFill>
                  <a:schemeClr val="accent5"/>
                </a:solidFill>
              </a:rPr>
              <a:t>Amazon ECS cluster backed by Amazon EC2 </a:t>
            </a:r>
            <a:r>
              <a:rPr lang="en-US" sz="2000"/>
              <a:t>(provides more granular control over infrastructure)</a:t>
            </a:r>
            <a:endParaRPr/>
          </a:p>
          <a:p>
            <a:pPr indent="-228600" lvl="1" marL="685800" rtl="0" algn="l">
              <a:lnSpc>
                <a:spcPct val="90000"/>
              </a:lnSpc>
              <a:spcBef>
                <a:spcPts val="500"/>
              </a:spcBef>
              <a:spcAft>
                <a:spcPts val="0"/>
              </a:spcAft>
              <a:buClr>
                <a:schemeClr val="dk1"/>
              </a:buClr>
              <a:buSzPts val="2000"/>
              <a:buChar char="•"/>
            </a:pPr>
            <a:r>
              <a:rPr lang="en-US" sz="2000"/>
              <a:t>If </a:t>
            </a:r>
            <a:r>
              <a:rPr lang="en-US" sz="2000">
                <a:solidFill>
                  <a:schemeClr val="accent6"/>
                </a:solidFill>
              </a:rPr>
              <a:t>no</a:t>
            </a:r>
            <a:r>
              <a:rPr lang="en-US" sz="2000"/>
              <a:t>, create an </a:t>
            </a:r>
            <a:r>
              <a:rPr lang="en-US" sz="2000">
                <a:solidFill>
                  <a:schemeClr val="accent6"/>
                </a:solidFill>
              </a:rPr>
              <a:t>Amazon ECS cluster backed by AWS Fargate </a:t>
            </a:r>
            <a:r>
              <a:rPr lang="en-US" sz="2000"/>
              <a:t>(easier to maintain, focus on your applications)</a:t>
            </a:r>
            <a:endParaRPr/>
          </a:p>
        </p:txBody>
      </p:sp>
      <p:sp>
        <p:nvSpPr>
          <p:cNvPr id="1210" name="Google Shape;1210;p8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1" name="Google Shape;1211;p8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 shows three apps running in containers. If it is a Fargate-backed ECS cluster then you only need to manage the apps. If it is an EC2-backed ECS cluster, you also have to manage the VM guest OSs as well as the Docker engine." id="1212" name="Google Shape;1212;p86"/>
          <p:cNvGrpSpPr/>
          <p:nvPr/>
        </p:nvGrpSpPr>
        <p:grpSpPr>
          <a:xfrm>
            <a:off x="357134" y="3336998"/>
            <a:ext cx="11477732" cy="2963079"/>
            <a:chOff x="419100" y="3239112"/>
            <a:chExt cx="11477732" cy="2963079"/>
          </a:xfrm>
        </p:grpSpPr>
        <p:sp>
          <p:nvSpPr>
            <p:cNvPr id="1213" name="Google Shape;1213;p86"/>
            <p:cNvSpPr/>
            <p:nvPr/>
          </p:nvSpPr>
          <p:spPr>
            <a:xfrm>
              <a:off x="2973059" y="5294842"/>
              <a:ext cx="5965793" cy="397315"/>
            </a:xfrm>
            <a:prstGeom prst="roundRect">
              <a:avLst>
                <a:gd fmla="val 16667" name="adj"/>
              </a:avLst>
            </a:prstGeom>
            <a:solidFill>
              <a:srgbClr val="E3E7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Docker engines (one per OS in the cluster)</a:t>
              </a:r>
              <a:endParaRPr sz="1800">
                <a:solidFill>
                  <a:schemeClr val="dk1"/>
                </a:solidFill>
                <a:latin typeface="Arial"/>
                <a:ea typeface="Arial"/>
                <a:cs typeface="Arial"/>
                <a:sym typeface="Arial"/>
              </a:endParaRPr>
            </a:p>
          </p:txBody>
        </p:sp>
        <p:sp>
          <p:nvSpPr>
            <p:cNvPr id="1214" name="Google Shape;1214;p86"/>
            <p:cNvSpPr/>
            <p:nvPr/>
          </p:nvSpPr>
          <p:spPr>
            <a:xfrm>
              <a:off x="3110805" y="4722834"/>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215" name="Google Shape;1215;p86"/>
            <p:cNvSpPr/>
            <p:nvPr/>
          </p:nvSpPr>
          <p:spPr>
            <a:xfrm>
              <a:off x="3110805" y="4220078"/>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1</a:t>
              </a:r>
              <a:endParaRPr sz="1800">
                <a:solidFill>
                  <a:schemeClr val="dk1"/>
                </a:solidFill>
                <a:latin typeface="Arial"/>
                <a:ea typeface="Arial"/>
                <a:cs typeface="Arial"/>
                <a:sym typeface="Arial"/>
              </a:endParaRPr>
            </a:p>
          </p:txBody>
        </p:sp>
        <p:sp>
          <p:nvSpPr>
            <p:cNvPr id="1216" name="Google Shape;1216;p86"/>
            <p:cNvSpPr/>
            <p:nvPr/>
          </p:nvSpPr>
          <p:spPr>
            <a:xfrm>
              <a:off x="5156974" y="4792774"/>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217" name="Google Shape;1217;p86"/>
            <p:cNvSpPr/>
            <p:nvPr/>
          </p:nvSpPr>
          <p:spPr>
            <a:xfrm>
              <a:off x="5156974" y="4275468"/>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2</a:t>
              </a:r>
              <a:endParaRPr sz="1800">
                <a:solidFill>
                  <a:schemeClr val="dk1"/>
                </a:solidFill>
                <a:latin typeface="Arial"/>
                <a:ea typeface="Arial"/>
                <a:cs typeface="Arial"/>
                <a:sym typeface="Arial"/>
              </a:endParaRPr>
            </a:p>
          </p:txBody>
        </p:sp>
        <p:sp>
          <p:nvSpPr>
            <p:cNvPr id="1218" name="Google Shape;1218;p86"/>
            <p:cNvSpPr/>
            <p:nvPr/>
          </p:nvSpPr>
          <p:spPr>
            <a:xfrm>
              <a:off x="7258866" y="4792774"/>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Bins/Libs</a:t>
              </a:r>
              <a:endParaRPr sz="1800">
                <a:solidFill>
                  <a:schemeClr val="dk1"/>
                </a:solidFill>
                <a:latin typeface="Arial"/>
                <a:ea typeface="Arial"/>
                <a:cs typeface="Arial"/>
                <a:sym typeface="Arial"/>
              </a:endParaRPr>
            </a:p>
          </p:txBody>
        </p:sp>
        <p:sp>
          <p:nvSpPr>
            <p:cNvPr id="1219" name="Google Shape;1219;p86"/>
            <p:cNvSpPr/>
            <p:nvPr/>
          </p:nvSpPr>
          <p:spPr>
            <a:xfrm>
              <a:off x="7258866" y="4275468"/>
              <a:ext cx="1504134" cy="39997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App 3</a:t>
              </a:r>
              <a:endParaRPr sz="1800">
                <a:solidFill>
                  <a:schemeClr val="dk1"/>
                </a:solidFill>
                <a:latin typeface="Arial"/>
                <a:ea typeface="Arial"/>
                <a:cs typeface="Arial"/>
                <a:sym typeface="Arial"/>
              </a:endParaRPr>
            </a:p>
          </p:txBody>
        </p:sp>
        <p:sp>
          <p:nvSpPr>
            <p:cNvPr id="1220" name="Google Shape;1220;p86"/>
            <p:cNvSpPr/>
            <p:nvPr/>
          </p:nvSpPr>
          <p:spPr>
            <a:xfrm>
              <a:off x="2801729" y="3449214"/>
              <a:ext cx="6283940" cy="2752977"/>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1" name="Google Shape;1221;p86"/>
            <p:cNvSpPr txBox="1"/>
            <p:nvPr/>
          </p:nvSpPr>
          <p:spPr>
            <a:xfrm>
              <a:off x="5300436" y="3239112"/>
              <a:ext cx="145596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Containers</a:t>
              </a:r>
              <a:endParaRPr/>
            </a:p>
          </p:txBody>
        </p:sp>
        <p:sp>
          <p:nvSpPr>
            <p:cNvPr id="1222" name="Google Shape;1222;p86"/>
            <p:cNvSpPr/>
            <p:nvPr/>
          </p:nvSpPr>
          <p:spPr>
            <a:xfrm>
              <a:off x="2977646" y="5765766"/>
              <a:ext cx="5925003" cy="397315"/>
            </a:xfrm>
            <a:prstGeom prst="roundRect">
              <a:avLst>
                <a:gd fmla="val 821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VM guest operating systems in the Amazon ECS cluster</a:t>
              </a:r>
              <a:endParaRPr sz="1800">
                <a:solidFill>
                  <a:schemeClr val="dk1"/>
                </a:solidFill>
                <a:latin typeface="Arial"/>
                <a:ea typeface="Arial"/>
                <a:cs typeface="Arial"/>
                <a:sym typeface="Arial"/>
              </a:endParaRPr>
            </a:p>
          </p:txBody>
        </p:sp>
        <p:sp>
          <p:nvSpPr>
            <p:cNvPr id="1223" name="Google Shape;1223;p86"/>
            <p:cNvSpPr/>
            <p:nvPr/>
          </p:nvSpPr>
          <p:spPr>
            <a:xfrm>
              <a:off x="2977646" y="4158990"/>
              <a:ext cx="1825622" cy="1062634"/>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4" name="Google Shape;1224;p86"/>
            <p:cNvSpPr/>
            <p:nvPr/>
          </p:nvSpPr>
          <p:spPr>
            <a:xfrm>
              <a:off x="5038764" y="4158990"/>
              <a:ext cx="1825622" cy="1062634"/>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5" name="Google Shape;1225;p86"/>
            <p:cNvSpPr/>
            <p:nvPr/>
          </p:nvSpPr>
          <p:spPr>
            <a:xfrm>
              <a:off x="7133120" y="4158990"/>
              <a:ext cx="1825622" cy="1062634"/>
            </a:xfrm>
            <a:prstGeom prst="roundRect">
              <a:avLst>
                <a:gd fmla="val 951" name="adj"/>
              </a:avLst>
            </a:prstGeom>
            <a:noFill/>
            <a:ln cap="flat" cmpd="sng" w="254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6" name="Google Shape;1226;p86"/>
            <p:cNvSpPr txBox="1"/>
            <p:nvPr/>
          </p:nvSpPr>
          <p:spPr>
            <a:xfrm>
              <a:off x="2983380" y="3598673"/>
              <a:ext cx="178665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instance 1</a:t>
              </a:r>
              <a:endParaRPr/>
            </a:p>
          </p:txBody>
        </p:sp>
        <p:sp>
          <p:nvSpPr>
            <p:cNvPr id="1227" name="Google Shape;1227;p86"/>
            <p:cNvSpPr txBox="1"/>
            <p:nvPr/>
          </p:nvSpPr>
          <p:spPr>
            <a:xfrm>
              <a:off x="5038764" y="3598673"/>
              <a:ext cx="182562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instance 2</a:t>
              </a:r>
              <a:endParaRPr/>
            </a:p>
          </p:txBody>
        </p:sp>
        <p:sp>
          <p:nvSpPr>
            <p:cNvPr id="1228" name="Google Shape;1228;p86"/>
            <p:cNvSpPr txBox="1"/>
            <p:nvPr/>
          </p:nvSpPr>
          <p:spPr>
            <a:xfrm>
              <a:off x="7127266" y="3598673"/>
              <a:ext cx="183147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Container instance 3</a:t>
              </a:r>
              <a:endParaRPr/>
            </a:p>
          </p:txBody>
        </p:sp>
        <p:sp>
          <p:nvSpPr>
            <p:cNvPr id="1229" name="Google Shape;1229;p86"/>
            <p:cNvSpPr/>
            <p:nvPr/>
          </p:nvSpPr>
          <p:spPr>
            <a:xfrm>
              <a:off x="9199372" y="5294841"/>
              <a:ext cx="345948" cy="907349"/>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86"/>
            <p:cNvSpPr txBox="1"/>
            <p:nvPr/>
          </p:nvSpPr>
          <p:spPr>
            <a:xfrm>
              <a:off x="9712960" y="5579238"/>
              <a:ext cx="1508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AWS</a:t>
              </a:r>
              <a:r>
                <a:rPr lang="en-US" sz="1600">
                  <a:solidFill>
                    <a:schemeClr val="dk1"/>
                  </a:solidFill>
                  <a:latin typeface="Arial"/>
                  <a:ea typeface="Arial"/>
                  <a:cs typeface="Arial"/>
                  <a:sym typeface="Arial"/>
                </a:rPr>
                <a:t> manages</a:t>
              </a:r>
              <a:endParaRPr/>
            </a:p>
          </p:txBody>
        </p:sp>
        <p:sp>
          <p:nvSpPr>
            <p:cNvPr id="1231" name="Google Shape;1231;p86"/>
            <p:cNvSpPr/>
            <p:nvPr/>
          </p:nvSpPr>
          <p:spPr>
            <a:xfrm>
              <a:off x="9199372" y="4275468"/>
              <a:ext cx="345948" cy="907349"/>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86"/>
            <p:cNvSpPr txBox="1"/>
            <p:nvPr/>
          </p:nvSpPr>
          <p:spPr>
            <a:xfrm>
              <a:off x="9712960" y="4559865"/>
              <a:ext cx="1508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6"/>
                  </a:solidFill>
                  <a:latin typeface="Arial"/>
                  <a:ea typeface="Arial"/>
                  <a:cs typeface="Arial"/>
                  <a:sym typeface="Arial"/>
                </a:rPr>
                <a:t>You manage</a:t>
              </a:r>
              <a:endParaRPr/>
            </a:p>
          </p:txBody>
        </p:sp>
        <p:sp>
          <p:nvSpPr>
            <p:cNvPr id="1233" name="Google Shape;1233;p86"/>
            <p:cNvSpPr txBox="1"/>
            <p:nvPr/>
          </p:nvSpPr>
          <p:spPr>
            <a:xfrm>
              <a:off x="9247700" y="3449214"/>
              <a:ext cx="264913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6"/>
                  </a:solidFill>
                  <a:latin typeface="Arial"/>
                  <a:ea typeface="Arial"/>
                  <a:cs typeface="Arial"/>
                  <a:sym typeface="Arial"/>
                </a:rPr>
                <a:t>Amazon ECS cluster backed by Fargate</a:t>
              </a:r>
              <a:endParaRPr/>
            </a:p>
          </p:txBody>
        </p:sp>
        <p:sp>
          <p:nvSpPr>
            <p:cNvPr id="1234" name="Google Shape;1234;p86"/>
            <p:cNvSpPr txBox="1"/>
            <p:nvPr/>
          </p:nvSpPr>
          <p:spPr>
            <a:xfrm>
              <a:off x="419100" y="3506841"/>
              <a:ext cx="228037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5"/>
                  </a:solidFill>
                  <a:latin typeface="Arial"/>
                  <a:ea typeface="Arial"/>
                  <a:cs typeface="Arial"/>
                  <a:sym typeface="Arial"/>
                </a:rPr>
                <a:t>Amazon ECS cluster backed by Amazon EC2</a:t>
              </a:r>
              <a:endParaRPr/>
            </a:p>
          </p:txBody>
        </p:sp>
        <p:sp>
          <p:nvSpPr>
            <p:cNvPr id="1235" name="Google Shape;1235;p86"/>
            <p:cNvSpPr/>
            <p:nvPr/>
          </p:nvSpPr>
          <p:spPr>
            <a:xfrm rot="10800000">
              <a:off x="2365546" y="4224074"/>
              <a:ext cx="306642" cy="1978115"/>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86"/>
            <p:cNvSpPr txBox="1"/>
            <p:nvPr/>
          </p:nvSpPr>
          <p:spPr>
            <a:xfrm>
              <a:off x="854107" y="5078443"/>
              <a:ext cx="1508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5"/>
                  </a:solidFill>
                  <a:latin typeface="Arial"/>
                  <a:ea typeface="Arial"/>
                  <a:cs typeface="Arial"/>
                  <a:sym typeface="Arial"/>
                </a:rPr>
                <a:t>You manage</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8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What is Kubernetes?</a:t>
            </a:r>
            <a:endParaRPr/>
          </a:p>
        </p:txBody>
      </p:sp>
      <p:sp>
        <p:nvSpPr>
          <p:cNvPr id="1242" name="Google Shape;1242;p8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Kubernetes is open source software for container orchestration.</a:t>
            </a:r>
            <a:endParaRPr/>
          </a:p>
          <a:p>
            <a:pPr indent="-228600" lvl="1" marL="685800" rtl="0" algn="l">
              <a:lnSpc>
                <a:spcPct val="90000"/>
              </a:lnSpc>
              <a:spcBef>
                <a:spcPts val="500"/>
              </a:spcBef>
              <a:spcAft>
                <a:spcPts val="0"/>
              </a:spcAft>
              <a:buClr>
                <a:schemeClr val="dk1"/>
              </a:buClr>
              <a:buSzPts val="2400"/>
              <a:buChar char="•"/>
            </a:pPr>
            <a:r>
              <a:rPr lang="en-US"/>
              <a:t>Deploy and </a:t>
            </a:r>
            <a:r>
              <a:rPr b="1" lang="en-US">
                <a:solidFill>
                  <a:schemeClr val="accent5"/>
                </a:solidFill>
              </a:rPr>
              <a:t>manage containerized applications</a:t>
            </a:r>
            <a:r>
              <a:rPr lang="en-US"/>
              <a:t> </a:t>
            </a:r>
            <a:r>
              <a:rPr i="1" lang="en-US"/>
              <a:t>at scale</a:t>
            </a:r>
            <a:r>
              <a:rPr lang="en-US"/>
              <a:t>.</a:t>
            </a:r>
            <a:endParaRPr/>
          </a:p>
          <a:p>
            <a:pPr indent="-228600" lvl="1" marL="685800" rtl="0" algn="l">
              <a:lnSpc>
                <a:spcPct val="90000"/>
              </a:lnSpc>
              <a:spcBef>
                <a:spcPts val="500"/>
              </a:spcBef>
              <a:spcAft>
                <a:spcPts val="0"/>
              </a:spcAft>
              <a:buClr>
                <a:schemeClr val="dk1"/>
              </a:buClr>
              <a:buSzPts val="2400"/>
              <a:buChar char="•"/>
            </a:pPr>
            <a:r>
              <a:rPr lang="en-US"/>
              <a:t>The same toolset can be used on premises and in the cloud.</a:t>
            </a:r>
            <a:endParaRPr/>
          </a:p>
          <a:p>
            <a:pPr indent="-228600" lvl="0" marL="228600" rtl="0" algn="l">
              <a:lnSpc>
                <a:spcPct val="90000"/>
              </a:lnSpc>
              <a:spcBef>
                <a:spcPts val="1000"/>
              </a:spcBef>
              <a:spcAft>
                <a:spcPts val="0"/>
              </a:spcAft>
              <a:buClr>
                <a:schemeClr val="dk1"/>
              </a:buClr>
              <a:buSzPts val="2800"/>
              <a:buChar char="•"/>
            </a:pPr>
            <a:r>
              <a:rPr lang="en-US"/>
              <a:t>Complements Docker.</a:t>
            </a:r>
            <a:endParaRPr/>
          </a:p>
          <a:p>
            <a:pPr indent="-228600" lvl="1" marL="685800" rtl="0" algn="l">
              <a:lnSpc>
                <a:spcPct val="90000"/>
              </a:lnSpc>
              <a:spcBef>
                <a:spcPts val="500"/>
              </a:spcBef>
              <a:spcAft>
                <a:spcPts val="0"/>
              </a:spcAft>
              <a:buClr>
                <a:schemeClr val="dk1"/>
              </a:buClr>
              <a:buSzPts val="2400"/>
              <a:buChar char="•"/>
            </a:pPr>
            <a:r>
              <a:rPr lang="en-US"/>
              <a:t>Docker enables you to run multiple containers on a single OS host. </a:t>
            </a:r>
            <a:endParaRPr/>
          </a:p>
          <a:p>
            <a:pPr indent="-228600" lvl="1" marL="685800" rtl="0" algn="l">
              <a:lnSpc>
                <a:spcPct val="90000"/>
              </a:lnSpc>
              <a:spcBef>
                <a:spcPts val="500"/>
              </a:spcBef>
              <a:spcAft>
                <a:spcPts val="0"/>
              </a:spcAft>
              <a:buClr>
                <a:schemeClr val="dk1"/>
              </a:buClr>
              <a:buSzPts val="2400"/>
              <a:buChar char="•"/>
            </a:pPr>
            <a:r>
              <a:rPr lang="en-US"/>
              <a:t>Kubernetes </a:t>
            </a:r>
            <a:r>
              <a:rPr b="1" lang="en-US">
                <a:solidFill>
                  <a:schemeClr val="accent5"/>
                </a:solidFill>
              </a:rPr>
              <a:t>orchestrates</a:t>
            </a:r>
            <a:r>
              <a:rPr lang="en-US"/>
              <a:t> multiple Docker hosts (nodes).</a:t>
            </a:r>
            <a:endParaRPr/>
          </a:p>
          <a:p>
            <a:pPr indent="-228600" lvl="0" marL="228600" rtl="0" algn="l">
              <a:lnSpc>
                <a:spcPct val="90000"/>
              </a:lnSpc>
              <a:spcBef>
                <a:spcPts val="1000"/>
              </a:spcBef>
              <a:spcAft>
                <a:spcPts val="0"/>
              </a:spcAft>
              <a:buClr>
                <a:schemeClr val="dk1"/>
              </a:buClr>
              <a:buSzPts val="2800"/>
              <a:buChar char="•"/>
            </a:pPr>
            <a:r>
              <a:rPr lang="en-US"/>
              <a:t>Automates – </a:t>
            </a:r>
            <a:endParaRPr/>
          </a:p>
          <a:p>
            <a:pPr indent="-228600" lvl="1" marL="685800" rtl="0" algn="l">
              <a:lnSpc>
                <a:spcPct val="90000"/>
              </a:lnSpc>
              <a:spcBef>
                <a:spcPts val="500"/>
              </a:spcBef>
              <a:spcAft>
                <a:spcPts val="0"/>
              </a:spcAft>
              <a:buClr>
                <a:schemeClr val="dk1"/>
              </a:buClr>
              <a:buSzPts val="2400"/>
              <a:buChar char="•"/>
            </a:pPr>
            <a:r>
              <a:rPr lang="en-US"/>
              <a:t>Container provisioning.</a:t>
            </a:r>
            <a:endParaRPr/>
          </a:p>
          <a:p>
            <a:pPr indent="-228600" lvl="1" marL="685800" rtl="0" algn="l">
              <a:lnSpc>
                <a:spcPct val="90000"/>
              </a:lnSpc>
              <a:spcBef>
                <a:spcPts val="500"/>
              </a:spcBef>
              <a:spcAft>
                <a:spcPts val="0"/>
              </a:spcAft>
              <a:buClr>
                <a:schemeClr val="dk1"/>
              </a:buClr>
              <a:buSzPts val="2400"/>
              <a:buChar char="•"/>
            </a:pPr>
            <a:r>
              <a:rPr lang="en-US"/>
              <a:t>Networking.</a:t>
            </a:r>
            <a:endParaRPr/>
          </a:p>
          <a:p>
            <a:pPr indent="-228600" lvl="1" marL="685800" rtl="0" algn="l">
              <a:lnSpc>
                <a:spcPct val="90000"/>
              </a:lnSpc>
              <a:spcBef>
                <a:spcPts val="500"/>
              </a:spcBef>
              <a:spcAft>
                <a:spcPts val="0"/>
              </a:spcAft>
              <a:buClr>
                <a:schemeClr val="dk1"/>
              </a:buClr>
              <a:buSzPts val="2400"/>
              <a:buChar char="•"/>
            </a:pPr>
            <a:r>
              <a:rPr lang="en-US"/>
              <a:t>Load distribution.</a:t>
            </a:r>
            <a:endParaRPr/>
          </a:p>
          <a:p>
            <a:pPr indent="-228600" lvl="1" marL="685800" rtl="0" algn="l">
              <a:lnSpc>
                <a:spcPct val="90000"/>
              </a:lnSpc>
              <a:spcBef>
                <a:spcPts val="500"/>
              </a:spcBef>
              <a:spcAft>
                <a:spcPts val="0"/>
              </a:spcAft>
              <a:buClr>
                <a:schemeClr val="dk1"/>
              </a:buClr>
              <a:buSzPts val="2400"/>
              <a:buChar char="•"/>
            </a:pPr>
            <a:r>
              <a:rPr lang="en-US"/>
              <a:t>Scaling.</a:t>
            </a:r>
            <a:endParaRPr/>
          </a:p>
        </p:txBody>
      </p:sp>
      <p:sp>
        <p:nvSpPr>
          <p:cNvPr id="1243" name="Google Shape;1243;p8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8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88"/>
          <p:cNvSpPr txBox="1"/>
          <p:nvPr>
            <p:ph type="title"/>
          </p:nvPr>
        </p:nvSpPr>
        <p:spPr>
          <a:xfrm>
            <a:off x="419100" y="365125"/>
            <a:ext cx="8446604"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Elastic Kubernetes Service (Amazon EKS)</a:t>
            </a:r>
            <a:endParaRPr/>
          </a:p>
        </p:txBody>
      </p:sp>
      <p:sp>
        <p:nvSpPr>
          <p:cNvPr id="1250" name="Google Shape;1250;p88"/>
          <p:cNvSpPr txBox="1"/>
          <p:nvPr>
            <p:ph idx="1" type="body"/>
          </p:nvPr>
        </p:nvSpPr>
        <p:spPr>
          <a:xfrm>
            <a:off x="419101" y="1528175"/>
            <a:ext cx="9034271"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Amazon Elastic Kubernetes Service (</a:t>
            </a:r>
            <a:r>
              <a:rPr b="1" lang="en-US">
                <a:solidFill>
                  <a:schemeClr val="accent5"/>
                </a:solidFill>
              </a:rPr>
              <a:t>Amazon EKS</a:t>
            </a:r>
            <a:r>
              <a:rPr lang="en-US"/>
              <a:t>)</a:t>
            </a:r>
            <a:endParaRPr/>
          </a:p>
          <a:p>
            <a:pPr indent="-228600" lvl="1" marL="685800" rtl="0" algn="l">
              <a:lnSpc>
                <a:spcPct val="90000"/>
              </a:lnSpc>
              <a:spcBef>
                <a:spcPts val="500"/>
              </a:spcBef>
              <a:spcAft>
                <a:spcPts val="0"/>
              </a:spcAft>
              <a:buClr>
                <a:schemeClr val="dk1"/>
              </a:buClr>
              <a:buSzPts val="2400"/>
              <a:buChar char="•"/>
            </a:pPr>
            <a:r>
              <a:rPr lang="en-US"/>
              <a:t>Enables you to run Kubernetes on AWS</a:t>
            </a:r>
            <a:endParaRPr/>
          </a:p>
          <a:p>
            <a:pPr indent="-228600" lvl="1" marL="685800" rtl="0" algn="l">
              <a:lnSpc>
                <a:spcPct val="90000"/>
              </a:lnSpc>
              <a:spcBef>
                <a:spcPts val="500"/>
              </a:spcBef>
              <a:spcAft>
                <a:spcPts val="0"/>
              </a:spcAft>
              <a:buClr>
                <a:schemeClr val="dk1"/>
              </a:buClr>
              <a:buSzPts val="2400"/>
              <a:buChar char="•"/>
            </a:pPr>
            <a:r>
              <a:rPr lang="en-US"/>
              <a:t>Certified Kubernetes conformant (supports easy migration)</a:t>
            </a:r>
            <a:endParaRPr/>
          </a:p>
          <a:p>
            <a:pPr indent="-228600" lvl="1" marL="685800" rtl="0" algn="l">
              <a:lnSpc>
                <a:spcPct val="90000"/>
              </a:lnSpc>
              <a:spcBef>
                <a:spcPts val="500"/>
              </a:spcBef>
              <a:spcAft>
                <a:spcPts val="0"/>
              </a:spcAft>
              <a:buClr>
                <a:schemeClr val="dk1"/>
              </a:buClr>
              <a:buSzPts val="2400"/>
              <a:buChar char="•"/>
            </a:pPr>
            <a:r>
              <a:rPr lang="en-US"/>
              <a:t>Supports Linux and Windows containers</a:t>
            </a:r>
            <a:endParaRPr/>
          </a:p>
          <a:p>
            <a:pPr indent="-228600" lvl="1" marL="685800" rtl="0" algn="l">
              <a:lnSpc>
                <a:spcPct val="90000"/>
              </a:lnSpc>
              <a:spcBef>
                <a:spcPts val="500"/>
              </a:spcBef>
              <a:spcAft>
                <a:spcPts val="0"/>
              </a:spcAft>
              <a:buClr>
                <a:schemeClr val="dk1"/>
              </a:buClr>
              <a:buSzPts val="2400"/>
              <a:buChar char="•"/>
            </a:pPr>
            <a:r>
              <a:rPr lang="en-US"/>
              <a:t>Compatible with Kubernetes community tools and supports popular Kubernetes add-ons</a:t>
            </a:r>
            <a:br>
              <a:rPr lang="en-US"/>
            </a:br>
            <a:endParaRPr/>
          </a:p>
          <a:p>
            <a:pPr indent="-228600" lvl="0" marL="228600" rtl="0" algn="l">
              <a:lnSpc>
                <a:spcPct val="90000"/>
              </a:lnSpc>
              <a:spcBef>
                <a:spcPts val="1000"/>
              </a:spcBef>
              <a:spcAft>
                <a:spcPts val="0"/>
              </a:spcAft>
              <a:buClr>
                <a:schemeClr val="dk1"/>
              </a:buClr>
              <a:buSzPts val="2800"/>
              <a:buChar char="•"/>
            </a:pPr>
            <a:r>
              <a:rPr lang="en-US"/>
              <a:t>Use Amazon EKS to – </a:t>
            </a:r>
            <a:endParaRPr/>
          </a:p>
          <a:p>
            <a:pPr indent="-228600" lvl="1" marL="685800" rtl="0" algn="l">
              <a:lnSpc>
                <a:spcPct val="90000"/>
              </a:lnSpc>
              <a:spcBef>
                <a:spcPts val="500"/>
              </a:spcBef>
              <a:spcAft>
                <a:spcPts val="0"/>
              </a:spcAft>
              <a:buClr>
                <a:schemeClr val="dk1"/>
              </a:buClr>
              <a:buSzPts val="2400"/>
              <a:buChar char="•"/>
            </a:pPr>
            <a:r>
              <a:rPr lang="en-US"/>
              <a:t>Manage clusters of Amazon EC2 compute instances</a:t>
            </a:r>
            <a:endParaRPr/>
          </a:p>
          <a:p>
            <a:pPr indent="-228600" lvl="1" marL="685800" rtl="0" algn="l">
              <a:lnSpc>
                <a:spcPct val="90000"/>
              </a:lnSpc>
              <a:spcBef>
                <a:spcPts val="500"/>
              </a:spcBef>
              <a:spcAft>
                <a:spcPts val="0"/>
              </a:spcAft>
              <a:buClr>
                <a:schemeClr val="dk1"/>
              </a:buClr>
              <a:buSzPts val="2400"/>
              <a:buChar char="•"/>
            </a:pPr>
            <a:r>
              <a:rPr lang="en-US"/>
              <a:t>Run containers that are orchestrated by Kubernetes on those instances</a:t>
            </a:r>
            <a:endParaRPr/>
          </a:p>
        </p:txBody>
      </p:sp>
      <p:sp>
        <p:nvSpPr>
          <p:cNvPr id="1251" name="Google Shape;1251;p8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2" name="Google Shape;1252;p8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53" name="Google Shape;1253;p88"/>
          <p:cNvSpPr txBox="1"/>
          <p:nvPr/>
        </p:nvSpPr>
        <p:spPr>
          <a:xfrm>
            <a:off x="9540602" y="2742407"/>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Amazon Elastic Kubernetes Service</a:t>
            </a:r>
            <a:endParaRPr b="1" sz="1200">
              <a:solidFill>
                <a:schemeClr val="dk1"/>
              </a:solidFill>
              <a:latin typeface="Arial"/>
              <a:ea typeface="Arial"/>
              <a:cs typeface="Arial"/>
              <a:sym typeface="Arial"/>
            </a:endParaRPr>
          </a:p>
        </p:txBody>
      </p:sp>
      <p:pic>
        <p:nvPicPr>
          <p:cNvPr id="1254" name="Google Shape;1254;p88"/>
          <p:cNvPicPr preferRelativeResize="0"/>
          <p:nvPr/>
        </p:nvPicPr>
        <p:blipFill rotWithShape="1">
          <a:blip r:embed="rId3">
            <a:alphaModFix/>
          </a:blip>
          <a:srcRect b="0" l="0" r="0" t="0"/>
          <a:stretch/>
        </p:blipFill>
        <p:spPr>
          <a:xfrm>
            <a:off x="10142914" y="1621393"/>
            <a:ext cx="1097280" cy="10972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89"/>
          <p:cNvSpPr txBox="1"/>
          <p:nvPr>
            <p:ph type="title"/>
          </p:nvPr>
        </p:nvSpPr>
        <p:spPr>
          <a:xfrm>
            <a:off x="419099" y="365125"/>
            <a:ext cx="877791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Amazon Elastic Container Registry (Amazon ECR)</a:t>
            </a:r>
            <a:endParaRPr/>
          </a:p>
        </p:txBody>
      </p:sp>
      <p:sp>
        <p:nvSpPr>
          <p:cNvPr id="1260" name="Google Shape;1260;p89"/>
          <p:cNvSpPr txBox="1"/>
          <p:nvPr>
            <p:ph idx="1" type="body"/>
          </p:nvPr>
        </p:nvSpPr>
        <p:spPr>
          <a:xfrm>
            <a:off x="296262" y="1518635"/>
            <a:ext cx="6710905" cy="100667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5"/>
              </a:buClr>
              <a:buSzPts val="2000"/>
              <a:buNone/>
            </a:pPr>
            <a:r>
              <a:rPr b="1" lang="en-US" sz="2000">
                <a:solidFill>
                  <a:schemeClr val="accent5"/>
                </a:solidFill>
                <a:latin typeface="Arial"/>
                <a:ea typeface="Arial"/>
                <a:cs typeface="Arial"/>
                <a:sym typeface="Arial"/>
              </a:rPr>
              <a:t>Amazon ECR </a:t>
            </a:r>
            <a:r>
              <a:rPr lang="en-US" sz="2000">
                <a:latin typeface="Arial"/>
                <a:ea typeface="Arial"/>
                <a:cs typeface="Arial"/>
                <a:sym typeface="Arial"/>
              </a:rPr>
              <a:t>is a fully managed Docker </a:t>
            </a:r>
            <a:r>
              <a:rPr lang="en-US" sz="2000">
                <a:solidFill>
                  <a:schemeClr val="accent6"/>
                </a:solidFill>
                <a:latin typeface="Arial"/>
                <a:ea typeface="Arial"/>
                <a:cs typeface="Arial"/>
                <a:sym typeface="Arial"/>
              </a:rPr>
              <a:t>container registry </a:t>
            </a:r>
            <a:r>
              <a:rPr lang="en-US" sz="2000">
                <a:latin typeface="Arial"/>
                <a:ea typeface="Arial"/>
                <a:cs typeface="Arial"/>
                <a:sym typeface="Arial"/>
              </a:rPr>
              <a:t>that makes it easy for developers to store, manage, and deploy Docker container images.</a:t>
            </a:r>
            <a:endParaRPr/>
          </a:p>
          <a:p>
            <a:pPr indent="0" lvl="0" marL="0" rtl="0" algn="ctr">
              <a:lnSpc>
                <a:spcPct val="90000"/>
              </a:lnSpc>
              <a:spcBef>
                <a:spcPts val="1000"/>
              </a:spcBef>
              <a:spcAft>
                <a:spcPts val="0"/>
              </a:spcAft>
              <a:buClr>
                <a:schemeClr val="dk1"/>
              </a:buClr>
              <a:buSzPts val="2000"/>
              <a:buNone/>
            </a:pPr>
            <a:r>
              <a:t/>
            </a:r>
            <a:endParaRPr sz="2000">
              <a:latin typeface="Arial"/>
              <a:ea typeface="Arial"/>
              <a:cs typeface="Arial"/>
              <a:sym typeface="Arial"/>
            </a:endParaRPr>
          </a:p>
          <a:p>
            <a:pPr indent="0" lvl="0" marL="0" rtl="0" algn="ctr">
              <a:lnSpc>
                <a:spcPct val="90000"/>
              </a:lnSpc>
              <a:spcBef>
                <a:spcPts val="1000"/>
              </a:spcBef>
              <a:spcAft>
                <a:spcPts val="0"/>
              </a:spcAft>
              <a:buClr>
                <a:schemeClr val="dk1"/>
              </a:buClr>
              <a:buSzPts val="2000"/>
              <a:buNone/>
            </a:pPr>
            <a:r>
              <a:t/>
            </a:r>
            <a:endParaRPr sz="2000">
              <a:latin typeface="Arial"/>
              <a:ea typeface="Arial"/>
              <a:cs typeface="Arial"/>
              <a:sym typeface="Arial"/>
            </a:endParaRPr>
          </a:p>
        </p:txBody>
      </p:sp>
      <p:sp>
        <p:nvSpPr>
          <p:cNvPr id="1261" name="Google Shape;1261;p8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2" name="Google Shape;1262;p8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chemeClr val="lt1"/>
                </a:solidFill>
                <a:latin typeface="Arial"/>
                <a:ea typeface="Arial"/>
                <a:cs typeface="Arial"/>
                <a:sym typeface="Arial"/>
              </a:rPr>
              <a:t>© 2019 Amazon Web Services, Inc. or its Affiliates. All rights reserved.</a:t>
            </a:r>
            <a:endParaRPr/>
          </a:p>
        </p:txBody>
      </p:sp>
      <p:grpSp>
        <p:nvGrpSpPr>
          <p:cNvPr id="1263" name="Google Shape;1263;p89"/>
          <p:cNvGrpSpPr/>
          <p:nvPr/>
        </p:nvGrpSpPr>
        <p:grpSpPr>
          <a:xfrm>
            <a:off x="1400636" y="2991816"/>
            <a:ext cx="2805831" cy="2869485"/>
            <a:chOff x="1400636" y="2991816"/>
            <a:chExt cx="2805831" cy="2869485"/>
          </a:xfrm>
        </p:grpSpPr>
        <p:sp>
          <p:nvSpPr>
            <p:cNvPr id="1264" name="Google Shape;1264;p89"/>
            <p:cNvSpPr txBox="1"/>
            <p:nvPr/>
          </p:nvSpPr>
          <p:spPr>
            <a:xfrm>
              <a:off x="1584700" y="4115102"/>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232F3D"/>
                  </a:solidFill>
                  <a:latin typeface="Arial"/>
                  <a:ea typeface="Arial"/>
                  <a:cs typeface="Arial"/>
                  <a:sym typeface="Arial"/>
                </a:rPr>
                <a:t>Amazon Elastic Container Registry</a:t>
              </a:r>
              <a:endParaRPr/>
            </a:p>
          </p:txBody>
        </p:sp>
        <p:pic>
          <p:nvPicPr>
            <p:cNvPr id="1265" name="Google Shape;1265;p89"/>
            <p:cNvPicPr preferRelativeResize="0"/>
            <p:nvPr/>
          </p:nvPicPr>
          <p:blipFill rotWithShape="1">
            <a:blip r:embed="rId3">
              <a:alphaModFix/>
            </a:blip>
            <a:srcRect b="0" l="0" r="0" t="0"/>
            <a:stretch/>
          </p:blipFill>
          <p:spPr>
            <a:xfrm>
              <a:off x="2220309" y="2991816"/>
              <a:ext cx="1097280" cy="1097280"/>
            </a:xfrm>
            <a:prstGeom prst="rect">
              <a:avLst/>
            </a:prstGeom>
            <a:noFill/>
            <a:ln>
              <a:noFill/>
            </a:ln>
          </p:spPr>
        </p:pic>
        <p:sp>
          <p:nvSpPr>
            <p:cNvPr id="1266" name="Google Shape;1266;p89"/>
            <p:cNvSpPr txBox="1"/>
            <p:nvPr/>
          </p:nvSpPr>
          <p:spPr>
            <a:xfrm>
              <a:off x="2517364" y="5491969"/>
              <a:ext cx="15133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32F3D"/>
                  </a:solidFill>
                  <a:latin typeface="Arial"/>
                  <a:ea typeface="Arial"/>
                  <a:cs typeface="Arial"/>
                  <a:sym typeface="Arial"/>
                </a:rPr>
                <a:t>Registry</a:t>
              </a:r>
              <a:endParaRPr/>
            </a:p>
          </p:txBody>
        </p:sp>
        <p:sp>
          <p:nvSpPr>
            <p:cNvPr id="1267" name="Google Shape;1267;p89"/>
            <p:cNvSpPr txBox="1"/>
            <p:nvPr/>
          </p:nvSpPr>
          <p:spPr>
            <a:xfrm>
              <a:off x="1417561" y="5491969"/>
              <a:ext cx="15133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32F3D"/>
                  </a:solidFill>
                  <a:latin typeface="Arial"/>
                  <a:ea typeface="Arial"/>
                  <a:cs typeface="Arial"/>
                  <a:sym typeface="Arial"/>
                </a:rPr>
                <a:t>Image</a:t>
              </a:r>
              <a:endParaRPr/>
            </a:p>
          </p:txBody>
        </p:sp>
        <p:pic>
          <p:nvPicPr>
            <p:cNvPr id="1268" name="Google Shape;1268;p89"/>
            <p:cNvPicPr preferRelativeResize="0"/>
            <p:nvPr/>
          </p:nvPicPr>
          <p:blipFill rotWithShape="1">
            <a:blip r:embed="rId4">
              <a:alphaModFix/>
            </a:blip>
            <a:srcRect b="0" l="0" r="0" t="0"/>
            <a:stretch/>
          </p:blipFill>
          <p:spPr>
            <a:xfrm>
              <a:off x="3039066" y="5050508"/>
              <a:ext cx="469900" cy="469900"/>
            </a:xfrm>
            <a:prstGeom prst="rect">
              <a:avLst/>
            </a:prstGeom>
            <a:noFill/>
            <a:ln>
              <a:noFill/>
            </a:ln>
          </p:spPr>
        </p:pic>
        <p:pic>
          <p:nvPicPr>
            <p:cNvPr id="1269" name="Google Shape;1269;p89"/>
            <p:cNvPicPr preferRelativeResize="0"/>
            <p:nvPr/>
          </p:nvPicPr>
          <p:blipFill rotWithShape="1">
            <a:blip r:embed="rId5">
              <a:alphaModFix/>
            </a:blip>
            <a:srcRect b="0" l="0" r="0" t="0"/>
            <a:stretch/>
          </p:blipFill>
          <p:spPr>
            <a:xfrm>
              <a:off x="1939263" y="5063472"/>
              <a:ext cx="469900" cy="469900"/>
            </a:xfrm>
            <a:prstGeom prst="rect">
              <a:avLst/>
            </a:prstGeom>
            <a:noFill/>
            <a:ln>
              <a:noFill/>
            </a:ln>
          </p:spPr>
        </p:pic>
        <p:cxnSp>
          <p:nvCxnSpPr>
            <p:cNvPr id="1270" name="Google Shape;1270;p89"/>
            <p:cNvCxnSpPr/>
            <p:nvPr/>
          </p:nvCxnSpPr>
          <p:spPr>
            <a:xfrm>
              <a:off x="1400636" y="4861187"/>
              <a:ext cx="2805831" cy="0"/>
            </a:xfrm>
            <a:prstGeom prst="straightConnector1">
              <a:avLst/>
            </a:prstGeom>
            <a:noFill/>
            <a:ln cap="flat" cmpd="sng" w="9525">
              <a:solidFill>
                <a:schemeClr val="dk2"/>
              </a:solidFill>
              <a:prstDash val="dash"/>
              <a:miter lim="800000"/>
              <a:headEnd len="sm" w="sm" type="none"/>
              <a:tailEnd len="sm" w="sm" type="none"/>
            </a:ln>
          </p:spPr>
        </p:cxnSp>
      </p:grpSp>
      <p:grpSp>
        <p:nvGrpSpPr>
          <p:cNvPr id="1271" name="Google Shape;1271;p89"/>
          <p:cNvGrpSpPr/>
          <p:nvPr/>
        </p:nvGrpSpPr>
        <p:grpSpPr>
          <a:xfrm>
            <a:off x="5652628" y="1518635"/>
            <a:ext cx="5418547" cy="4711781"/>
            <a:chOff x="824561" y="0"/>
            <a:chExt cx="5418547" cy="4711781"/>
          </a:xfrm>
        </p:grpSpPr>
        <p:sp>
          <p:nvSpPr>
            <p:cNvPr id="1272" name="Google Shape;1272;p89"/>
            <p:cNvSpPr/>
            <p:nvPr/>
          </p:nvSpPr>
          <p:spPr>
            <a:xfrm>
              <a:off x="824561" y="0"/>
              <a:ext cx="4711781" cy="4711781"/>
            </a:xfrm>
            <a:prstGeom prst="triangle">
              <a:avLst>
                <a:gd fmla="val 50000" name="adj"/>
              </a:avLst>
            </a:prstGeom>
            <a:solidFill>
              <a:srgbClr val="4860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9"/>
            <p:cNvSpPr/>
            <p:nvPr/>
          </p:nvSpPr>
          <p:spPr>
            <a:xfrm>
              <a:off x="3180451" y="471638"/>
              <a:ext cx="3062657" cy="669956"/>
            </a:xfrm>
            <a:prstGeom prst="roundRect">
              <a:avLst>
                <a:gd fmla="val 16667" name="adj"/>
              </a:avLst>
            </a:prstGeom>
            <a:solidFill>
              <a:schemeClr val="lt1"/>
            </a:solidFill>
            <a:ln cap="flat" cmpd="sng" w="12700">
              <a:solidFill>
                <a:srgbClr val="1B605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9"/>
            <p:cNvSpPr txBox="1"/>
            <p:nvPr/>
          </p:nvSpPr>
          <p:spPr>
            <a:xfrm>
              <a:off x="3213156" y="504343"/>
              <a:ext cx="2997247" cy="60454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Amazon ECS integration</a:t>
              </a:r>
              <a:endParaRPr/>
            </a:p>
          </p:txBody>
        </p:sp>
        <p:sp>
          <p:nvSpPr>
            <p:cNvPr id="1275" name="Google Shape;1275;p89"/>
            <p:cNvSpPr/>
            <p:nvPr/>
          </p:nvSpPr>
          <p:spPr>
            <a:xfrm>
              <a:off x="3180451" y="1225339"/>
              <a:ext cx="3062657" cy="669956"/>
            </a:xfrm>
            <a:prstGeom prst="roundRect">
              <a:avLst>
                <a:gd fmla="val 16667" name="adj"/>
              </a:avLst>
            </a:prstGeom>
            <a:solidFill>
              <a:schemeClr val="lt1"/>
            </a:solidFill>
            <a:ln cap="flat" cmpd="sng" w="12700">
              <a:solidFill>
                <a:srgbClr val="1B605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9"/>
            <p:cNvSpPr txBox="1"/>
            <p:nvPr/>
          </p:nvSpPr>
          <p:spPr>
            <a:xfrm>
              <a:off x="3213156" y="1258044"/>
              <a:ext cx="2997247" cy="60454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Docker support</a:t>
              </a:r>
              <a:endParaRPr/>
            </a:p>
          </p:txBody>
        </p:sp>
        <p:sp>
          <p:nvSpPr>
            <p:cNvPr id="1277" name="Google Shape;1277;p89"/>
            <p:cNvSpPr/>
            <p:nvPr/>
          </p:nvSpPr>
          <p:spPr>
            <a:xfrm>
              <a:off x="3180451" y="1979040"/>
              <a:ext cx="3062657" cy="669956"/>
            </a:xfrm>
            <a:prstGeom prst="roundRect">
              <a:avLst>
                <a:gd fmla="val 16667" name="adj"/>
              </a:avLst>
            </a:prstGeom>
            <a:solidFill>
              <a:schemeClr val="lt1"/>
            </a:solidFill>
            <a:ln cap="flat" cmpd="sng" w="12700">
              <a:solidFill>
                <a:srgbClr val="1B605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9"/>
            <p:cNvSpPr txBox="1"/>
            <p:nvPr/>
          </p:nvSpPr>
          <p:spPr>
            <a:xfrm>
              <a:off x="3213156" y="2011745"/>
              <a:ext cx="2997247" cy="60454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Team collaboration</a:t>
              </a:r>
              <a:endParaRPr/>
            </a:p>
          </p:txBody>
        </p:sp>
        <p:sp>
          <p:nvSpPr>
            <p:cNvPr id="1279" name="Google Shape;1279;p89"/>
            <p:cNvSpPr/>
            <p:nvPr/>
          </p:nvSpPr>
          <p:spPr>
            <a:xfrm>
              <a:off x="3180451" y="2732740"/>
              <a:ext cx="3062657" cy="669956"/>
            </a:xfrm>
            <a:prstGeom prst="roundRect">
              <a:avLst>
                <a:gd fmla="val 16667" name="adj"/>
              </a:avLst>
            </a:prstGeom>
            <a:solidFill>
              <a:schemeClr val="lt1"/>
            </a:solidFill>
            <a:ln cap="flat" cmpd="sng" w="12700">
              <a:solidFill>
                <a:srgbClr val="1B605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9"/>
            <p:cNvSpPr txBox="1"/>
            <p:nvPr/>
          </p:nvSpPr>
          <p:spPr>
            <a:xfrm>
              <a:off x="3213156" y="2765445"/>
              <a:ext cx="2997247" cy="60454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Access control</a:t>
              </a:r>
              <a:endParaRPr/>
            </a:p>
          </p:txBody>
        </p:sp>
        <p:sp>
          <p:nvSpPr>
            <p:cNvPr id="1281" name="Google Shape;1281;p89"/>
            <p:cNvSpPr/>
            <p:nvPr/>
          </p:nvSpPr>
          <p:spPr>
            <a:xfrm>
              <a:off x="3180451" y="3486441"/>
              <a:ext cx="3062657" cy="669956"/>
            </a:xfrm>
            <a:prstGeom prst="roundRect">
              <a:avLst>
                <a:gd fmla="val 16667" name="adj"/>
              </a:avLst>
            </a:prstGeom>
            <a:solidFill>
              <a:schemeClr val="lt1"/>
            </a:solidFill>
            <a:ln cap="flat" cmpd="sng" w="12700">
              <a:solidFill>
                <a:srgbClr val="1B605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9"/>
            <p:cNvSpPr txBox="1"/>
            <p:nvPr/>
          </p:nvSpPr>
          <p:spPr>
            <a:xfrm>
              <a:off x="3213156" y="3519146"/>
              <a:ext cx="2997247" cy="60454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Third-party integrations</a:t>
              </a:r>
              <a:endParaRPr/>
            </a:p>
          </p:txBody>
        </p:sp>
      </p:grpSp>
      <p:sp>
        <p:nvSpPr>
          <p:cNvPr id="1283" name="Google Shape;1283;p89"/>
          <p:cNvSpPr txBox="1"/>
          <p:nvPr/>
        </p:nvSpPr>
        <p:spPr>
          <a:xfrm>
            <a:off x="571500" y="6508750"/>
            <a:ext cx="3735457"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b="0" i="0" sz="900">
              <a:solidFill>
                <a:srgbClr val="888888"/>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4 key takeaways</a:t>
            </a:r>
            <a:endParaRPr/>
          </a:p>
        </p:txBody>
      </p:sp>
      <p:sp>
        <p:nvSpPr>
          <p:cNvPr id="1289" name="Google Shape;1289;p90"/>
          <p:cNvSpPr txBox="1"/>
          <p:nvPr>
            <p:ph idx="1" type="body"/>
          </p:nvPr>
        </p:nvSpPr>
        <p:spPr>
          <a:xfrm>
            <a:off x="5714473" y="1178376"/>
            <a:ext cx="5951345"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000"/>
              <a:buChar char="•"/>
            </a:pPr>
            <a:r>
              <a:rPr b="1" lang="en-US" sz="2000">
                <a:solidFill>
                  <a:schemeClr val="accent5"/>
                </a:solidFill>
              </a:rPr>
              <a:t>Containers</a:t>
            </a:r>
            <a:r>
              <a:rPr lang="en-US" sz="2000"/>
              <a:t> can hold everything that an application needs to run.</a:t>
            </a:r>
            <a:endParaRPr/>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Docker</a:t>
            </a:r>
            <a:r>
              <a:rPr lang="en-US" sz="2000"/>
              <a:t> is a software platform that packages software into containers. </a:t>
            </a:r>
            <a:endParaRPr/>
          </a:p>
          <a:p>
            <a:pPr indent="-228600" lvl="1" marL="685800" rtl="0" algn="l">
              <a:lnSpc>
                <a:spcPct val="90000"/>
              </a:lnSpc>
              <a:spcBef>
                <a:spcPts val="500"/>
              </a:spcBef>
              <a:spcAft>
                <a:spcPts val="0"/>
              </a:spcAft>
              <a:buClr>
                <a:schemeClr val="dk1"/>
              </a:buClr>
              <a:buSzPts val="1800"/>
              <a:buChar char="•"/>
            </a:pPr>
            <a:r>
              <a:rPr lang="en-US" sz="1800"/>
              <a:t>A single application can span multiple containers.</a:t>
            </a:r>
            <a:endParaRPr/>
          </a:p>
          <a:p>
            <a:pPr indent="-228600" lvl="0" marL="228600" rtl="0" algn="l">
              <a:lnSpc>
                <a:spcPct val="90000"/>
              </a:lnSpc>
              <a:spcBef>
                <a:spcPts val="1000"/>
              </a:spcBef>
              <a:spcAft>
                <a:spcPts val="0"/>
              </a:spcAft>
              <a:buClr>
                <a:schemeClr val="dk1"/>
              </a:buClr>
              <a:buSzPts val="2000"/>
              <a:buChar char="•"/>
            </a:pPr>
            <a:r>
              <a:rPr lang="en-US" sz="2000"/>
              <a:t>Amazon Elastic Container Service (</a:t>
            </a:r>
            <a:r>
              <a:rPr b="1" lang="en-US" sz="2000">
                <a:solidFill>
                  <a:schemeClr val="accent5"/>
                </a:solidFill>
              </a:rPr>
              <a:t>Amazon ECS</a:t>
            </a:r>
            <a:r>
              <a:rPr lang="en-US" sz="2000"/>
              <a:t>) orchestrates the running of Docker containers.</a:t>
            </a:r>
            <a:endParaRPr/>
          </a:p>
          <a:p>
            <a:pPr indent="-228600" lvl="0" marL="228600" rtl="0" algn="l">
              <a:lnSpc>
                <a:spcPct val="90000"/>
              </a:lnSpc>
              <a:spcBef>
                <a:spcPts val="1000"/>
              </a:spcBef>
              <a:spcAft>
                <a:spcPts val="0"/>
              </a:spcAft>
              <a:buClr>
                <a:schemeClr val="accent5"/>
              </a:buClr>
              <a:buSzPts val="2000"/>
              <a:buChar char="•"/>
            </a:pPr>
            <a:r>
              <a:rPr b="1" lang="en-US" sz="2000">
                <a:solidFill>
                  <a:schemeClr val="accent5"/>
                </a:solidFill>
              </a:rPr>
              <a:t>Kubernetes</a:t>
            </a:r>
            <a:r>
              <a:rPr lang="en-US" sz="2000"/>
              <a:t> is open source software for container orchestration. </a:t>
            </a:r>
            <a:endParaRPr/>
          </a:p>
          <a:p>
            <a:pPr indent="-228600" lvl="0" marL="228600" rtl="0" algn="l">
              <a:lnSpc>
                <a:spcPct val="90000"/>
              </a:lnSpc>
              <a:spcBef>
                <a:spcPts val="1000"/>
              </a:spcBef>
              <a:spcAft>
                <a:spcPts val="0"/>
              </a:spcAft>
              <a:buClr>
                <a:schemeClr val="dk1"/>
              </a:buClr>
              <a:buSzPts val="2000"/>
              <a:buChar char="•"/>
            </a:pPr>
            <a:r>
              <a:rPr lang="en-US" sz="2000"/>
              <a:t>Amazon Elastic Kubernetes Service (</a:t>
            </a:r>
            <a:r>
              <a:rPr b="1" lang="en-US" sz="2000">
                <a:solidFill>
                  <a:schemeClr val="accent5"/>
                </a:solidFill>
              </a:rPr>
              <a:t>Amazon EKS</a:t>
            </a:r>
            <a:r>
              <a:rPr lang="en-US" sz="2000"/>
              <a:t>) enables you to run Kubernetes on AWS</a:t>
            </a:r>
            <a:endParaRPr/>
          </a:p>
          <a:p>
            <a:pPr indent="-228600" lvl="0" marL="228600" rtl="0" algn="l">
              <a:lnSpc>
                <a:spcPct val="90000"/>
              </a:lnSpc>
              <a:spcBef>
                <a:spcPts val="1000"/>
              </a:spcBef>
              <a:spcAft>
                <a:spcPts val="0"/>
              </a:spcAft>
              <a:buClr>
                <a:schemeClr val="dk1"/>
              </a:buClr>
              <a:buSzPts val="2000"/>
              <a:buChar char="•"/>
            </a:pPr>
            <a:r>
              <a:rPr lang="en-US" sz="2000"/>
              <a:t>Amazon Elastic Container Registry (</a:t>
            </a:r>
            <a:r>
              <a:rPr b="1" lang="en-US" sz="2000">
                <a:solidFill>
                  <a:schemeClr val="accent5"/>
                </a:solidFill>
              </a:rPr>
              <a:t>Amazon ECR</a:t>
            </a:r>
            <a:r>
              <a:rPr lang="en-US" sz="2000"/>
              <a:t>) enables you to store, manage, and deploy your Docker containers.</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id="1290" name="Google Shape;1290;p90"/>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1291" name="Google Shape;1291;p9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292" name="Google Shape;1292;p9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5: Introduction to AWS Lambda</a:t>
            </a:r>
            <a:endParaRPr/>
          </a:p>
        </p:txBody>
      </p:sp>
      <p:sp>
        <p:nvSpPr>
          <p:cNvPr id="1298" name="Google Shape;1298;p9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p:txBody>
      </p:sp>
      <p:sp>
        <p:nvSpPr>
          <p:cNvPr id="1299" name="Google Shape;1299;p9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00" name="Google Shape;1300;p91"/>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9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Lambda: Run code without servers</a:t>
            </a:r>
            <a:endParaRPr/>
          </a:p>
        </p:txBody>
      </p:sp>
      <p:sp>
        <p:nvSpPr>
          <p:cNvPr id="1306" name="Google Shape;1306;p9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t>
            </a:r>
            <a:r>
              <a:rPr lang="en-US">
                <a:solidFill>
                  <a:srgbClr val="898989"/>
                </a:solidFill>
              </a:rPr>
              <a:t>Amazon Web Services</a:t>
            </a:r>
            <a:r>
              <a:rPr lang="en-US"/>
              <a:t>, Inc. or its Affiliates. </a:t>
            </a:r>
            <a:r>
              <a:rPr lang="en-US">
                <a:solidFill>
                  <a:srgbClr val="898989"/>
                </a:solidFill>
              </a:rPr>
              <a:t>All</a:t>
            </a:r>
            <a:r>
              <a:rPr lang="en-US"/>
              <a:t> rights </a:t>
            </a:r>
            <a:r>
              <a:rPr lang="en-US">
                <a:solidFill>
                  <a:srgbClr val="898989"/>
                </a:solidFill>
              </a:rPr>
              <a:t>reserved</a:t>
            </a:r>
            <a:r>
              <a:rPr lang="en-US"/>
              <a:t>.</a:t>
            </a:r>
            <a:endParaRPr/>
          </a:p>
        </p:txBody>
      </p:sp>
      <p:sp>
        <p:nvSpPr>
          <p:cNvPr id="1307" name="Google Shape;1307;p9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8" name="Google Shape;1308;p92"/>
          <p:cNvSpPr txBox="1"/>
          <p:nvPr/>
        </p:nvSpPr>
        <p:spPr>
          <a:xfrm>
            <a:off x="3002577" y="1294856"/>
            <a:ext cx="630653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AWS Lambda is a </a:t>
            </a:r>
            <a:r>
              <a:rPr b="1" lang="en-US" sz="2400">
                <a:solidFill>
                  <a:schemeClr val="accent5"/>
                </a:solidFill>
                <a:latin typeface="Arial"/>
                <a:ea typeface="Arial"/>
                <a:cs typeface="Arial"/>
                <a:sym typeface="Arial"/>
              </a:rPr>
              <a:t>serverless</a:t>
            </a:r>
            <a:r>
              <a:rPr lang="en-US" sz="2400">
                <a:solidFill>
                  <a:schemeClr val="dk1"/>
                </a:solidFill>
                <a:latin typeface="Arial"/>
                <a:ea typeface="Arial"/>
                <a:cs typeface="Arial"/>
                <a:sym typeface="Arial"/>
              </a:rPr>
              <a:t> compute service.</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descr="diagram shows (from left to right) that code is uploaded, code runs as a Lambda function triggered by events or run on a schedule, and that you only pay for compute time you use." id="1309" name="Google Shape;1309;p92"/>
          <p:cNvGrpSpPr/>
          <p:nvPr/>
        </p:nvGrpSpPr>
        <p:grpSpPr>
          <a:xfrm>
            <a:off x="419100" y="1828801"/>
            <a:ext cx="11395284" cy="4210914"/>
            <a:chOff x="419100" y="1828801"/>
            <a:chExt cx="11395284" cy="4210914"/>
          </a:xfrm>
        </p:grpSpPr>
        <p:pic>
          <p:nvPicPr>
            <p:cNvPr id="1310" name="Google Shape;1310;p92"/>
            <p:cNvPicPr preferRelativeResize="0"/>
            <p:nvPr/>
          </p:nvPicPr>
          <p:blipFill rotWithShape="1">
            <a:blip r:embed="rId3">
              <a:alphaModFix/>
            </a:blip>
            <a:srcRect b="0" l="0" r="0" t="0"/>
            <a:stretch/>
          </p:blipFill>
          <p:spPr>
            <a:xfrm>
              <a:off x="703574" y="2113265"/>
              <a:ext cx="10455204" cy="2898648"/>
            </a:xfrm>
            <a:prstGeom prst="rect">
              <a:avLst/>
            </a:prstGeom>
            <a:noFill/>
            <a:ln>
              <a:noFill/>
            </a:ln>
          </p:spPr>
        </p:pic>
        <p:sp>
          <p:nvSpPr>
            <p:cNvPr id="1311" name="Google Shape;1311;p92"/>
            <p:cNvSpPr txBox="1"/>
            <p:nvPr/>
          </p:nvSpPr>
          <p:spPr>
            <a:xfrm>
              <a:off x="2563216" y="5200323"/>
              <a:ext cx="3306344" cy="64650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Run your code on a </a:t>
              </a:r>
              <a:r>
                <a:rPr b="1" i="1" lang="en-US" sz="1800">
                  <a:solidFill>
                    <a:schemeClr val="accent5"/>
                  </a:solidFill>
                  <a:latin typeface="Arial"/>
                  <a:ea typeface="Arial"/>
                  <a:cs typeface="Arial"/>
                  <a:sym typeface="Arial"/>
                </a:rPr>
                <a:t>schedule</a:t>
              </a:r>
              <a:r>
                <a:rPr lang="en-US" sz="1800">
                  <a:solidFill>
                    <a:schemeClr val="dk1"/>
                  </a:solidFill>
                  <a:latin typeface="Arial"/>
                  <a:ea typeface="Arial"/>
                  <a:cs typeface="Arial"/>
                  <a:sym typeface="Arial"/>
                </a:rPr>
                <a:t> </a:t>
              </a:r>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or in response to </a:t>
              </a:r>
              <a:r>
                <a:rPr b="1" i="1" lang="en-US" sz="1800">
                  <a:solidFill>
                    <a:schemeClr val="accent5"/>
                  </a:solidFill>
                  <a:latin typeface="Arial"/>
                  <a:ea typeface="Arial"/>
                  <a:cs typeface="Arial"/>
                  <a:sym typeface="Arial"/>
                </a:rPr>
                <a:t>events</a:t>
              </a:r>
              <a:endParaRPr/>
            </a:p>
          </p:txBody>
        </p:sp>
        <p:sp>
          <p:nvSpPr>
            <p:cNvPr id="1312" name="Google Shape;1312;p92"/>
            <p:cNvSpPr txBox="1"/>
            <p:nvPr/>
          </p:nvSpPr>
          <p:spPr>
            <a:xfrm>
              <a:off x="9116262" y="4773703"/>
              <a:ext cx="1785242" cy="98665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Pay </a:t>
              </a:r>
              <a:r>
                <a:rPr lang="en-US" sz="1800">
                  <a:solidFill>
                    <a:srgbClr val="000000"/>
                  </a:solidFill>
                  <a:latin typeface="Arial"/>
                  <a:ea typeface="Arial"/>
                  <a:cs typeface="Arial"/>
                  <a:sym typeface="Arial"/>
                </a:rPr>
                <a:t>only</a:t>
              </a:r>
              <a:r>
                <a:rPr lang="en-US" sz="1800">
                  <a:solidFill>
                    <a:schemeClr val="dk1"/>
                  </a:solidFill>
                  <a:latin typeface="Arial"/>
                  <a:ea typeface="Arial"/>
                  <a:cs typeface="Arial"/>
                  <a:sym typeface="Arial"/>
                </a:rPr>
                <a:t> for the</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compute time that</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you </a:t>
              </a:r>
              <a:r>
                <a:rPr lang="en-US" sz="1800">
                  <a:solidFill>
                    <a:srgbClr val="000000"/>
                  </a:solidFill>
                  <a:latin typeface="Arial"/>
                  <a:ea typeface="Arial"/>
                  <a:cs typeface="Arial"/>
                  <a:sym typeface="Arial"/>
                </a:rPr>
                <a:t>use</a:t>
              </a:r>
              <a:endParaRPr sz="1800">
                <a:solidFill>
                  <a:srgbClr val="000000"/>
                </a:solidFill>
                <a:latin typeface="Arial"/>
                <a:ea typeface="Arial"/>
                <a:cs typeface="Arial"/>
                <a:sym typeface="Arial"/>
              </a:endParaRPr>
            </a:p>
          </p:txBody>
        </p:sp>
        <p:sp>
          <p:nvSpPr>
            <p:cNvPr id="1313" name="Google Shape;1313;p92"/>
            <p:cNvSpPr txBox="1"/>
            <p:nvPr/>
          </p:nvSpPr>
          <p:spPr>
            <a:xfrm>
              <a:off x="3191738" y="4437135"/>
              <a:ext cx="731520" cy="33593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AWS</a:t>
              </a:r>
              <a:br>
                <a:rPr b="1" lang="en-US" sz="1600">
                  <a:solidFill>
                    <a:srgbClr val="000000"/>
                  </a:solidFill>
                  <a:latin typeface="Arial"/>
                  <a:ea typeface="Arial"/>
                  <a:cs typeface="Arial"/>
                  <a:sym typeface="Arial"/>
                </a:rPr>
              </a:br>
              <a:r>
                <a:rPr b="1" lang="en-US" sz="1600">
                  <a:solidFill>
                    <a:srgbClr val="000000"/>
                  </a:solidFill>
                  <a:latin typeface="Arial"/>
                  <a:ea typeface="Arial"/>
                  <a:cs typeface="Arial"/>
                  <a:sym typeface="Arial"/>
                </a:rPr>
                <a:t>services</a:t>
              </a:r>
              <a:endParaRPr b="1" sz="1600">
                <a:solidFill>
                  <a:srgbClr val="000000"/>
                </a:solidFill>
                <a:latin typeface="Arial"/>
                <a:ea typeface="Arial"/>
                <a:cs typeface="Arial"/>
                <a:sym typeface="Arial"/>
              </a:endParaRPr>
            </a:p>
          </p:txBody>
        </p:sp>
        <p:sp>
          <p:nvSpPr>
            <p:cNvPr id="1314" name="Google Shape;1314;p92"/>
            <p:cNvSpPr txBox="1"/>
            <p:nvPr/>
          </p:nvSpPr>
          <p:spPr>
            <a:xfrm>
              <a:off x="3862806" y="4942491"/>
              <a:ext cx="863600" cy="23567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Mobile apps</a:t>
              </a:r>
              <a:endParaRPr b="1" sz="1600">
                <a:solidFill>
                  <a:srgbClr val="000000"/>
                </a:solidFill>
                <a:latin typeface="Arial"/>
                <a:ea typeface="Arial"/>
                <a:cs typeface="Arial"/>
                <a:sym typeface="Arial"/>
              </a:endParaRPr>
            </a:p>
          </p:txBody>
        </p:sp>
        <p:sp>
          <p:nvSpPr>
            <p:cNvPr id="1315" name="Google Shape;1315;p92"/>
            <p:cNvSpPr txBox="1"/>
            <p:nvPr/>
          </p:nvSpPr>
          <p:spPr>
            <a:xfrm>
              <a:off x="4662292" y="4454811"/>
              <a:ext cx="1141638" cy="48768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000000"/>
                  </a:solidFill>
                  <a:latin typeface="Arial"/>
                  <a:ea typeface="Arial"/>
                  <a:cs typeface="Arial"/>
                  <a:sym typeface="Arial"/>
                </a:rPr>
                <a:t>HTTP endpoints</a:t>
              </a:r>
              <a:endParaRPr b="1" sz="1600">
                <a:solidFill>
                  <a:srgbClr val="000000"/>
                </a:solidFill>
                <a:latin typeface="Arial"/>
                <a:ea typeface="Arial"/>
                <a:cs typeface="Arial"/>
                <a:sym typeface="Arial"/>
              </a:endParaRPr>
            </a:p>
          </p:txBody>
        </p:sp>
        <p:cxnSp>
          <p:nvCxnSpPr>
            <p:cNvPr id="1316" name="Google Shape;1316;p92"/>
            <p:cNvCxnSpPr/>
            <p:nvPr/>
          </p:nvCxnSpPr>
          <p:spPr>
            <a:xfrm>
              <a:off x="2641482" y="3483147"/>
              <a:ext cx="987644" cy="0"/>
            </a:xfrm>
            <a:prstGeom prst="straightConnector1">
              <a:avLst/>
            </a:prstGeom>
            <a:noFill/>
            <a:ln cap="flat" cmpd="sng" w="38100">
              <a:solidFill>
                <a:schemeClr val="dk1"/>
              </a:solidFill>
              <a:prstDash val="dot"/>
              <a:miter lim="800000"/>
              <a:headEnd len="sm" w="sm" type="none"/>
              <a:tailEnd len="med" w="med" type="triangle"/>
            </a:ln>
          </p:spPr>
        </p:cxnSp>
        <p:sp>
          <p:nvSpPr>
            <p:cNvPr id="1317" name="Google Shape;1317;p92"/>
            <p:cNvSpPr/>
            <p:nvPr/>
          </p:nvSpPr>
          <p:spPr>
            <a:xfrm>
              <a:off x="710032" y="5138182"/>
              <a:ext cx="1640458" cy="6693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8" name="Google Shape;1318;p92"/>
            <p:cNvSpPr txBox="1"/>
            <p:nvPr/>
          </p:nvSpPr>
          <p:spPr>
            <a:xfrm>
              <a:off x="765056" y="2597740"/>
              <a:ext cx="1811146" cy="37169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Upload your code</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1319" name="Google Shape;1319;p92"/>
            <p:cNvSpPr txBox="1"/>
            <p:nvPr/>
          </p:nvSpPr>
          <p:spPr>
            <a:xfrm>
              <a:off x="6740346" y="4772395"/>
              <a:ext cx="1748836" cy="93704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Your code</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runs only when it is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triggered</a:t>
              </a:r>
              <a:endParaRPr/>
            </a:p>
          </p:txBody>
        </p:sp>
        <p:sp>
          <p:nvSpPr>
            <p:cNvPr id="1320" name="Google Shape;1320;p92"/>
            <p:cNvSpPr/>
            <p:nvPr/>
          </p:nvSpPr>
          <p:spPr>
            <a:xfrm>
              <a:off x="419100" y="1828801"/>
              <a:ext cx="11395284" cy="4210914"/>
            </a:xfrm>
            <a:prstGeom prst="roundRect">
              <a:avLst>
                <a:gd fmla="val 10315" name="adj"/>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cxnSp>
          <p:nvCxnSpPr>
            <p:cNvPr id="1321" name="Google Shape;1321;p92"/>
            <p:cNvCxnSpPr/>
            <p:nvPr/>
          </p:nvCxnSpPr>
          <p:spPr>
            <a:xfrm>
              <a:off x="4942518" y="3483147"/>
              <a:ext cx="1125940" cy="0"/>
            </a:xfrm>
            <a:prstGeom prst="straightConnector1">
              <a:avLst/>
            </a:prstGeom>
            <a:noFill/>
            <a:ln cap="flat" cmpd="sng" w="38100">
              <a:solidFill>
                <a:schemeClr val="dk1"/>
              </a:solidFill>
              <a:prstDash val="dot"/>
              <a:miter lim="800000"/>
              <a:headEnd len="sm" w="sm" type="none"/>
              <a:tailEnd len="med" w="med" type="triangle"/>
            </a:ln>
          </p:spPr>
        </p:cxnSp>
        <p:cxnSp>
          <p:nvCxnSpPr>
            <p:cNvPr id="1322" name="Google Shape;1322;p92"/>
            <p:cNvCxnSpPr/>
            <p:nvPr/>
          </p:nvCxnSpPr>
          <p:spPr>
            <a:xfrm flipH="1" rot="10800000">
              <a:off x="7526756" y="2810794"/>
              <a:ext cx="1814322" cy="253718"/>
            </a:xfrm>
            <a:prstGeom prst="straightConnector1">
              <a:avLst/>
            </a:prstGeom>
            <a:noFill/>
            <a:ln cap="flat" cmpd="sng" w="38100">
              <a:solidFill>
                <a:schemeClr val="dk1"/>
              </a:solidFill>
              <a:prstDash val="dot"/>
              <a:miter lim="800000"/>
              <a:headEnd len="sm" w="sm" type="none"/>
              <a:tailEnd len="sm" w="sm" type="none"/>
            </a:ln>
          </p:spPr>
        </p:cxnSp>
        <p:cxnSp>
          <p:nvCxnSpPr>
            <p:cNvPr id="1323" name="Google Shape;1323;p92"/>
            <p:cNvCxnSpPr/>
            <p:nvPr/>
          </p:nvCxnSpPr>
          <p:spPr>
            <a:xfrm>
              <a:off x="7526756" y="4396111"/>
              <a:ext cx="1814322" cy="208989"/>
            </a:xfrm>
            <a:prstGeom prst="straightConnector1">
              <a:avLst/>
            </a:prstGeom>
            <a:noFill/>
            <a:ln cap="flat" cmpd="sng" w="38100">
              <a:solidFill>
                <a:schemeClr val="dk1"/>
              </a:solidFill>
              <a:prstDash val="dot"/>
              <a:miter lim="800000"/>
              <a:headEnd len="sm" w="sm" type="none"/>
              <a:tailEnd len="sm" w="sm" type="none"/>
            </a:ln>
          </p:spPr>
        </p:cxnSp>
        <p:cxnSp>
          <p:nvCxnSpPr>
            <p:cNvPr id="1324" name="Google Shape;1324;p92"/>
            <p:cNvCxnSpPr/>
            <p:nvPr/>
          </p:nvCxnSpPr>
          <p:spPr>
            <a:xfrm flipH="1" rot="10800000">
              <a:off x="3987905" y="3557834"/>
              <a:ext cx="306077" cy="199236"/>
            </a:xfrm>
            <a:prstGeom prst="straightConnector1">
              <a:avLst/>
            </a:prstGeom>
            <a:noFill/>
            <a:ln cap="flat" cmpd="sng" w="38100">
              <a:solidFill>
                <a:schemeClr val="dk1"/>
              </a:solidFill>
              <a:prstDash val="dot"/>
              <a:miter lim="800000"/>
              <a:headEnd len="sm" w="sm" type="none"/>
              <a:tailEnd len="med" w="med" type="triangle"/>
            </a:ln>
          </p:spPr>
        </p:cxnSp>
        <p:cxnSp>
          <p:nvCxnSpPr>
            <p:cNvPr id="1325" name="Google Shape;1325;p92"/>
            <p:cNvCxnSpPr/>
            <p:nvPr/>
          </p:nvCxnSpPr>
          <p:spPr>
            <a:xfrm rot="10800000">
              <a:off x="4419566" y="3558214"/>
              <a:ext cx="306840" cy="162332"/>
            </a:xfrm>
            <a:prstGeom prst="straightConnector1">
              <a:avLst/>
            </a:prstGeom>
            <a:noFill/>
            <a:ln cap="flat" cmpd="sng" w="38100">
              <a:solidFill>
                <a:schemeClr val="dk1"/>
              </a:solidFill>
              <a:prstDash val="dot"/>
              <a:miter lim="800000"/>
              <a:headEnd len="sm" w="sm" type="none"/>
              <a:tailEnd len="med" w="med" type="triangle"/>
            </a:ln>
          </p:spPr>
        </p:cxnSp>
        <p:cxnSp>
          <p:nvCxnSpPr>
            <p:cNvPr id="1326" name="Google Shape;1326;p92"/>
            <p:cNvCxnSpPr/>
            <p:nvPr/>
          </p:nvCxnSpPr>
          <p:spPr>
            <a:xfrm rot="10800000">
              <a:off x="4356773" y="3540428"/>
              <a:ext cx="2" cy="441024"/>
            </a:xfrm>
            <a:prstGeom prst="straightConnector1">
              <a:avLst/>
            </a:prstGeom>
            <a:noFill/>
            <a:ln cap="flat" cmpd="sng" w="38100">
              <a:solidFill>
                <a:schemeClr val="dk1"/>
              </a:solidFill>
              <a:prstDash val="dot"/>
              <a:miter lim="800000"/>
              <a:headEnd len="sm" w="sm" type="none"/>
              <a:tailEnd len="med" w="med" type="triangle"/>
            </a:ln>
          </p:spPr>
        </p:cxnSp>
        <p:sp>
          <p:nvSpPr>
            <p:cNvPr id="1327" name="Google Shape;1327;p92"/>
            <p:cNvSpPr txBox="1"/>
            <p:nvPr/>
          </p:nvSpPr>
          <p:spPr>
            <a:xfrm>
              <a:off x="3500339" y="2105585"/>
              <a:ext cx="1811146" cy="5299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The code you run</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is a </a:t>
              </a:r>
              <a:r>
                <a:rPr b="1" lang="en-US" sz="1800">
                  <a:solidFill>
                    <a:schemeClr val="accent5"/>
                  </a:solidFill>
                  <a:latin typeface="Arial"/>
                  <a:ea typeface="Arial"/>
                  <a:cs typeface="Arial"/>
                  <a:sym typeface="Arial"/>
                </a:rPr>
                <a:t>Lambda function</a:t>
              </a:r>
              <a:endParaRPr b="1" sz="1800">
                <a:solidFill>
                  <a:schemeClr val="accent5"/>
                </a:solidFill>
                <a:latin typeface="Arial"/>
                <a:ea typeface="Arial"/>
                <a:cs typeface="Arial"/>
                <a:sym typeface="Arial"/>
              </a:endParaRPr>
            </a:p>
          </p:txBody>
        </p:sp>
        <p:sp>
          <p:nvSpPr>
            <p:cNvPr id="1328" name="Google Shape;1328;p92"/>
            <p:cNvSpPr/>
            <p:nvPr/>
          </p:nvSpPr>
          <p:spPr>
            <a:xfrm flipH="1">
              <a:off x="3862806" y="2651592"/>
              <a:ext cx="1079712" cy="8475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29" name="Google Shape;1329;p92"/>
            <p:cNvPicPr preferRelativeResize="0"/>
            <p:nvPr/>
          </p:nvPicPr>
          <p:blipFill rotWithShape="1">
            <a:blip r:embed="rId4">
              <a:alphaModFix/>
            </a:blip>
            <a:srcRect b="0" l="0" r="0" t="0"/>
            <a:stretch/>
          </p:blipFill>
          <p:spPr>
            <a:xfrm>
              <a:off x="3951041" y="2678668"/>
              <a:ext cx="839528" cy="839528"/>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grpSp>
        <p:nvGrpSpPr>
          <p:cNvPr id="1334" name="Google Shape;1334;p93"/>
          <p:cNvGrpSpPr/>
          <p:nvPr/>
        </p:nvGrpSpPr>
        <p:grpSpPr>
          <a:xfrm>
            <a:off x="2481382" y="2141831"/>
            <a:ext cx="8593018" cy="2940418"/>
            <a:chOff x="2481382" y="2141831"/>
            <a:chExt cx="8593018" cy="2940418"/>
          </a:xfrm>
        </p:grpSpPr>
        <p:sp>
          <p:nvSpPr>
            <p:cNvPr id="1335" name="Google Shape;1335;p93"/>
            <p:cNvSpPr/>
            <p:nvPr/>
          </p:nvSpPr>
          <p:spPr>
            <a:xfrm>
              <a:off x="2481382" y="2141831"/>
              <a:ext cx="8593018" cy="2940418"/>
            </a:xfrm>
            <a:prstGeom prst="roundRect">
              <a:avLst>
                <a:gd fmla="val 8687" name="adj"/>
              </a:avLst>
            </a:prstGeom>
            <a:solidFill>
              <a:schemeClr val="lt1"/>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grpSp>
          <p:nvGrpSpPr>
            <p:cNvPr id="1336" name="Google Shape;1336;p93"/>
            <p:cNvGrpSpPr/>
            <p:nvPr/>
          </p:nvGrpSpPr>
          <p:grpSpPr>
            <a:xfrm>
              <a:off x="2979907" y="2219145"/>
              <a:ext cx="617540" cy="2623496"/>
              <a:chOff x="2979907" y="2219145"/>
              <a:chExt cx="617540" cy="2623496"/>
            </a:xfrm>
          </p:grpSpPr>
          <p:pic>
            <p:nvPicPr>
              <p:cNvPr id="1337" name="Google Shape;1337;p93"/>
              <p:cNvPicPr preferRelativeResize="0"/>
              <p:nvPr/>
            </p:nvPicPr>
            <p:blipFill rotWithShape="1">
              <a:blip r:embed="rId3">
                <a:alphaModFix/>
              </a:blip>
              <a:srcRect b="0" l="0" r="0" t="0"/>
              <a:stretch/>
            </p:blipFill>
            <p:spPr>
              <a:xfrm>
                <a:off x="2979907" y="2219145"/>
                <a:ext cx="617540" cy="499762"/>
              </a:xfrm>
              <a:prstGeom prst="rect">
                <a:avLst/>
              </a:prstGeom>
              <a:noFill/>
              <a:ln>
                <a:noFill/>
              </a:ln>
            </p:spPr>
          </p:pic>
          <p:pic>
            <p:nvPicPr>
              <p:cNvPr id="1338" name="Google Shape;1338;p93"/>
              <p:cNvPicPr preferRelativeResize="0"/>
              <p:nvPr/>
            </p:nvPicPr>
            <p:blipFill rotWithShape="1">
              <a:blip r:embed="rId4">
                <a:alphaModFix/>
              </a:blip>
              <a:srcRect b="0" l="0" r="0" t="0"/>
              <a:stretch/>
            </p:blipFill>
            <p:spPr>
              <a:xfrm>
                <a:off x="3046568" y="2786548"/>
                <a:ext cx="484218" cy="481912"/>
              </a:xfrm>
              <a:prstGeom prst="rect">
                <a:avLst/>
              </a:prstGeom>
              <a:noFill/>
              <a:ln>
                <a:noFill/>
              </a:ln>
            </p:spPr>
          </p:pic>
          <p:pic>
            <p:nvPicPr>
              <p:cNvPr id="1339" name="Google Shape;1339;p93"/>
              <p:cNvPicPr preferRelativeResize="0"/>
              <p:nvPr/>
            </p:nvPicPr>
            <p:blipFill rotWithShape="1">
              <a:blip r:embed="rId5">
                <a:alphaModFix/>
              </a:blip>
              <a:srcRect b="0" l="0" r="0" t="0"/>
              <a:stretch/>
            </p:blipFill>
            <p:spPr>
              <a:xfrm>
                <a:off x="3044809" y="3336101"/>
                <a:ext cx="487736" cy="485413"/>
              </a:xfrm>
              <a:prstGeom prst="rect">
                <a:avLst/>
              </a:prstGeom>
              <a:noFill/>
              <a:ln>
                <a:noFill/>
              </a:ln>
            </p:spPr>
          </p:pic>
          <p:pic>
            <p:nvPicPr>
              <p:cNvPr id="1340" name="Google Shape;1340;p93"/>
              <p:cNvPicPr preferRelativeResize="0"/>
              <p:nvPr/>
            </p:nvPicPr>
            <p:blipFill rotWithShape="1">
              <a:blip r:embed="rId6">
                <a:alphaModFix/>
              </a:blip>
              <a:srcRect b="0" l="0" r="0" t="0"/>
              <a:stretch/>
            </p:blipFill>
            <p:spPr>
              <a:xfrm>
                <a:off x="3033605" y="3816715"/>
                <a:ext cx="563842" cy="563842"/>
              </a:xfrm>
              <a:prstGeom prst="rect">
                <a:avLst/>
              </a:prstGeom>
              <a:noFill/>
              <a:ln>
                <a:noFill/>
              </a:ln>
            </p:spPr>
          </p:pic>
          <p:pic>
            <p:nvPicPr>
              <p:cNvPr id="1341" name="Google Shape;1341;p93"/>
              <p:cNvPicPr preferRelativeResize="0"/>
              <p:nvPr/>
            </p:nvPicPr>
            <p:blipFill rotWithShape="1">
              <a:blip r:embed="rId7">
                <a:alphaModFix/>
              </a:blip>
              <a:srcRect b="0" l="0" r="0" t="0"/>
              <a:stretch/>
            </p:blipFill>
            <p:spPr>
              <a:xfrm>
                <a:off x="3116627" y="4449281"/>
                <a:ext cx="395242" cy="393360"/>
              </a:xfrm>
              <a:prstGeom prst="rect">
                <a:avLst/>
              </a:prstGeom>
              <a:noFill/>
              <a:ln>
                <a:noFill/>
              </a:ln>
            </p:spPr>
          </p:pic>
        </p:grpSp>
      </p:grpSp>
      <p:sp>
        <p:nvSpPr>
          <p:cNvPr id="1342" name="Google Shape;1342;p9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Benefits of Lambda</a:t>
            </a:r>
            <a:endParaRPr/>
          </a:p>
        </p:txBody>
      </p:sp>
      <p:sp>
        <p:nvSpPr>
          <p:cNvPr id="1343" name="Google Shape;1343;p93"/>
          <p:cNvSpPr txBox="1"/>
          <p:nvPr>
            <p:ph idx="4294967295" type="body"/>
          </p:nvPr>
        </p:nvSpPr>
        <p:spPr>
          <a:xfrm>
            <a:off x="3722688" y="2219145"/>
            <a:ext cx="7351712" cy="27375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It supports multiple programming languages</a:t>
            </a:r>
            <a:endParaRPr sz="2400">
              <a:solidFill>
                <a:srgbClr val="000000"/>
              </a:solidFill>
              <a:latin typeface="Arial"/>
              <a:ea typeface="Arial"/>
              <a:cs typeface="Arial"/>
              <a:sym typeface="Arial"/>
            </a:endParaRPr>
          </a:p>
          <a:p>
            <a:pPr indent="0" lvl="0" marL="0" rtl="0" algn="l">
              <a:lnSpc>
                <a:spcPct val="90000"/>
              </a:lnSpc>
              <a:spcBef>
                <a:spcPts val="1800"/>
              </a:spcBef>
              <a:spcAft>
                <a:spcPts val="0"/>
              </a:spcAft>
              <a:buClr>
                <a:srgbClr val="000000"/>
              </a:buClr>
              <a:buSzPts val="2400"/>
              <a:buNone/>
            </a:pPr>
            <a:r>
              <a:rPr lang="en-US" sz="2400">
                <a:solidFill>
                  <a:srgbClr val="000000"/>
                </a:solidFill>
              </a:rPr>
              <a:t>Completely automated</a:t>
            </a:r>
            <a:r>
              <a:rPr lang="en-US" sz="2400"/>
              <a:t> </a:t>
            </a:r>
            <a:r>
              <a:rPr lang="en-US" sz="2400">
                <a:solidFill>
                  <a:srgbClr val="000000"/>
                </a:solidFill>
              </a:rPr>
              <a:t>administration</a:t>
            </a:r>
            <a:endParaRPr sz="2400">
              <a:solidFill>
                <a:srgbClr val="000000"/>
              </a:solidFill>
              <a:latin typeface="Arial"/>
              <a:ea typeface="Arial"/>
              <a:cs typeface="Arial"/>
              <a:sym typeface="Arial"/>
            </a:endParaRPr>
          </a:p>
          <a:p>
            <a:pPr indent="0" lvl="0" marL="0" rtl="0" algn="l">
              <a:lnSpc>
                <a:spcPct val="90000"/>
              </a:lnSpc>
              <a:spcBef>
                <a:spcPts val="1800"/>
              </a:spcBef>
              <a:spcAft>
                <a:spcPts val="0"/>
              </a:spcAft>
              <a:buClr>
                <a:srgbClr val="000000"/>
              </a:buClr>
              <a:buSzPts val="2400"/>
              <a:buNone/>
            </a:pPr>
            <a:r>
              <a:rPr lang="en-US" sz="2400">
                <a:solidFill>
                  <a:srgbClr val="000000"/>
                </a:solidFill>
              </a:rPr>
              <a:t>Built-in</a:t>
            </a:r>
            <a:r>
              <a:rPr lang="en-US" sz="2400"/>
              <a:t> fault </a:t>
            </a:r>
            <a:r>
              <a:rPr lang="en-US" sz="2400">
                <a:solidFill>
                  <a:srgbClr val="000000"/>
                </a:solidFill>
              </a:rPr>
              <a:t>tolerance</a:t>
            </a:r>
            <a:endParaRPr sz="2400">
              <a:solidFill>
                <a:srgbClr val="000000"/>
              </a:solidFill>
              <a:latin typeface="Arial"/>
              <a:ea typeface="Arial"/>
              <a:cs typeface="Arial"/>
              <a:sym typeface="Arial"/>
            </a:endParaRPr>
          </a:p>
          <a:p>
            <a:pPr indent="0" lvl="0" marL="0" rtl="0" algn="l">
              <a:lnSpc>
                <a:spcPct val="90000"/>
              </a:lnSpc>
              <a:spcBef>
                <a:spcPts val="1800"/>
              </a:spcBef>
              <a:spcAft>
                <a:spcPts val="0"/>
              </a:spcAft>
              <a:buClr>
                <a:srgbClr val="000000"/>
              </a:buClr>
              <a:buSzPts val="2400"/>
              <a:buNone/>
            </a:pPr>
            <a:r>
              <a:rPr lang="en-US" sz="2400">
                <a:solidFill>
                  <a:srgbClr val="000000"/>
                </a:solidFill>
              </a:rPr>
              <a:t>It supports the orchestration of</a:t>
            </a:r>
            <a:r>
              <a:rPr lang="en-US" sz="2400"/>
              <a:t> multiple </a:t>
            </a:r>
            <a:r>
              <a:rPr lang="en-US" sz="2400">
                <a:solidFill>
                  <a:srgbClr val="000000"/>
                </a:solidFill>
              </a:rPr>
              <a:t>functions</a:t>
            </a:r>
            <a:endParaRPr sz="2400">
              <a:solidFill>
                <a:srgbClr val="000000"/>
              </a:solidFill>
              <a:latin typeface="Arial"/>
              <a:ea typeface="Arial"/>
              <a:cs typeface="Arial"/>
              <a:sym typeface="Arial"/>
            </a:endParaRPr>
          </a:p>
          <a:p>
            <a:pPr indent="0" lvl="0" marL="0" rtl="0" algn="l">
              <a:lnSpc>
                <a:spcPct val="90000"/>
              </a:lnSpc>
              <a:spcBef>
                <a:spcPts val="1800"/>
              </a:spcBef>
              <a:spcAft>
                <a:spcPts val="0"/>
              </a:spcAft>
              <a:buClr>
                <a:srgbClr val="000000"/>
              </a:buClr>
              <a:buSzPts val="2400"/>
              <a:buNone/>
            </a:pPr>
            <a:r>
              <a:rPr lang="en-US" sz="2400">
                <a:solidFill>
                  <a:srgbClr val="000000"/>
                </a:solidFill>
              </a:rPr>
              <a:t>Pay</a:t>
            </a:r>
            <a:r>
              <a:rPr lang="en-US" sz="2400"/>
              <a:t>-p</a:t>
            </a:r>
            <a:r>
              <a:rPr lang="en-US" sz="2400">
                <a:solidFill>
                  <a:srgbClr val="000000"/>
                </a:solidFill>
              </a:rPr>
              <a:t>er</a:t>
            </a:r>
            <a:r>
              <a:rPr lang="en-US" sz="2400"/>
              <a:t>-</a:t>
            </a:r>
            <a:r>
              <a:rPr lang="en-US" sz="2400">
                <a:solidFill>
                  <a:srgbClr val="000000"/>
                </a:solidFill>
              </a:rPr>
              <a:t>use pricing</a:t>
            </a:r>
            <a:endParaRPr sz="2400">
              <a:solidFill>
                <a:srgbClr val="000000"/>
              </a:solidFill>
              <a:latin typeface="Arial"/>
              <a:ea typeface="Arial"/>
              <a:cs typeface="Arial"/>
              <a:sym typeface="Arial"/>
            </a:endParaRPr>
          </a:p>
        </p:txBody>
      </p:sp>
      <p:sp>
        <p:nvSpPr>
          <p:cNvPr id="1344" name="Google Shape;1344;p9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t>
            </a:r>
            <a:r>
              <a:rPr lang="en-US">
                <a:solidFill>
                  <a:srgbClr val="898989"/>
                </a:solidFill>
              </a:rPr>
              <a:t>Amazon Web Services</a:t>
            </a:r>
            <a:r>
              <a:rPr lang="en-US"/>
              <a:t>, Inc. or its Affiliates. </a:t>
            </a:r>
            <a:r>
              <a:rPr lang="en-US">
                <a:solidFill>
                  <a:srgbClr val="898989"/>
                </a:solidFill>
              </a:rPr>
              <a:t>All</a:t>
            </a:r>
            <a:r>
              <a:rPr lang="en-US"/>
              <a:t> rights </a:t>
            </a:r>
            <a:r>
              <a:rPr lang="en-US">
                <a:solidFill>
                  <a:srgbClr val="898989"/>
                </a:solidFill>
              </a:rPr>
              <a:t>reserved</a:t>
            </a:r>
            <a:r>
              <a:rPr lang="en-US"/>
              <a:t>.</a:t>
            </a:r>
            <a:endParaRPr/>
          </a:p>
        </p:txBody>
      </p:sp>
      <p:sp>
        <p:nvSpPr>
          <p:cNvPr id="1345" name="Google Shape;1345;p9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6" name="Google Shape;1346;p93"/>
          <p:cNvSpPr txBox="1"/>
          <p:nvPr/>
        </p:nvSpPr>
        <p:spPr>
          <a:xfrm>
            <a:off x="419100" y="3808672"/>
            <a:ext cx="1865948" cy="3944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AWS</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Lambda</a:t>
            </a:r>
            <a:endParaRPr/>
          </a:p>
        </p:txBody>
      </p:sp>
      <p:pic>
        <p:nvPicPr>
          <p:cNvPr id="1347" name="Google Shape;1347;p93"/>
          <p:cNvPicPr preferRelativeResize="0"/>
          <p:nvPr/>
        </p:nvPicPr>
        <p:blipFill rotWithShape="1">
          <a:blip r:embed="rId8">
            <a:alphaModFix/>
          </a:blip>
          <a:srcRect b="0" l="0" r="0" t="0"/>
          <a:stretch/>
        </p:blipFill>
        <p:spPr>
          <a:xfrm>
            <a:off x="791487" y="2649984"/>
            <a:ext cx="1118649" cy="1118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Choosing the optimal compute service</a:t>
            </a:r>
            <a:endParaRPr/>
          </a:p>
        </p:txBody>
      </p:sp>
      <p:sp>
        <p:nvSpPr>
          <p:cNvPr id="293" name="Google Shape;293;p3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 optimal compute service or services that you use will depend on your use case</a:t>
            </a:r>
            <a:endParaRPr/>
          </a:p>
          <a:p>
            <a:pPr indent="-228600" lvl="0" marL="228600" rtl="0" algn="l">
              <a:lnSpc>
                <a:spcPct val="90000"/>
              </a:lnSpc>
              <a:spcBef>
                <a:spcPts val="1000"/>
              </a:spcBef>
              <a:spcAft>
                <a:spcPts val="0"/>
              </a:spcAft>
              <a:buClr>
                <a:schemeClr val="dk1"/>
              </a:buClr>
              <a:buSzPts val="2800"/>
              <a:buChar char="•"/>
            </a:pPr>
            <a:r>
              <a:rPr lang="en-US"/>
              <a:t>Some aspects to consider – </a:t>
            </a:r>
            <a:endParaRPr/>
          </a:p>
          <a:p>
            <a:pPr indent="-228600" lvl="1" marL="685800" rtl="0" algn="l">
              <a:lnSpc>
                <a:spcPct val="90000"/>
              </a:lnSpc>
              <a:spcBef>
                <a:spcPts val="500"/>
              </a:spcBef>
              <a:spcAft>
                <a:spcPts val="0"/>
              </a:spcAft>
              <a:buClr>
                <a:schemeClr val="dk1"/>
              </a:buClr>
              <a:buSzPts val="2400"/>
              <a:buChar char="•"/>
            </a:pPr>
            <a:r>
              <a:rPr lang="en-US"/>
              <a:t>What is your application design?</a:t>
            </a:r>
            <a:endParaRPr/>
          </a:p>
          <a:p>
            <a:pPr indent="-228600" lvl="1" marL="685800" rtl="0" algn="l">
              <a:lnSpc>
                <a:spcPct val="90000"/>
              </a:lnSpc>
              <a:spcBef>
                <a:spcPts val="500"/>
              </a:spcBef>
              <a:spcAft>
                <a:spcPts val="0"/>
              </a:spcAft>
              <a:buClr>
                <a:schemeClr val="dk1"/>
              </a:buClr>
              <a:buSzPts val="2400"/>
              <a:buChar char="•"/>
            </a:pPr>
            <a:r>
              <a:rPr lang="en-US"/>
              <a:t>What are your usage patterns?</a:t>
            </a:r>
            <a:endParaRPr/>
          </a:p>
          <a:p>
            <a:pPr indent="-228600" lvl="1" marL="685800" rtl="0" algn="l">
              <a:lnSpc>
                <a:spcPct val="90000"/>
              </a:lnSpc>
              <a:spcBef>
                <a:spcPts val="500"/>
              </a:spcBef>
              <a:spcAft>
                <a:spcPts val="0"/>
              </a:spcAft>
              <a:buClr>
                <a:schemeClr val="dk1"/>
              </a:buClr>
              <a:buSzPts val="2400"/>
              <a:buChar char="•"/>
            </a:pPr>
            <a:r>
              <a:rPr lang="en-US"/>
              <a:t>Which configuration settings will you want to manage?</a:t>
            </a:r>
            <a:endParaRPr/>
          </a:p>
          <a:p>
            <a:pPr indent="-228600" lvl="0" marL="228600" rtl="0" algn="l">
              <a:lnSpc>
                <a:spcPct val="90000"/>
              </a:lnSpc>
              <a:spcBef>
                <a:spcPts val="1000"/>
              </a:spcBef>
              <a:spcAft>
                <a:spcPts val="0"/>
              </a:spcAft>
              <a:buClr>
                <a:schemeClr val="dk1"/>
              </a:buClr>
              <a:buSzPts val="2800"/>
              <a:buChar char="•"/>
            </a:pPr>
            <a:r>
              <a:rPr lang="en-US"/>
              <a:t>Selecting the wrong compute solution for an architecture can lead to lower performance efficiency</a:t>
            </a:r>
            <a:endParaRPr/>
          </a:p>
          <a:p>
            <a:pPr indent="-228600" lvl="1" marL="685800" rtl="0" algn="l">
              <a:lnSpc>
                <a:spcPct val="90000"/>
              </a:lnSpc>
              <a:spcBef>
                <a:spcPts val="500"/>
              </a:spcBef>
              <a:spcAft>
                <a:spcPts val="0"/>
              </a:spcAft>
              <a:buClr>
                <a:schemeClr val="dk1"/>
              </a:buClr>
              <a:buSzPts val="2400"/>
              <a:buChar char="•"/>
            </a:pPr>
            <a:r>
              <a:rPr lang="en-US"/>
              <a:t>A good starting place—Understand the available compute options</a:t>
            </a:r>
            <a:endParaRPr/>
          </a:p>
        </p:txBody>
      </p:sp>
      <p:sp>
        <p:nvSpPr>
          <p:cNvPr id="294" name="Google Shape;294;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3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9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Lambda event sources</a:t>
            </a:r>
            <a:endParaRPr/>
          </a:p>
        </p:txBody>
      </p:sp>
      <p:sp>
        <p:nvSpPr>
          <p:cNvPr id="1353" name="Google Shape;1353;p9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54" name="Google Shape;1354;p9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descr="graphic showing event sources on the left (consisting of many AWS services), a Lambda function in the middle that leads into the Lambda service, and two outputs: the first is &quot;execution of your code&quot; and the second is CloudWatch for logging, monitoring, and metrics." id="1355" name="Google Shape;1355;p94"/>
          <p:cNvGrpSpPr/>
          <p:nvPr/>
        </p:nvGrpSpPr>
        <p:grpSpPr>
          <a:xfrm>
            <a:off x="278472" y="1359457"/>
            <a:ext cx="11203955" cy="4877004"/>
            <a:chOff x="278472" y="1359457"/>
            <a:chExt cx="11203955" cy="4877004"/>
          </a:xfrm>
        </p:grpSpPr>
        <p:sp>
          <p:nvSpPr>
            <p:cNvPr id="1356" name="Google Shape;1356;p94"/>
            <p:cNvSpPr txBox="1"/>
            <p:nvPr/>
          </p:nvSpPr>
          <p:spPr>
            <a:xfrm>
              <a:off x="278472" y="1359457"/>
              <a:ext cx="231982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5"/>
                  </a:solidFill>
                  <a:latin typeface="Arial"/>
                  <a:ea typeface="Arial"/>
                  <a:cs typeface="Arial"/>
                  <a:sym typeface="Arial"/>
                </a:rPr>
                <a:t>Event sources</a:t>
              </a:r>
              <a:endParaRPr/>
            </a:p>
          </p:txBody>
        </p:sp>
        <p:sp>
          <p:nvSpPr>
            <p:cNvPr id="1357" name="Google Shape;1357;p94"/>
            <p:cNvSpPr txBox="1"/>
            <p:nvPr/>
          </p:nvSpPr>
          <p:spPr>
            <a:xfrm>
              <a:off x="5811117" y="1391462"/>
              <a:ext cx="494342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Configure other AWS services as </a:t>
              </a:r>
              <a:r>
                <a:rPr b="1" lang="en-US" sz="1600">
                  <a:solidFill>
                    <a:schemeClr val="accent5"/>
                  </a:solidFill>
                  <a:latin typeface="Arial"/>
                  <a:ea typeface="Arial"/>
                  <a:cs typeface="Arial"/>
                  <a:sym typeface="Arial"/>
                </a:rPr>
                <a:t>event sources</a:t>
              </a:r>
              <a:r>
                <a:rPr lang="en-US" sz="1600">
                  <a:solidFill>
                    <a:schemeClr val="accent5"/>
                  </a:solidFill>
                  <a:latin typeface="Arial"/>
                  <a:ea typeface="Arial"/>
                  <a:cs typeface="Arial"/>
                  <a:sym typeface="Arial"/>
                </a:rPr>
                <a:t> to invoke your function as shown here.</a:t>
              </a:r>
              <a:endParaRPr/>
            </a:p>
            <a:p>
              <a:pPr indent="0" lvl="0" marL="0" marR="0" rtl="0" algn="l">
                <a:spcBef>
                  <a:spcPts val="0"/>
                </a:spcBef>
                <a:spcAft>
                  <a:spcPts val="0"/>
                </a:spcAft>
                <a:buNone/>
              </a:pPr>
              <a:r>
                <a:t/>
              </a:r>
              <a:endParaRPr sz="1600">
                <a:solidFill>
                  <a:schemeClr val="accent5"/>
                </a:solidFill>
                <a:latin typeface="Arial"/>
                <a:ea typeface="Arial"/>
                <a:cs typeface="Arial"/>
                <a:sym typeface="Arial"/>
              </a:endParaRPr>
            </a:p>
            <a:p>
              <a:pPr indent="0" lvl="0" marL="0" marR="0" rtl="0" algn="l">
                <a:spcBef>
                  <a:spcPts val="0"/>
                </a:spcBef>
                <a:spcAft>
                  <a:spcPts val="0"/>
                </a:spcAft>
                <a:buNone/>
              </a:pPr>
              <a:r>
                <a:rPr lang="en-US" sz="1600">
                  <a:solidFill>
                    <a:schemeClr val="accent5"/>
                  </a:solidFill>
                  <a:latin typeface="Arial"/>
                  <a:ea typeface="Arial"/>
                  <a:cs typeface="Arial"/>
                  <a:sym typeface="Arial"/>
                </a:rPr>
                <a:t>Alternatively, invoke a Lambda function from the Lambda console, AWS SDK, or AWS CLI. </a:t>
              </a:r>
              <a:endParaRPr/>
            </a:p>
          </p:txBody>
        </p:sp>
        <p:cxnSp>
          <p:nvCxnSpPr>
            <p:cNvPr id="1358" name="Google Shape;1358;p94"/>
            <p:cNvCxnSpPr/>
            <p:nvPr/>
          </p:nvCxnSpPr>
          <p:spPr>
            <a:xfrm>
              <a:off x="3745426" y="3872918"/>
              <a:ext cx="4994107" cy="0"/>
            </a:xfrm>
            <a:prstGeom prst="straightConnector1">
              <a:avLst/>
            </a:prstGeom>
            <a:noFill/>
            <a:ln cap="flat" cmpd="sng" w="38100">
              <a:solidFill>
                <a:srgbClr val="7F7F7F"/>
              </a:solidFill>
              <a:prstDash val="solid"/>
              <a:miter lim="800000"/>
              <a:headEnd len="sm" w="sm" type="none"/>
              <a:tailEnd len="med" w="med" type="triangle"/>
            </a:ln>
          </p:spPr>
        </p:cxnSp>
        <p:sp>
          <p:nvSpPr>
            <p:cNvPr id="1359" name="Google Shape;1359;p94"/>
            <p:cNvSpPr/>
            <p:nvPr/>
          </p:nvSpPr>
          <p:spPr>
            <a:xfrm>
              <a:off x="4415776" y="3582420"/>
              <a:ext cx="1024070" cy="5847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Lambda function</a:t>
              </a:r>
              <a:endParaRPr/>
            </a:p>
          </p:txBody>
        </p:sp>
        <p:pic>
          <p:nvPicPr>
            <p:cNvPr id="1360" name="Google Shape;1360;p94"/>
            <p:cNvPicPr preferRelativeResize="0"/>
            <p:nvPr/>
          </p:nvPicPr>
          <p:blipFill rotWithShape="1">
            <a:blip r:embed="rId3">
              <a:alphaModFix/>
            </a:blip>
            <a:srcRect b="0" l="0" r="0" t="0"/>
            <a:stretch/>
          </p:blipFill>
          <p:spPr>
            <a:xfrm>
              <a:off x="4522274" y="2745796"/>
              <a:ext cx="809293" cy="809293"/>
            </a:xfrm>
            <a:prstGeom prst="rect">
              <a:avLst/>
            </a:prstGeom>
            <a:noFill/>
            <a:ln>
              <a:noFill/>
            </a:ln>
          </p:spPr>
        </p:pic>
        <p:pic>
          <p:nvPicPr>
            <p:cNvPr id="1361" name="Google Shape;1361;p94"/>
            <p:cNvPicPr preferRelativeResize="0"/>
            <p:nvPr/>
          </p:nvPicPr>
          <p:blipFill rotWithShape="1">
            <a:blip r:embed="rId4">
              <a:alphaModFix/>
            </a:blip>
            <a:srcRect b="0" l="0" r="0" t="0"/>
            <a:stretch/>
          </p:blipFill>
          <p:spPr>
            <a:xfrm>
              <a:off x="6001917" y="3518495"/>
              <a:ext cx="711200" cy="711200"/>
            </a:xfrm>
            <a:prstGeom prst="rect">
              <a:avLst/>
            </a:prstGeom>
            <a:noFill/>
            <a:ln>
              <a:noFill/>
            </a:ln>
          </p:spPr>
        </p:pic>
        <p:sp>
          <p:nvSpPr>
            <p:cNvPr id="1362" name="Google Shape;1362;p94"/>
            <p:cNvSpPr txBox="1"/>
            <p:nvPr/>
          </p:nvSpPr>
          <p:spPr>
            <a:xfrm>
              <a:off x="5206565" y="4282714"/>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AWS Lambda</a:t>
              </a:r>
              <a:endParaRPr/>
            </a:p>
          </p:txBody>
        </p:sp>
        <p:sp>
          <p:nvSpPr>
            <p:cNvPr id="1363" name="Google Shape;1363;p94"/>
            <p:cNvSpPr txBox="1"/>
            <p:nvPr/>
          </p:nvSpPr>
          <p:spPr>
            <a:xfrm>
              <a:off x="7946820" y="5369596"/>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CloudWatch</a:t>
              </a:r>
              <a:endParaRPr/>
            </a:p>
          </p:txBody>
        </p:sp>
        <p:pic>
          <p:nvPicPr>
            <p:cNvPr id="1364" name="Google Shape;1364;p94"/>
            <p:cNvPicPr preferRelativeResize="0"/>
            <p:nvPr/>
          </p:nvPicPr>
          <p:blipFill rotWithShape="1">
            <a:blip r:embed="rId5">
              <a:alphaModFix/>
            </a:blip>
            <a:srcRect b="0" l="0" r="0" t="0"/>
            <a:stretch/>
          </p:blipFill>
          <p:spPr>
            <a:xfrm>
              <a:off x="8742172" y="4621268"/>
              <a:ext cx="711200" cy="711200"/>
            </a:xfrm>
            <a:prstGeom prst="rect">
              <a:avLst/>
            </a:prstGeom>
            <a:noFill/>
            <a:ln>
              <a:noFill/>
            </a:ln>
          </p:spPr>
        </p:pic>
        <p:cxnSp>
          <p:nvCxnSpPr>
            <p:cNvPr id="1365" name="Google Shape;1365;p94"/>
            <p:cNvCxnSpPr>
              <a:stCxn id="1361" idx="3"/>
              <a:endCxn id="1364" idx="1"/>
            </p:cNvCxnSpPr>
            <p:nvPr/>
          </p:nvCxnSpPr>
          <p:spPr>
            <a:xfrm>
              <a:off x="6713117" y="3874095"/>
              <a:ext cx="2029200" cy="1102800"/>
            </a:xfrm>
            <a:prstGeom prst="bentConnector3">
              <a:avLst>
                <a:gd fmla="val 36251" name="adj1"/>
              </a:avLst>
            </a:prstGeom>
            <a:noFill/>
            <a:ln cap="flat" cmpd="sng" w="38100">
              <a:solidFill>
                <a:srgbClr val="7F7F7F"/>
              </a:solidFill>
              <a:prstDash val="solid"/>
              <a:miter lim="800000"/>
              <a:headEnd len="sm" w="sm" type="none"/>
              <a:tailEnd len="med" w="med" type="triangle"/>
            </a:ln>
          </p:spPr>
        </p:cxnSp>
        <p:sp>
          <p:nvSpPr>
            <p:cNvPr id="1366" name="Google Shape;1366;p94"/>
            <p:cNvSpPr txBox="1"/>
            <p:nvPr/>
          </p:nvSpPr>
          <p:spPr>
            <a:xfrm>
              <a:off x="8739533" y="3555089"/>
              <a:ext cx="260313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Running of your code (only when triggered)</a:t>
              </a:r>
              <a:endParaRPr/>
            </a:p>
          </p:txBody>
        </p:sp>
        <p:sp>
          <p:nvSpPr>
            <p:cNvPr id="1367" name="Google Shape;1367;p94"/>
            <p:cNvSpPr/>
            <p:nvPr/>
          </p:nvSpPr>
          <p:spPr>
            <a:xfrm>
              <a:off x="420580" y="1989144"/>
              <a:ext cx="3324846" cy="4247317"/>
            </a:xfrm>
            <a:prstGeom prst="rect">
              <a:avLst/>
            </a:prstGeom>
            <a:noFill/>
            <a:ln cap="flat" cmpd="sng" w="381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Arial"/>
                <a:ea typeface="Arial"/>
                <a:cs typeface="Arial"/>
                <a:sym typeface="Arial"/>
              </a:endParaRPr>
            </a:p>
          </p:txBody>
        </p:sp>
        <p:pic>
          <p:nvPicPr>
            <p:cNvPr id="1368" name="Google Shape;1368;p94"/>
            <p:cNvPicPr preferRelativeResize="0"/>
            <p:nvPr/>
          </p:nvPicPr>
          <p:blipFill rotWithShape="1">
            <a:blip r:embed="rId6">
              <a:alphaModFix/>
            </a:blip>
            <a:srcRect b="0" l="0" r="0" t="0"/>
            <a:stretch/>
          </p:blipFill>
          <p:spPr>
            <a:xfrm>
              <a:off x="604788" y="2146700"/>
              <a:ext cx="365760" cy="365760"/>
            </a:xfrm>
            <a:prstGeom prst="rect">
              <a:avLst/>
            </a:prstGeom>
            <a:noFill/>
            <a:ln>
              <a:noFill/>
            </a:ln>
          </p:spPr>
        </p:pic>
        <p:pic>
          <p:nvPicPr>
            <p:cNvPr id="1369" name="Google Shape;1369;p94"/>
            <p:cNvPicPr preferRelativeResize="0"/>
            <p:nvPr/>
          </p:nvPicPr>
          <p:blipFill rotWithShape="1">
            <a:blip r:embed="rId7">
              <a:alphaModFix/>
            </a:blip>
            <a:srcRect b="0" l="0" r="0" t="0"/>
            <a:stretch/>
          </p:blipFill>
          <p:spPr>
            <a:xfrm>
              <a:off x="604788" y="2734051"/>
              <a:ext cx="365760" cy="365760"/>
            </a:xfrm>
            <a:prstGeom prst="rect">
              <a:avLst/>
            </a:prstGeom>
            <a:noFill/>
            <a:ln>
              <a:noFill/>
            </a:ln>
          </p:spPr>
        </p:pic>
        <p:pic>
          <p:nvPicPr>
            <p:cNvPr id="1370" name="Google Shape;1370;p94"/>
            <p:cNvPicPr preferRelativeResize="0"/>
            <p:nvPr/>
          </p:nvPicPr>
          <p:blipFill rotWithShape="1">
            <a:blip r:embed="rId8">
              <a:alphaModFix/>
            </a:blip>
            <a:srcRect b="0" l="0" r="0" t="0"/>
            <a:stretch/>
          </p:blipFill>
          <p:spPr>
            <a:xfrm>
              <a:off x="604788" y="3321402"/>
              <a:ext cx="365760" cy="365760"/>
            </a:xfrm>
            <a:prstGeom prst="rect">
              <a:avLst/>
            </a:prstGeom>
            <a:noFill/>
            <a:ln>
              <a:noFill/>
            </a:ln>
          </p:spPr>
        </p:pic>
        <p:pic>
          <p:nvPicPr>
            <p:cNvPr id="1371" name="Google Shape;1371;p94"/>
            <p:cNvPicPr preferRelativeResize="0"/>
            <p:nvPr/>
          </p:nvPicPr>
          <p:blipFill rotWithShape="1">
            <a:blip r:embed="rId9">
              <a:alphaModFix/>
            </a:blip>
            <a:srcRect b="0" l="0" r="0" t="0"/>
            <a:stretch/>
          </p:blipFill>
          <p:spPr>
            <a:xfrm>
              <a:off x="604788" y="3908753"/>
              <a:ext cx="365760" cy="365760"/>
            </a:xfrm>
            <a:prstGeom prst="rect">
              <a:avLst/>
            </a:prstGeom>
            <a:noFill/>
            <a:ln>
              <a:noFill/>
            </a:ln>
          </p:spPr>
        </p:pic>
        <p:pic>
          <p:nvPicPr>
            <p:cNvPr id="1372" name="Google Shape;1372;p94"/>
            <p:cNvPicPr preferRelativeResize="0"/>
            <p:nvPr/>
          </p:nvPicPr>
          <p:blipFill rotWithShape="1">
            <a:blip r:embed="rId10">
              <a:alphaModFix/>
            </a:blip>
            <a:srcRect b="0" l="0" r="0" t="0"/>
            <a:stretch/>
          </p:blipFill>
          <p:spPr>
            <a:xfrm>
              <a:off x="604788" y="5083457"/>
              <a:ext cx="365760" cy="365760"/>
            </a:xfrm>
            <a:prstGeom prst="rect">
              <a:avLst/>
            </a:prstGeom>
            <a:noFill/>
            <a:ln>
              <a:noFill/>
            </a:ln>
          </p:spPr>
        </p:pic>
        <p:pic>
          <p:nvPicPr>
            <p:cNvPr id="1373" name="Google Shape;1373;p94"/>
            <p:cNvPicPr preferRelativeResize="0"/>
            <p:nvPr/>
          </p:nvPicPr>
          <p:blipFill rotWithShape="1">
            <a:blip r:embed="rId11">
              <a:alphaModFix/>
            </a:blip>
            <a:srcRect b="0" l="0" r="0" t="0"/>
            <a:stretch/>
          </p:blipFill>
          <p:spPr>
            <a:xfrm>
              <a:off x="604788" y="4496104"/>
              <a:ext cx="365760" cy="365760"/>
            </a:xfrm>
            <a:prstGeom prst="rect">
              <a:avLst/>
            </a:prstGeom>
            <a:noFill/>
            <a:ln>
              <a:noFill/>
            </a:ln>
          </p:spPr>
        </p:pic>
        <p:sp>
          <p:nvSpPr>
            <p:cNvPr id="1374" name="Google Shape;1374;p94"/>
            <p:cNvSpPr txBox="1"/>
            <p:nvPr/>
          </p:nvSpPr>
          <p:spPr>
            <a:xfrm>
              <a:off x="9497885" y="4684480"/>
              <a:ext cx="1984542"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accent5"/>
                  </a:solidFill>
                  <a:latin typeface="Arial"/>
                  <a:ea typeface="Arial"/>
                  <a:cs typeface="Arial"/>
                  <a:sym typeface="Arial"/>
                </a:rPr>
                <a:t>Logging, monitoring, and metrics</a:t>
              </a:r>
              <a:endParaRPr/>
            </a:p>
          </p:txBody>
        </p:sp>
        <p:sp>
          <p:nvSpPr>
            <p:cNvPr id="1375" name="Google Shape;1375;p94"/>
            <p:cNvSpPr txBox="1"/>
            <p:nvPr/>
          </p:nvSpPr>
          <p:spPr>
            <a:xfrm>
              <a:off x="963915" y="2165939"/>
              <a:ext cx="121379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S3</a:t>
              </a:r>
              <a:endParaRPr/>
            </a:p>
          </p:txBody>
        </p:sp>
        <p:sp>
          <p:nvSpPr>
            <p:cNvPr id="1376" name="Google Shape;1376;p94"/>
            <p:cNvSpPr txBox="1"/>
            <p:nvPr/>
          </p:nvSpPr>
          <p:spPr>
            <a:xfrm>
              <a:off x="963915" y="2734833"/>
              <a:ext cx="19944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DynamoDB</a:t>
              </a:r>
              <a:endParaRPr/>
            </a:p>
          </p:txBody>
        </p:sp>
        <p:sp>
          <p:nvSpPr>
            <p:cNvPr id="1377" name="Google Shape;1377;p94"/>
            <p:cNvSpPr txBox="1"/>
            <p:nvPr/>
          </p:nvSpPr>
          <p:spPr>
            <a:xfrm>
              <a:off x="963915" y="3210686"/>
              <a:ext cx="27851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Simple Notification Service (Amazon SNS)</a:t>
              </a:r>
              <a:endParaRPr/>
            </a:p>
          </p:txBody>
        </p:sp>
        <p:sp>
          <p:nvSpPr>
            <p:cNvPr id="1378" name="Google Shape;1378;p94"/>
            <p:cNvSpPr txBox="1"/>
            <p:nvPr/>
          </p:nvSpPr>
          <p:spPr>
            <a:xfrm>
              <a:off x="963915" y="3816633"/>
              <a:ext cx="263540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Simple Queue Service (Amazon SQS)</a:t>
              </a:r>
              <a:endParaRPr/>
            </a:p>
          </p:txBody>
        </p:sp>
        <p:sp>
          <p:nvSpPr>
            <p:cNvPr id="1379" name="Google Shape;1379;p94"/>
            <p:cNvSpPr txBox="1"/>
            <p:nvPr/>
          </p:nvSpPr>
          <p:spPr>
            <a:xfrm>
              <a:off x="963915" y="4509707"/>
              <a:ext cx="21114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Amazon API Gateway</a:t>
              </a:r>
              <a:endParaRPr/>
            </a:p>
          </p:txBody>
        </p:sp>
        <p:sp>
          <p:nvSpPr>
            <p:cNvPr id="1380" name="Google Shape;1380;p94"/>
            <p:cNvSpPr txBox="1"/>
            <p:nvPr/>
          </p:nvSpPr>
          <p:spPr>
            <a:xfrm>
              <a:off x="963915" y="5097060"/>
              <a:ext cx="25122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Application Load Balancer</a:t>
              </a:r>
              <a:endParaRPr/>
            </a:p>
          </p:txBody>
        </p:sp>
        <p:sp>
          <p:nvSpPr>
            <p:cNvPr id="1381" name="Google Shape;1381;p94"/>
            <p:cNvSpPr txBox="1"/>
            <p:nvPr/>
          </p:nvSpPr>
          <p:spPr>
            <a:xfrm>
              <a:off x="990457" y="5689267"/>
              <a:ext cx="140615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Many more…</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9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Lambda function configuration</a:t>
            </a:r>
            <a:endParaRPr/>
          </a:p>
        </p:txBody>
      </p:sp>
      <p:sp>
        <p:nvSpPr>
          <p:cNvPr id="1387" name="Google Shape;1387;p95"/>
          <p:cNvSpPr txBox="1"/>
          <p:nvPr/>
        </p:nvSpPr>
        <p:spPr>
          <a:xfrm>
            <a:off x="278472" y="1359457"/>
            <a:ext cx="520792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5"/>
                </a:solidFill>
                <a:latin typeface="Arial"/>
                <a:ea typeface="Arial"/>
                <a:cs typeface="Arial"/>
                <a:sym typeface="Arial"/>
              </a:rPr>
              <a:t>Lambda function configuration</a:t>
            </a:r>
            <a:endParaRPr/>
          </a:p>
        </p:txBody>
      </p:sp>
      <p:grpSp>
        <p:nvGrpSpPr>
          <p:cNvPr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id="1388" name="Google Shape;1388;p95"/>
          <p:cNvGrpSpPr/>
          <p:nvPr/>
        </p:nvGrpSpPr>
        <p:grpSpPr>
          <a:xfrm>
            <a:off x="420580" y="1989144"/>
            <a:ext cx="11352320" cy="4247317"/>
            <a:chOff x="420580" y="1989144"/>
            <a:chExt cx="11352320" cy="4247317"/>
          </a:xfrm>
        </p:grpSpPr>
        <p:sp>
          <p:nvSpPr>
            <p:cNvPr id="1389" name="Google Shape;1389;p95"/>
            <p:cNvSpPr/>
            <p:nvPr/>
          </p:nvSpPr>
          <p:spPr>
            <a:xfrm>
              <a:off x="420580" y="1989144"/>
              <a:ext cx="3092677" cy="4247317"/>
            </a:xfrm>
            <a:prstGeom prst="rect">
              <a:avLst/>
            </a:prstGeom>
            <a:noFill/>
            <a:ln cap="flat" cmpd="sng" w="381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Arial"/>
                <a:ea typeface="Arial"/>
                <a:cs typeface="Arial"/>
                <a:sym typeface="Arial"/>
              </a:endParaRPr>
            </a:p>
          </p:txBody>
        </p:sp>
        <p:cxnSp>
          <p:nvCxnSpPr>
            <p:cNvPr id="1390" name="Google Shape;1390;p95"/>
            <p:cNvCxnSpPr/>
            <p:nvPr/>
          </p:nvCxnSpPr>
          <p:spPr>
            <a:xfrm flipH="1" rot="10800000">
              <a:off x="3513257" y="3868009"/>
              <a:ext cx="5222107" cy="30777"/>
            </a:xfrm>
            <a:prstGeom prst="straightConnector1">
              <a:avLst/>
            </a:prstGeom>
            <a:noFill/>
            <a:ln cap="flat" cmpd="sng" w="38100">
              <a:solidFill>
                <a:srgbClr val="7F7F7F"/>
              </a:solidFill>
              <a:prstDash val="solid"/>
              <a:miter lim="800000"/>
              <a:headEnd len="sm" w="sm" type="none"/>
              <a:tailEnd len="med" w="med" type="triangle"/>
            </a:ln>
          </p:spPr>
        </p:cxnSp>
        <p:grpSp>
          <p:nvGrpSpPr>
            <p:cNvPr id="1391" name="Google Shape;1391;p95"/>
            <p:cNvGrpSpPr/>
            <p:nvPr/>
          </p:nvGrpSpPr>
          <p:grpSpPr>
            <a:xfrm>
              <a:off x="1237675" y="2315924"/>
              <a:ext cx="1458485" cy="981541"/>
              <a:chOff x="7543438" y="2931060"/>
              <a:chExt cx="1458485" cy="981541"/>
            </a:xfrm>
          </p:grpSpPr>
          <p:pic>
            <p:nvPicPr>
              <p:cNvPr id="1392" name="Google Shape;1392;p95"/>
              <p:cNvPicPr preferRelativeResize="0"/>
              <p:nvPr/>
            </p:nvPicPr>
            <p:blipFill rotWithShape="1">
              <a:blip r:embed="rId3">
                <a:alphaModFix/>
              </a:blip>
              <a:srcRect b="0" l="0" r="0" t="0"/>
              <a:stretch/>
            </p:blipFill>
            <p:spPr>
              <a:xfrm>
                <a:off x="7874540" y="2931060"/>
                <a:ext cx="707720" cy="638720"/>
              </a:xfrm>
              <a:prstGeom prst="rect">
                <a:avLst/>
              </a:prstGeom>
              <a:noFill/>
              <a:ln>
                <a:noFill/>
              </a:ln>
            </p:spPr>
          </p:pic>
          <p:sp>
            <p:nvSpPr>
              <p:cNvPr id="1393" name="Google Shape;1393;p95"/>
              <p:cNvSpPr/>
              <p:nvPr/>
            </p:nvSpPr>
            <p:spPr>
              <a:xfrm>
                <a:off x="7543438" y="3574047"/>
                <a:ext cx="145848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Function code</a:t>
                </a:r>
                <a:endParaRPr/>
              </a:p>
            </p:txBody>
          </p:sp>
        </p:grpSp>
        <p:sp>
          <p:nvSpPr>
            <p:cNvPr id="1394" name="Google Shape;1394;p95"/>
            <p:cNvSpPr/>
            <p:nvPr/>
          </p:nvSpPr>
          <p:spPr>
            <a:xfrm>
              <a:off x="642167" y="4209705"/>
              <a:ext cx="2489927"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Dependencies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(code libraries, etc.)</a:t>
              </a:r>
              <a:endParaRPr/>
            </a:p>
          </p:txBody>
        </p:sp>
        <p:sp>
          <p:nvSpPr>
            <p:cNvPr id="1395" name="Google Shape;1395;p95"/>
            <p:cNvSpPr/>
            <p:nvPr/>
          </p:nvSpPr>
          <p:spPr>
            <a:xfrm>
              <a:off x="1065116" y="5622008"/>
              <a:ext cx="174809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Execution role</a:t>
              </a:r>
              <a:endParaRPr/>
            </a:p>
          </p:txBody>
        </p:sp>
        <p:pic>
          <p:nvPicPr>
            <p:cNvPr id="1396" name="Google Shape;1396;p95"/>
            <p:cNvPicPr preferRelativeResize="0"/>
            <p:nvPr/>
          </p:nvPicPr>
          <p:blipFill rotWithShape="1">
            <a:blip r:embed="rId4">
              <a:alphaModFix/>
            </a:blip>
            <a:srcRect b="0" l="0" r="0" t="0"/>
            <a:stretch/>
          </p:blipFill>
          <p:spPr>
            <a:xfrm>
              <a:off x="6001917" y="3518495"/>
              <a:ext cx="711200" cy="711200"/>
            </a:xfrm>
            <a:prstGeom prst="rect">
              <a:avLst/>
            </a:prstGeom>
            <a:noFill/>
            <a:ln>
              <a:noFill/>
            </a:ln>
          </p:spPr>
        </p:pic>
        <p:sp>
          <p:nvSpPr>
            <p:cNvPr id="1397" name="Google Shape;1397;p95"/>
            <p:cNvSpPr txBox="1"/>
            <p:nvPr/>
          </p:nvSpPr>
          <p:spPr>
            <a:xfrm>
              <a:off x="5206565" y="4282714"/>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AWS Lambda</a:t>
              </a:r>
              <a:endParaRPr/>
            </a:p>
          </p:txBody>
        </p:sp>
        <p:pic>
          <p:nvPicPr>
            <p:cNvPr descr="Books on shelf" id="1398" name="Google Shape;1398;p95"/>
            <p:cNvPicPr preferRelativeResize="0"/>
            <p:nvPr/>
          </p:nvPicPr>
          <p:blipFill rotWithShape="1">
            <a:blip r:embed="rId5">
              <a:alphaModFix/>
            </a:blip>
            <a:srcRect b="0" l="0" r="0" t="0"/>
            <a:stretch/>
          </p:blipFill>
          <p:spPr>
            <a:xfrm>
              <a:off x="1565105" y="3562707"/>
              <a:ext cx="711201" cy="711201"/>
            </a:xfrm>
            <a:prstGeom prst="rect">
              <a:avLst/>
            </a:prstGeom>
            <a:noFill/>
            <a:ln>
              <a:noFill/>
            </a:ln>
          </p:spPr>
        </p:pic>
        <p:pic>
          <p:nvPicPr>
            <p:cNvPr id="1399" name="Google Shape;1399;p95"/>
            <p:cNvPicPr preferRelativeResize="0"/>
            <p:nvPr/>
          </p:nvPicPr>
          <p:blipFill rotWithShape="1">
            <a:blip r:embed="rId6">
              <a:alphaModFix/>
            </a:blip>
            <a:srcRect b="0" l="0" r="0" t="0"/>
            <a:stretch/>
          </p:blipFill>
          <p:spPr>
            <a:xfrm>
              <a:off x="1915344" y="5000643"/>
              <a:ext cx="590551" cy="590551"/>
            </a:xfrm>
            <a:prstGeom prst="rect">
              <a:avLst/>
            </a:prstGeom>
            <a:noFill/>
            <a:ln>
              <a:noFill/>
            </a:ln>
          </p:spPr>
        </p:pic>
        <p:pic>
          <p:nvPicPr>
            <p:cNvPr id="1400" name="Google Shape;1400;p95"/>
            <p:cNvPicPr preferRelativeResize="0"/>
            <p:nvPr/>
          </p:nvPicPr>
          <p:blipFill rotWithShape="1">
            <a:blip r:embed="rId7">
              <a:alphaModFix/>
            </a:blip>
            <a:srcRect b="0" l="0" r="0" t="0"/>
            <a:stretch/>
          </p:blipFill>
          <p:spPr>
            <a:xfrm>
              <a:off x="1330291" y="5048126"/>
              <a:ext cx="469900" cy="469900"/>
            </a:xfrm>
            <a:prstGeom prst="rect">
              <a:avLst/>
            </a:prstGeom>
            <a:noFill/>
            <a:ln>
              <a:noFill/>
            </a:ln>
          </p:spPr>
        </p:pic>
        <p:cxnSp>
          <p:nvCxnSpPr>
            <p:cNvPr id="1401" name="Google Shape;1401;p95"/>
            <p:cNvCxnSpPr/>
            <p:nvPr/>
          </p:nvCxnSpPr>
          <p:spPr>
            <a:xfrm>
              <a:off x="6713117" y="3874095"/>
              <a:ext cx="2029055" cy="1102773"/>
            </a:xfrm>
            <a:prstGeom prst="bentConnector3">
              <a:avLst>
                <a:gd fmla="val 36251" name="adj1"/>
              </a:avLst>
            </a:prstGeom>
            <a:noFill/>
            <a:ln cap="flat" cmpd="sng" w="38100">
              <a:solidFill>
                <a:srgbClr val="7F7F7F"/>
              </a:solidFill>
              <a:prstDash val="solid"/>
              <a:miter lim="800000"/>
              <a:headEnd len="sm" w="sm" type="none"/>
              <a:tailEnd len="med" w="med" type="triangle"/>
            </a:ln>
          </p:spPr>
        </p:cxnSp>
        <p:sp>
          <p:nvSpPr>
            <p:cNvPr id="1402" name="Google Shape;1402;p95"/>
            <p:cNvSpPr txBox="1"/>
            <p:nvPr/>
          </p:nvSpPr>
          <p:spPr>
            <a:xfrm>
              <a:off x="7946820" y="5369596"/>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CloudWatch</a:t>
              </a:r>
              <a:endParaRPr/>
            </a:p>
          </p:txBody>
        </p:sp>
        <p:pic>
          <p:nvPicPr>
            <p:cNvPr id="1403" name="Google Shape;1403;p95"/>
            <p:cNvPicPr preferRelativeResize="0"/>
            <p:nvPr/>
          </p:nvPicPr>
          <p:blipFill rotWithShape="1">
            <a:blip r:embed="rId8">
              <a:alphaModFix/>
            </a:blip>
            <a:srcRect b="0" l="0" r="0" t="0"/>
            <a:stretch/>
          </p:blipFill>
          <p:spPr>
            <a:xfrm>
              <a:off x="8742172" y="4621268"/>
              <a:ext cx="711200" cy="711200"/>
            </a:xfrm>
            <a:prstGeom prst="rect">
              <a:avLst/>
            </a:prstGeom>
            <a:noFill/>
            <a:ln>
              <a:noFill/>
            </a:ln>
          </p:spPr>
        </p:pic>
        <p:sp>
          <p:nvSpPr>
            <p:cNvPr id="1404" name="Google Shape;1404;p95"/>
            <p:cNvSpPr/>
            <p:nvPr/>
          </p:nvSpPr>
          <p:spPr>
            <a:xfrm>
              <a:off x="3861269" y="3827363"/>
              <a:ext cx="1411268" cy="5847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AWS Lambda function</a:t>
              </a:r>
              <a:endParaRPr/>
            </a:p>
          </p:txBody>
        </p:sp>
        <p:pic>
          <p:nvPicPr>
            <p:cNvPr id="1405" name="Google Shape;1405;p95"/>
            <p:cNvPicPr preferRelativeResize="0"/>
            <p:nvPr/>
          </p:nvPicPr>
          <p:blipFill rotWithShape="1">
            <a:blip r:embed="rId9">
              <a:alphaModFix/>
            </a:blip>
            <a:srcRect b="0" l="0" r="0" t="0"/>
            <a:stretch/>
          </p:blipFill>
          <p:spPr>
            <a:xfrm>
              <a:off x="4178707" y="2958593"/>
              <a:ext cx="809293" cy="809293"/>
            </a:xfrm>
            <a:prstGeom prst="rect">
              <a:avLst/>
            </a:prstGeom>
            <a:noFill/>
            <a:ln>
              <a:noFill/>
            </a:ln>
          </p:spPr>
        </p:pic>
        <p:sp>
          <p:nvSpPr>
            <p:cNvPr id="1406" name="Google Shape;1406;p95"/>
            <p:cNvSpPr txBox="1"/>
            <p:nvPr/>
          </p:nvSpPr>
          <p:spPr>
            <a:xfrm>
              <a:off x="8739533" y="3555089"/>
              <a:ext cx="303336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Running of your code (only when it is triggered)</a:t>
              </a:r>
              <a:endParaRPr/>
            </a:p>
          </p:txBody>
        </p:sp>
        <p:sp>
          <p:nvSpPr>
            <p:cNvPr id="1407" name="Google Shape;1407;p95"/>
            <p:cNvSpPr txBox="1"/>
            <p:nvPr/>
          </p:nvSpPr>
          <p:spPr>
            <a:xfrm>
              <a:off x="9497885" y="4684480"/>
              <a:ext cx="1984542"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accent5"/>
                  </a:solidFill>
                  <a:latin typeface="Arial"/>
                  <a:ea typeface="Arial"/>
                  <a:cs typeface="Arial"/>
                  <a:sym typeface="Arial"/>
                </a:rPr>
                <a:t>Logging, monitoring, and metrics</a:t>
              </a:r>
              <a:endParaRPr/>
            </a:p>
          </p:txBody>
        </p:sp>
      </p:grpSp>
      <p:sp>
        <p:nvSpPr>
          <p:cNvPr id="1408" name="Google Shape;1408;p9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09" name="Google Shape;1409;p9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6"/>
          <p:cNvSpPr txBox="1"/>
          <p:nvPr>
            <p:ph type="title"/>
          </p:nvPr>
        </p:nvSpPr>
        <p:spPr>
          <a:xfrm>
            <a:off x="419100" y="365125"/>
            <a:ext cx="9208376"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Schedule-based Lambda function example: </a:t>
            </a:r>
            <a:br>
              <a:rPr lang="en-US" sz="3600"/>
            </a:br>
            <a:r>
              <a:rPr lang="en-US" sz="3600"/>
              <a:t>Start and stop EC2 instances</a:t>
            </a:r>
            <a:endParaRPr/>
          </a:p>
        </p:txBody>
      </p:sp>
      <p:sp>
        <p:nvSpPr>
          <p:cNvPr id="1415" name="Google Shape;1415;p9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6" name="Google Shape;1416;p9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chemeClr val="lt1"/>
                </a:solidFill>
                <a:latin typeface="Arial"/>
                <a:ea typeface="Arial"/>
                <a:cs typeface="Arial"/>
                <a:sym typeface="Arial"/>
              </a:rPr>
              <a:t>© 2019 Amazon Web Services, Inc. or its Affiliates. All rights reserved.</a:t>
            </a:r>
            <a:endParaRPr/>
          </a:p>
        </p:txBody>
      </p:sp>
      <p:sp>
        <p:nvSpPr>
          <p:cNvPr id="1417" name="Google Shape;1417;p96"/>
          <p:cNvSpPr txBox="1"/>
          <p:nvPr/>
        </p:nvSpPr>
        <p:spPr>
          <a:xfrm>
            <a:off x="349651" y="1350855"/>
            <a:ext cx="26507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5"/>
                </a:solidFill>
                <a:latin typeface="Arial"/>
                <a:ea typeface="Arial"/>
                <a:cs typeface="Arial"/>
                <a:sym typeface="Arial"/>
              </a:rPr>
              <a:t>Stop instances example</a:t>
            </a:r>
            <a:endParaRPr/>
          </a:p>
        </p:txBody>
      </p:sp>
      <p:sp>
        <p:nvSpPr>
          <p:cNvPr id="1418" name="Google Shape;1418;p96"/>
          <p:cNvSpPr txBox="1"/>
          <p:nvPr/>
        </p:nvSpPr>
        <p:spPr>
          <a:xfrm>
            <a:off x="345586" y="3991473"/>
            <a:ext cx="2681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5"/>
                </a:solidFill>
                <a:latin typeface="Arial"/>
                <a:ea typeface="Arial"/>
                <a:cs typeface="Arial"/>
                <a:sym typeface="Arial"/>
              </a:rPr>
              <a:t>Start instances example</a:t>
            </a:r>
            <a:endParaRPr/>
          </a:p>
        </p:txBody>
      </p:sp>
      <p:grpSp>
        <p:nvGrpSpPr>
          <p:cNvPr descr="daigram showing a lambda function that stops EC2 instances. Details in the notes below the slide." id="1419" name="Google Shape;1419;p96"/>
          <p:cNvGrpSpPr/>
          <p:nvPr/>
        </p:nvGrpSpPr>
        <p:grpSpPr>
          <a:xfrm>
            <a:off x="1897010" y="1834840"/>
            <a:ext cx="9451405" cy="1948759"/>
            <a:chOff x="1095434" y="1558042"/>
            <a:chExt cx="9451405" cy="1948759"/>
          </a:xfrm>
        </p:grpSpPr>
        <p:grpSp>
          <p:nvGrpSpPr>
            <p:cNvPr id="1420" name="Google Shape;1420;p96"/>
            <p:cNvGrpSpPr/>
            <p:nvPr/>
          </p:nvGrpSpPr>
          <p:grpSpPr>
            <a:xfrm>
              <a:off x="4170648" y="1565995"/>
              <a:ext cx="2387631" cy="1852601"/>
              <a:chOff x="4170648" y="1565995"/>
              <a:chExt cx="2387631" cy="1852601"/>
            </a:xfrm>
          </p:grpSpPr>
          <p:sp>
            <p:nvSpPr>
              <p:cNvPr id="1421" name="Google Shape;1421;p96"/>
              <p:cNvSpPr/>
              <p:nvPr/>
            </p:nvSpPr>
            <p:spPr>
              <a:xfrm>
                <a:off x="4170648" y="2874403"/>
                <a:ext cx="376247" cy="376247"/>
              </a:xfrm>
              <a:prstGeom prst="ellipse">
                <a:avLst/>
              </a:prstGeom>
              <a:solidFill>
                <a:schemeClr val="accent5"/>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2</a:t>
                </a:r>
                <a:endParaRPr/>
              </a:p>
            </p:txBody>
          </p:sp>
          <p:pic>
            <p:nvPicPr>
              <p:cNvPr id="1422" name="Google Shape;1422;p96"/>
              <p:cNvPicPr preferRelativeResize="0"/>
              <p:nvPr/>
            </p:nvPicPr>
            <p:blipFill rotWithShape="1">
              <a:blip r:embed="rId3">
                <a:alphaModFix/>
              </a:blip>
              <a:srcRect b="0" l="0" r="0" t="0"/>
              <a:stretch/>
            </p:blipFill>
            <p:spPr>
              <a:xfrm>
                <a:off x="4597125" y="1565995"/>
                <a:ext cx="788727" cy="913584"/>
              </a:xfrm>
              <a:prstGeom prst="rect">
                <a:avLst/>
              </a:prstGeom>
              <a:noFill/>
              <a:ln cap="flat" cmpd="sng" w="9525">
                <a:solidFill>
                  <a:schemeClr val="dk1"/>
                </a:solidFill>
                <a:prstDash val="solid"/>
                <a:round/>
                <a:headEnd len="sm" w="sm" type="none"/>
                <a:tailEnd len="sm" w="sm" type="none"/>
              </a:ln>
            </p:spPr>
          </p:pic>
          <p:sp>
            <p:nvSpPr>
              <p:cNvPr id="1423" name="Google Shape;1423;p96"/>
              <p:cNvSpPr txBox="1"/>
              <p:nvPr/>
            </p:nvSpPr>
            <p:spPr>
              <a:xfrm>
                <a:off x="5594554" y="2159234"/>
                <a:ext cx="9637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IAM role</a:t>
                </a:r>
                <a:endParaRPr/>
              </a:p>
            </p:txBody>
          </p:sp>
          <p:sp>
            <p:nvSpPr>
              <p:cNvPr id="1424" name="Google Shape;1424;p96"/>
              <p:cNvSpPr txBox="1"/>
              <p:nvPr/>
            </p:nvSpPr>
            <p:spPr>
              <a:xfrm>
                <a:off x="4552585" y="2833821"/>
                <a:ext cx="199301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Lambda function triggered</a:t>
                </a:r>
                <a:endParaRPr/>
              </a:p>
            </p:txBody>
          </p:sp>
        </p:grpSp>
        <p:grpSp>
          <p:nvGrpSpPr>
            <p:cNvPr id="1425" name="Google Shape;1425;p96"/>
            <p:cNvGrpSpPr/>
            <p:nvPr/>
          </p:nvGrpSpPr>
          <p:grpSpPr>
            <a:xfrm>
              <a:off x="1095434" y="2675804"/>
              <a:ext cx="2069452" cy="830997"/>
              <a:chOff x="1095434" y="2675804"/>
              <a:chExt cx="2069452" cy="830997"/>
            </a:xfrm>
          </p:grpSpPr>
          <p:sp>
            <p:nvSpPr>
              <p:cNvPr id="1426" name="Google Shape;1426;p96"/>
              <p:cNvSpPr/>
              <p:nvPr/>
            </p:nvSpPr>
            <p:spPr>
              <a:xfrm>
                <a:off x="1095434" y="2874403"/>
                <a:ext cx="376247" cy="376247"/>
              </a:xfrm>
              <a:prstGeom prst="ellipse">
                <a:avLst/>
              </a:prstGeom>
              <a:solidFill>
                <a:schemeClr val="accent5"/>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1</a:t>
                </a:r>
                <a:endParaRPr/>
              </a:p>
            </p:txBody>
          </p:sp>
          <p:sp>
            <p:nvSpPr>
              <p:cNvPr id="1427" name="Google Shape;1427;p96"/>
              <p:cNvSpPr txBox="1"/>
              <p:nvPr/>
            </p:nvSpPr>
            <p:spPr>
              <a:xfrm>
                <a:off x="1222864" y="2675804"/>
                <a:ext cx="19420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Time-based CloudWatch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event</a:t>
                </a:r>
                <a:endParaRPr/>
              </a:p>
            </p:txBody>
          </p:sp>
        </p:grpSp>
        <p:grpSp>
          <p:nvGrpSpPr>
            <p:cNvPr id="1428" name="Google Shape;1428;p96"/>
            <p:cNvGrpSpPr/>
            <p:nvPr/>
          </p:nvGrpSpPr>
          <p:grpSpPr>
            <a:xfrm>
              <a:off x="8255857" y="1599283"/>
              <a:ext cx="2290982" cy="1878585"/>
              <a:chOff x="8255857" y="1599283"/>
              <a:chExt cx="2290982" cy="1878585"/>
            </a:xfrm>
          </p:grpSpPr>
          <p:sp>
            <p:nvSpPr>
              <p:cNvPr id="1429" name="Google Shape;1429;p96"/>
              <p:cNvSpPr/>
              <p:nvPr/>
            </p:nvSpPr>
            <p:spPr>
              <a:xfrm>
                <a:off x="8255857" y="2874402"/>
                <a:ext cx="376247" cy="376247"/>
              </a:xfrm>
              <a:prstGeom prst="ellipse">
                <a:avLst/>
              </a:prstGeom>
              <a:solidFill>
                <a:schemeClr val="accent5"/>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3</a:t>
                </a:r>
                <a:endParaRPr/>
              </a:p>
            </p:txBody>
          </p:sp>
          <p:sp>
            <p:nvSpPr>
              <p:cNvPr id="1430" name="Google Shape;1430;p96"/>
              <p:cNvSpPr/>
              <p:nvPr/>
            </p:nvSpPr>
            <p:spPr>
              <a:xfrm>
                <a:off x="9127111" y="1599283"/>
                <a:ext cx="883910" cy="843175"/>
              </a:xfrm>
              <a:prstGeom prst="octagon">
                <a:avLst>
                  <a:gd fmla="val 29289" name="adj"/>
                </a:avLst>
              </a:prstGeom>
              <a:solidFill>
                <a:srgbClr val="FF0002">
                  <a:alpha val="64705"/>
                </a:srgb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Stop</a:t>
                </a:r>
                <a:endParaRPr/>
              </a:p>
            </p:txBody>
          </p:sp>
          <p:sp>
            <p:nvSpPr>
              <p:cNvPr id="1431" name="Google Shape;1431;p96"/>
              <p:cNvSpPr txBox="1"/>
              <p:nvPr/>
            </p:nvSpPr>
            <p:spPr>
              <a:xfrm>
                <a:off x="8478050" y="2893093"/>
                <a:ext cx="20687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EC2  instances stopped</a:t>
                </a:r>
                <a:endParaRPr/>
              </a:p>
            </p:txBody>
          </p:sp>
        </p:grpSp>
        <p:pic>
          <p:nvPicPr>
            <p:cNvPr id="1432" name="Google Shape;1432;p96"/>
            <p:cNvPicPr preferRelativeResize="0"/>
            <p:nvPr/>
          </p:nvPicPr>
          <p:blipFill rotWithShape="1">
            <a:blip r:embed="rId4">
              <a:alphaModFix/>
            </a:blip>
            <a:srcRect b="0" l="0" r="0" t="0"/>
            <a:stretch/>
          </p:blipFill>
          <p:spPr>
            <a:xfrm>
              <a:off x="4220764" y="1988022"/>
              <a:ext cx="820329" cy="772537"/>
            </a:xfrm>
            <a:prstGeom prst="rect">
              <a:avLst/>
            </a:prstGeom>
            <a:noFill/>
            <a:ln>
              <a:noFill/>
            </a:ln>
          </p:spPr>
        </p:pic>
        <p:pic>
          <p:nvPicPr>
            <p:cNvPr id="1433" name="Google Shape;1433;p96"/>
            <p:cNvPicPr preferRelativeResize="0"/>
            <p:nvPr/>
          </p:nvPicPr>
          <p:blipFill rotWithShape="1">
            <a:blip r:embed="rId5">
              <a:alphaModFix/>
            </a:blip>
            <a:srcRect b="0" l="0" r="0" t="0"/>
            <a:stretch/>
          </p:blipFill>
          <p:spPr>
            <a:xfrm>
              <a:off x="5582085" y="1558042"/>
              <a:ext cx="788337" cy="742408"/>
            </a:xfrm>
            <a:prstGeom prst="rect">
              <a:avLst/>
            </a:prstGeom>
            <a:noFill/>
            <a:ln>
              <a:noFill/>
            </a:ln>
          </p:spPr>
        </p:pic>
        <p:cxnSp>
          <p:nvCxnSpPr>
            <p:cNvPr id="1434" name="Google Shape;1434;p96"/>
            <p:cNvCxnSpPr/>
            <p:nvPr/>
          </p:nvCxnSpPr>
          <p:spPr>
            <a:xfrm>
              <a:off x="2712851" y="1988022"/>
              <a:ext cx="1645920" cy="0"/>
            </a:xfrm>
            <a:prstGeom prst="straightConnector1">
              <a:avLst/>
            </a:prstGeom>
            <a:noFill/>
            <a:ln cap="flat" cmpd="sng" w="12700">
              <a:solidFill>
                <a:srgbClr val="545B64"/>
              </a:solidFill>
              <a:prstDash val="solid"/>
              <a:miter lim="800000"/>
              <a:headEnd len="sm" w="sm" type="none"/>
              <a:tailEnd len="med" w="med" type="stealth"/>
            </a:ln>
          </p:spPr>
        </p:cxnSp>
        <p:cxnSp>
          <p:nvCxnSpPr>
            <p:cNvPr id="1435" name="Google Shape;1435;p96"/>
            <p:cNvCxnSpPr/>
            <p:nvPr/>
          </p:nvCxnSpPr>
          <p:spPr>
            <a:xfrm>
              <a:off x="6715181" y="1988022"/>
              <a:ext cx="1645920" cy="0"/>
            </a:xfrm>
            <a:prstGeom prst="straightConnector1">
              <a:avLst/>
            </a:prstGeom>
            <a:noFill/>
            <a:ln cap="flat" cmpd="sng" w="12700">
              <a:solidFill>
                <a:srgbClr val="545B64"/>
              </a:solidFill>
              <a:prstDash val="solid"/>
              <a:miter lim="800000"/>
              <a:headEnd len="sm" w="sm" type="none"/>
              <a:tailEnd len="med" w="med" type="stealth"/>
            </a:ln>
          </p:spPr>
        </p:cxnSp>
        <p:pic>
          <p:nvPicPr>
            <p:cNvPr id="1436" name="Google Shape;1436;p96"/>
            <p:cNvPicPr preferRelativeResize="0"/>
            <p:nvPr/>
          </p:nvPicPr>
          <p:blipFill rotWithShape="1">
            <a:blip r:embed="rId6">
              <a:alphaModFix/>
            </a:blip>
            <a:srcRect b="0" l="0" r="0" t="0"/>
            <a:stretch/>
          </p:blipFill>
          <p:spPr>
            <a:xfrm>
              <a:off x="1734652" y="1568749"/>
              <a:ext cx="834271" cy="834271"/>
            </a:xfrm>
            <a:prstGeom prst="rect">
              <a:avLst/>
            </a:prstGeom>
            <a:noFill/>
            <a:ln>
              <a:noFill/>
            </a:ln>
          </p:spPr>
        </p:pic>
        <p:pic>
          <p:nvPicPr>
            <p:cNvPr id="1437" name="Google Shape;1437;p96"/>
            <p:cNvPicPr preferRelativeResize="0"/>
            <p:nvPr/>
          </p:nvPicPr>
          <p:blipFill rotWithShape="1">
            <a:blip r:embed="rId7">
              <a:alphaModFix/>
            </a:blip>
            <a:srcRect b="0" l="0" r="0" t="0"/>
            <a:stretch/>
          </p:blipFill>
          <p:spPr>
            <a:xfrm>
              <a:off x="8493835" y="1686945"/>
              <a:ext cx="1159538" cy="1159538"/>
            </a:xfrm>
            <a:prstGeom prst="rect">
              <a:avLst/>
            </a:prstGeom>
            <a:noFill/>
            <a:ln>
              <a:noFill/>
            </a:ln>
          </p:spPr>
        </p:pic>
      </p:grpSp>
      <p:grpSp>
        <p:nvGrpSpPr>
          <p:cNvPr descr="daigram showing a lambda function that starts EC2 instances. Details in the notes below the slide." id="1438" name="Google Shape;1438;p96"/>
          <p:cNvGrpSpPr/>
          <p:nvPr/>
        </p:nvGrpSpPr>
        <p:grpSpPr>
          <a:xfrm>
            <a:off x="1897010" y="4309619"/>
            <a:ext cx="9297173" cy="1980678"/>
            <a:chOff x="1076537" y="4254249"/>
            <a:chExt cx="9297173" cy="1980678"/>
          </a:xfrm>
        </p:grpSpPr>
        <p:pic>
          <p:nvPicPr>
            <p:cNvPr id="1439" name="Google Shape;1439;p96"/>
            <p:cNvPicPr preferRelativeResize="0"/>
            <p:nvPr/>
          </p:nvPicPr>
          <p:blipFill rotWithShape="1">
            <a:blip r:embed="rId8">
              <a:alphaModFix/>
            </a:blip>
            <a:srcRect b="0" l="0" r="0" t="0"/>
            <a:stretch/>
          </p:blipFill>
          <p:spPr>
            <a:xfrm>
              <a:off x="8480306" y="4385485"/>
              <a:ext cx="1125643" cy="1125643"/>
            </a:xfrm>
            <a:prstGeom prst="rect">
              <a:avLst/>
            </a:prstGeom>
            <a:noFill/>
            <a:ln>
              <a:noFill/>
            </a:ln>
          </p:spPr>
        </p:pic>
        <p:grpSp>
          <p:nvGrpSpPr>
            <p:cNvPr id="1440" name="Google Shape;1440;p96"/>
            <p:cNvGrpSpPr/>
            <p:nvPr/>
          </p:nvGrpSpPr>
          <p:grpSpPr>
            <a:xfrm>
              <a:off x="4176458" y="4275097"/>
              <a:ext cx="2538724" cy="1854558"/>
              <a:chOff x="4176458" y="4275097"/>
              <a:chExt cx="2538724" cy="1854558"/>
            </a:xfrm>
          </p:grpSpPr>
          <p:sp>
            <p:nvSpPr>
              <p:cNvPr id="1441" name="Google Shape;1441;p96"/>
              <p:cNvSpPr/>
              <p:nvPr/>
            </p:nvSpPr>
            <p:spPr>
              <a:xfrm>
                <a:off x="4176458" y="5549920"/>
                <a:ext cx="376247" cy="376247"/>
              </a:xfrm>
              <a:prstGeom prst="ellipse">
                <a:avLst/>
              </a:prstGeom>
              <a:solidFill>
                <a:srgbClr val="046984"/>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5</a:t>
                </a:r>
                <a:endParaRPr/>
              </a:p>
            </p:txBody>
          </p:sp>
          <p:pic>
            <p:nvPicPr>
              <p:cNvPr id="1442" name="Google Shape;1442;p96"/>
              <p:cNvPicPr preferRelativeResize="0"/>
              <p:nvPr/>
            </p:nvPicPr>
            <p:blipFill rotWithShape="1">
              <a:blip r:embed="rId9">
                <a:alphaModFix/>
              </a:blip>
              <a:srcRect b="0" l="0" r="0" t="0"/>
              <a:stretch/>
            </p:blipFill>
            <p:spPr>
              <a:xfrm>
                <a:off x="4683930" y="4275097"/>
                <a:ext cx="788727" cy="913584"/>
              </a:xfrm>
              <a:prstGeom prst="rect">
                <a:avLst/>
              </a:prstGeom>
              <a:noFill/>
              <a:ln cap="flat" cmpd="sng" w="9525">
                <a:solidFill>
                  <a:schemeClr val="dk1"/>
                </a:solidFill>
                <a:prstDash val="solid"/>
                <a:round/>
                <a:headEnd len="sm" w="sm" type="none"/>
                <a:tailEnd len="sm" w="sm" type="none"/>
              </a:ln>
            </p:spPr>
          </p:pic>
          <p:sp>
            <p:nvSpPr>
              <p:cNvPr id="1443" name="Google Shape;1443;p96"/>
              <p:cNvSpPr txBox="1"/>
              <p:nvPr/>
            </p:nvSpPr>
            <p:spPr>
              <a:xfrm>
                <a:off x="5549091" y="4899086"/>
                <a:ext cx="9637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IAM role</a:t>
                </a:r>
                <a:endParaRPr/>
              </a:p>
            </p:txBody>
          </p:sp>
          <p:sp>
            <p:nvSpPr>
              <p:cNvPr id="1444" name="Google Shape;1444;p96"/>
              <p:cNvSpPr txBox="1"/>
              <p:nvPr/>
            </p:nvSpPr>
            <p:spPr>
              <a:xfrm>
                <a:off x="4565268" y="5544880"/>
                <a:ext cx="21499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Lambda function triggered</a:t>
                </a:r>
                <a:endParaRPr/>
              </a:p>
            </p:txBody>
          </p:sp>
        </p:grpSp>
        <p:sp>
          <p:nvSpPr>
            <p:cNvPr id="1445" name="Google Shape;1445;p96"/>
            <p:cNvSpPr/>
            <p:nvPr/>
          </p:nvSpPr>
          <p:spPr>
            <a:xfrm>
              <a:off x="1076537" y="5546055"/>
              <a:ext cx="376247" cy="376247"/>
            </a:xfrm>
            <a:prstGeom prst="ellipse">
              <a:avLst/>
            </a:prstGeom>
            <a:solidFill>
              <a:srgbClr val="046984"/>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4</a:t>
              </a:r>
              <a:endParaRPr/>
            </a:p>
          </p:txBody>
        </p:sp>
        <p:grpSp>
          <p:nvGrpSpPr>
            <p:cNvPr id="1446" name="Google Shape;1446;p96"/>
            <p:cNvGrpSpPr/>
            <p:nvPr/>
          </p:nvGrpSpPr>
          <p:grpSpPr>
            <a:xfrm>
              <a:off x="8234838" y="4282844"/>
              <a:ext cx="2138872" cy="1828973"/>
              <a:chOff x="8198557" y="4282844"/>
              <a:chExt cx="2138872" cy="1828973"/>
            </a:xfrm>
          </p:grpSpPr>
          <p:sp>
            <p:nvSpPr>
              <p:cNvPr id="1447" name="Google Shape;1447;p96"/>
              <p:cNvSpPr txBox="1"/>
              <p:nvPr/>
            </p:nvSpPr>
            <p:spPr>
              <a:xfrm>
                <a:off x="8577106" y="5527042"/>
                <a:ext cx="176032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EC2 instances started</a:t>
                </a:r>
                <a:endParaRPr/>
              </a:p>
            </p:txBody>
          </p:sp>
          <p:sp>
            <p:nvSpPr>
              <p:cNvPr id="1448" name="Google Shape;1448;p96"/>
              <p:cNvSpPr/>
              <p:nvPr/>
            </p:nvSpPr>
            <p:spPr>
              <a:xfrm>
                <a:off x="9130707" y="4282844"/>
                <a:ext cx="740949" cy="706803"/>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449" name="Google Shape;1449;p96"/>
              <p:cNvSpPr/>
              <p:nvPr/>
            </p:nvSpPr>
            <p:spPr>
              <a:xfrm>
                <a:off x="8198557" y="5547373"/>
                <a:ext cx="376247" cy="376247"/>
              </a:xfrm>
              <a:prstGeom prst="ellipse">
                <a:avLst/>
              </a:prstGeom>
              <a:solidFill>
                <a:srgbClr val="046984"/>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6</a:t>
                </a:r>
                <a:endParaRPr/>
              </a:p>
            </p:txBody>
          </p:sp>
          <p:sp>
            <p:nvSpPr>
              <p:cNvPr id="1450" name="Google Shape;1450;p96"/>
              <p:cNvSpPr txBox="1"/>
              <p:nvPr/>
            </p:nvSpPr>
            <p:spPr>
              <a:xfrm>
                <a:off x="9179619" y="4497745"/>
                <a:ext cx="6431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Start</a:t>
                </a:r>
                <a:endParaRPr/>
              </a:p>
            </p:txBody>
          </p:sp>
        </p:grpSp>
        <p:pic>
          <p:nvPicPr>
            <p:cNvPr id="1451" name="Google Shape;1451;p96"/>
            <p:cNvPicPr preferRelativeResize="0"/>
            <p:nvPr/>
          </p:nvPicPr>
          <p:blipFill rotWithShape="1">
            <a:blip r:embed="rId5">
              <a:alphaModFix/>
            </a:blip>
            <a:srcRect b="0" l="0" r="0" t="0"/>
            <a:stretch/>
          </p:blipFill>
          <p:spPr>
            <a:xfrm>
              <a:off x="5585055" y="4292502"/>
              <a:ext cx="788727" cy="742776"/>
            </a:xfrm>
            <a:prstGeom prst="rect">
              <a:avLst/>
            </a:prstGeom>
            <a:noFill/>
            <a:ln>
              <a:noFill/>
            </a:ln>
          </p:spPr>
        </p:pic>
        <p:cxnSp>
          <p:nvCxnSpPr>
            <p:cNvPr id="1452" name="Google Shape;1452;p96"/>
            <p:cNvCxnSpPr/>
            <p:nvPr/>
          </p:nvCxnSpPr>
          <p:spPr>
            <a:xfrm>
              <a:off x="2675890" y="4723826"/>
              <a:ext cx="1645920" cy="0"/>
            </a:xfrm>
            <a:prstGeom prst="straightConnector1">
              <a:avLst/>
            </a:prstGeom>
            <a:noFill/>
            <a:ln cap="flat" cmpd="sng" w="12700">
              <a:solidFill>
                <a:srgbClr val="545B64"/>
              </a:solidFill>
              <a:prstDash val="solid"/>
              <a:miter lim="800000"/>
              <a:headEnd len="sm" w="sm" type="none"/>
              <a:tailEnd len="med" w="med" type="stealth"/>
            </a:ln>
          </p:spPr>
        </p:cxnSp>
        <p:cxnSp>
          <p:nvCxnSpPr>
            <p:cNvPr id="1453" name="Google Shape;1453;p96"/>
            <p:cNvCxnSpPr/>
            <p:nvPr/>
          </p:nvCxnSpPr>
          <p:spPr>
            <a:xfrm>
              <a:off x="6678220" y="4723826"/>
              <a:ext cx="1645920" cy="0"/>
            </a:xfrm>
            <a:prstGeom prst="straightConnector1">
              <a:avLst/>
            </a:prstGeom>
            <a:noFill/>
            <a:ln cap="flat" cmpd="sng" w="12700">
              <a:solidFill>
                <a:srgbClr val="545B64"/>
              </a:solidFill>
              <a:prstDash val="solid"/>
              <a:miter lim="800000"/>
              <a:headEnd len="sm" w="sm" type="none"/>
              <a:tailEnd len="med" w="med" type="stealth"/>
            </a:ln>
          </p:spPr>
        </p:cxnSp>
        <p:pic>
          <p:nvPicPr>
            <p:cNvPr id="1454" name="Google Shape;1454;p96"/>
            <p:cNvPicPr preferRelativeResize="0"/>
            <p:nvPr/>
          </p:nvPicPr>
          <p:blipFill rotWithShape="1">
            <a:blip r:embed="rId4">
              <a:alphaModFix/>
            </a:blip>
            <a:srcRect b="0" l="0" r="0" t="0"/>
            <a:stretch/>
          </p:blipFill>
          <p:spPr>
            <a:xfrm>
              <a:off x="4237035" y="4754505"/>
              <a:ext cx="820329" cy="772537"/>
            </a:xfrm>
            <a:prstGeom prst="rect">
              <a:avLst/>
            </a:prstGeom>
            <a:noFill/>
            <a:ln>
              <a:noFill/>
            </a:ln>
          </p:spPr>
        </p:pic>
        <p:pic>
          <p:nvPicPr>
            <p:cNvPr id="1455" name="Google Shape;1455;p96"/>
            <p:cNvPicPr preferRelativeResize="0"/>
            <p:nvPr/>
          </p:nvPicPr>
          <p:blipFill rotWithShape="1">
            <a:blip r:embed="rId10">
              <a:alphaModFix/>
            </a:blip>
            <a:srcRect b="0" l="0" r="0" t="0"/>
            <a:stretch/>
          </p:blipFill>
          <p:spPr>
            <a:xfrm>
              <a:off x="1879766" y="4254249"/>
              <a:ext cx="834271" cy="834271"/>
            </a:xfrm>
            <a:prstGeom prst="rect">
              <a:avLst/>
            </a:prstGeom>
            <a:noFill/>
            <a:ln>
              <a:noFill/>
            </a:ln>
          </p:spPr>
        </p:pic>
        <p:sp>
          <p:nvSpPr>
            <p:cNvPr id="1456" name="Google Shape;1456;p96"/>
            <p:cNvSpPr txBox="1"/>
            <p:nvPr/>
          </p:nvSpPr>
          <p:spPr>
            <a:xfrm>
              <a:off x="1288773" y="5403930"/>
              <a:ext cx="19420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Time-based CloudWatch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event</a:t>
              </a:r>
              <a:endParaRPr/>
            </a:p>
          </p:txBody>
        </p:sp>
      </p:grpSp>
      <p:sp>
        <p:nvSpPr>
          <p:cNvPr id="1457" name="Google Shape;1457;p96"/>
          <p:cNvSpPr txBox="1"/>
          <p:nvPr/>
        </p:nvSpPr>
        <p:spPr>
          <a:xfrm>
            <a:off x="571500" y="6508750"/>
            <a:ext cx="3735457"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b="0" i="0" sz="900">
              <a:solidFill>
                <a:srgbClr val="888888"/>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9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Event-based Lambda function example: </a:t>
            </a:r>
            <a:br>
              <a:rPr lang="en-US" sz="3600"/>
            </a:br>
            <a:r>
              <a:rPr lang="en-US" sz="3600"/>
              <a:t>Create thumbnail images</a:t>
            </a:r>
            <a:endParaRPr/>
          </a:p>
        </p:txBody>
      </p:sp>
      <p:sp>
        <p:nvSpPr>
          <p:cNvPr id="1463" name="Google Shape;1463;p9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t>
            </a:r>
            <a:r>
              <a:rPr lang="en-US">
                <a:solidFill>
                  <a:srgbClr val="898989"/>
                </a:solidFill>
              </a:rPr>
              <a:t>Amazon Web Services</a:t>
            </a:r>
            <a:r>
              <a:rPr lang="en-US"/>
              <a:t>, Inc. or its Affiliates. </a:t>
            </a:r>
            <a:r>
              <a:rPr lang="en-US">
                <a:solidFill>
                  <a:srgbClr val="898989"/>
                </a:solidFill>
              </a:rPr>
              <a:t>All</a:t>
            </a:r>
            <a:r>
              <a:rPr lang="en-US"/>
              <a:t> rights </a:t>
            </a:r>
            <a:r>
              <a:rPr lang="en-US">
                <a:solidFill>
                  <a:srgbClr val="898989"/>
                </a:solidFill>
              </a:rPr>
              <a:t>reserved</a:t>
            </a:r>
            <a:r>
              <a:rPr lang="en-US"/>
              <a:t>.</a:t>
            </a:r>
            <a:endParaRPr/>
          </a:p>
        </p:txBody>
      </p:sp>
      <p:sp>
        <p:nvSpPr>
          <p:cNvPr id="1464" name="Google Shape;1464;p9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descr="diagram showing a user uploading photos to S3, where Lambda is invoked. Details description in the notes below the slide." id="1465" name="Google Shape;1465;p97"/>
          <p:cNvGrpSpPr/>
          <p:nvPr/>
        </p:nvGrpSpPr>
        <p:grpSpPr>
          <a:xfrm>
            <a:off x="1083418" y="1358074"/>
            <a:ext cx="8752896" cy="4851657"/>
            <a:chOff x="1083418" y="1358074"/>
            <a:chExt cx="8752896" cy="4851657"/>
          </a:xfrm>
        </p:grpSpPr>
        <p:pic>
          <p:nvPicPr>
            <p:cNvPr id="1466" name="Google Shape;1466;p97"/>
            <p:cNvPicPr preferRelativeResize="0"/>
            <p:nvPr/>
          </p:nvPicPr>
          <p:blipFill rotWithShape="1">
            <a:blip r:embed="rId3">
              <a:alphaModFix/>
            </a:blip>
            <a:srcRect b="0" l="0" r="0" t="0"/>
            <a:stretch/>
          </p:blipFill>
          <p:spPr>
            <a:xfrm>
              <a:off x="4216191" y="3995882"/>
              <a:ext cx="1270484" cy="1270484"/>
            </a:xfrm>
            <a:prstGeom prst="rect">
              <a:avLst/>
            </a:prstGeom>
            <a:noFill/>
            <a:ln>
              <a:noFill/>
            </a:ln>
          </p:spPr>
        </p:pic>
        <p:sp>
          <p:nvSpPr>
            <p:cNvPr id="1467" name="Google Shape;1467;p97"/>
            <p:cNvSpPr/>
            <p:nvPr/>
          </p:nvSpPr>
          <p:spPr>
            <a:xfrm>
              <a:off x="5326920" y="3913339"/>
              <a:ext cx="1451548" cy="377810"/>
            </a:xfrm>
            <a:custGeom>
              <a:rect b="b" l="l" r="r" t="t"/>
              <a:pathLst>
                <a:path extrusionOk="0" h="428707" w="1247775">
                  <a:moveTo>
                    <a:pt x="1247775" y="400132"/>
                  </a:moveTo>
                  <a:cubicBezTo>
                    <a:pt x="1046956" y="197726"/>
                    <a:pt x="846137" y="-4680"/>
                    <a:pt x="638175" y="82"/>
                  </a:cubicBezTo>
                  <a:cubicBezTo>
                    <a:pt x="430213" y="4844"/>
                    <a:pt x="215106" y="216775"/>
                    <a:pt x="0" y="428707"/>
                  </a:cubicBezTo>
                </a:path>
              </a:pathLst>
            </a:custGeom>
            <a:noFill/>
            <a:ln cap="flat" cmpd="sng" w="28575">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97"/>
            <p:cNvSpPr/>
            <p:nvPr/>
          </p:nvSpPr>
          <p:spPr>
            <a:xfrm>
              <a:off x="6422751" y="4199221"/>
              <a:ext cx="1333948" cy="1473798"/>
            </a:xfrm>
            <a:custGeom>
              <a:rect b="b" l="l" r="r" t="t"/>
              <a:pathLst>
                <a:path extrusionOk="0" h="1473798" w="133394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469" name="Google Shape;1469;p97"/>
            <p:cNvSpPr txBox="1"/>
            <p:nvPr/>
          </p:nvSpPr>
          <p:spPr>
            <a:xfrm>
              <a:off x="4537950" y="3123804"/>
              <a:ext cx="636586" cy="43958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Source</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bucket</a:t>
              </a:r>
              <a:endParaRPr sz="2000">
                <a:solidFill>
                  <a:srgbClr val="000000"/>
                </a:solidFill>
                <a:latin typeface="Arial"/>
                <a:ea typeface="Arial"/>
                <a:cs typeface="Arial"/>
                <a:sym typeface="Arial"/>
              </a:endParaRPr>
            </a:p>
          </p:txBody>
        </p:sp>
        <p:sp>
          <p:nvSpPr>
            <p:cNvPr id="1470" name="Google Shape;1470;p97"/>
            <p:cNvSpPr txBox="1"/>
            <p:nvPr/>
          </p:nvSpPr>
          <p:spPr>
            <a:xfrm>
              <a:off x="4532001" y="5271431"/>
              <a:ext cx="636586" cy="43958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Target</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bucket</a:t>
              </a:r>
              <a:endParaRPr sz="2000">
                <a:solidFill>
                  <a:srgbClr val="000000"/>
                </a:solidFill>
                <a:latin typeface="Arial"/>
                <a:ea typeface="Arial"/>
                <a:cs typeface="Arial"/>
                <a:sym typeface="Arial"/>
              </a:endParaRPr>
            </a:p>
          </p:txBody>
        </p:sp>
        <p:sp>
          <p:nvSpPr>
            <p:cNvPr id="1471" name="Google Shape;1471;p97"/>
            <p:cNvSpPr/>
            <p:nvPr/>
          </p:nvSpPr>
          <p:spPr>
            <a:xfrm>
              <a:off x="1083418" y="1583451"/>
              <a:ext cx="376247" cy="376247"/>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1</a:t>
              </a:r>
              <a:endParaRPr b="1" sz="1800">
                <a:solidFill>
                  <a:srgbClr val="F2F2F2"/>
                </a:solidFill>
                <a:latin typeface="Arial"/>
                <a:ea typeface="Arial"/>
                <a:cs typeface="Arial"/>
                <a:sym typeface="Arial"/>
              </a:endParaRPr>
            </a:p>
          </p:txBody>
        </p:sp>
        <p:sp>
          <p:nvSpPr>
            <p:cNvPr id="1472" name="Google Shape;1472;p97"/>
            <p:cNvSpPr/>
            <p:nvPr/>
          </p:nvSpPr>
          <p:spPr>
            <a:xfrm>
              <a:off x="6173614" y="1807832"/>
              <a:ext cx="376247" cy="376247"/>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3</a:t>
              </a:r>
              <a:endParaRPr b="1" sz="1800">
                <a:solidFill>
                  <a:srgbClr val="F2F2F2"/>
                </a:solidFill>
                <a:latin typeface="Arial"/>
                <a:ea typeface="Arial"/>
                <a:cs typeface="Arial"/>
                <a:sym typeface="Arial"/>
              </a:endParaRPr>
            </a:p>
          </p:txBody>
        </p:sp>
        <p:sp>
          <p:nvSpPr>
            <p:cNvPr id="1473" name="Google Shape;1473;p97"/>
            <p:cNvSpPr/>
            <p:nvPr/>
          </p:nvSpPr>
          <p:spPr>
            <a:xfrm>
              <a:off x="5432604" y="3515774"/>
              <a:ext cx="401479" cy="3308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474" name="Google Shape;1474;p97"/>
            <p:cNvSpPr/>
            <p:nvPr/>
          </p:nvSpPr>
          <p:spPr>
            <a:xfrm>
              <a:off x="9364540" y="3813342"/>
              <a:ext cx="471774" cy="3308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475" name="Google Shape;1475;p97"/>
            <p:cNvSpPr/>
            <p:nvPr/>
          </p:nvSpPr>
          <p:spPr>
            <a:xfrm>
              <a:off x="3384051" y="4144187"/>
              <a:ext cx="220980" cy="3133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1476" name="Google Shape;1476;p97"/>
            <p:cNvPicPr preferRelativeResize="0"/>
            <p:nvPr/>
          </p:nvPicPr>
          <p:blipFill rotWithShape="1">
            <a:blip r:embed="rId4">
              <a:alphaModFix/>
            </a:blip>
            <a:srcRect b="0" l="0" r="0" t="0"/>
            <a:stretch/>
          </p:blipFill>
          <p:spPr>
            <a:xfrm>
              <a:off x="6711436" y="4266249"/>
              <a:ext cx="991431" cy="1147173"/>
            </a:xfrm>
            <a:prstGeom prst="rect">
              <a:avLst/>
            </a:prstGeom>
            <a:noFill/>
            <a:ln cap="flat" cmpd="sng" w="12700">
              <a:solidFill>
                <a:schemeClr val="dk1"/>
              </a:solidFill>
              <a:prstDash val="solid"/>
              <a:round/>
              <a:headEnd len="sm" w="sm" type="none"/>
              <a:tailEnd len="sm" w="sm" type="none"/>
            </a:ln>
          </p:spPr>
        </p:pic>
        <p:sp>
          <p:nvSpPr>
            <p:cNvPr id="1477" name="Google Shape;1477;p97"/>
            <p:cNvSpPr txBox="1"/>
            <p:nvPr/>
          </p:nvSpPr>
          <p:spPr>
            <a:xfrm>
              <a:off x="7829065" y="4525434"/>
              <a:ext cx="613968" cy="4666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Access</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policy</a:t>
              </a:r>
              <a:endParaRPr sz="2000">
                <a:solidFill>
                  <a:srgbClr val="000000"/>
                </a:solidFill>
                <a:latin typeface="Arial"/>
                <a:ea typeface="Arial"/>
                <a:cs typeface="Arial"/>
                <a:sym typeface="Arial"/>
              </a:endParaRPr>
            </a:p>
          </p:txBody>
        </p:sp>
        <p:sp>
          <p:nvSpPr>
            <p:cNvPr id="1478" name="Google Shape;1478;p97"/>
            <p:cNvSpPr txBox="1"/>
            <p:nvPr/>
          </p:nvSpPr>
          <p:spPr>
            <a:xfrm>
              <a:off x="6637785" y="5571367"/>
              <a:ext cx="766964" cy="4666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Lambda</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function</a:t>
              </a:r>
              <a:endParaRPr sz="2000">
                <a:solidFill>
                  <a:srgbClr val="000000"/>
                </a:solidFill>
                <a:latin typeface="Arial"/>
                <a:ea typeface="Arial"/>
                <a:cs typeface="Arial"/>
                <a:sym typeface="Arial"/>
              </a:endParaRPr>
            </a:p>
          </p:txBody>
        </p:sp>
        <p:sp>
          <p:nvSpPr>
            <p:cNvPr id="1479" name="Google Shape;1479;p97"/>
            <p:cNvSpPr txBox="1"/>
            <p:nvPr/>
          </p:nvSpPr>
          <p:spPr>
            <a:xfrm>
              <a:off x="1567738" y="2587773"/>
              <a:ext cx="425449" cy="27885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User</a:t>
              </a:r>
              <a:endParaRPr sz="1600">
                <a:solidFill>
                  <a:srgbClr val="000000"/>
                </a:solidFill>
                <a:latin typeface="Arial"/>
                <a:ea typeface="Arial"/>
                <a:cs typeface="Arial"/>
                <a:sym typeface="Arial"/>
              </a:endParaRPr>
            </a:p>
          </p:txBody>
        </p:sp>
        <p:pic>
          <p:nvPicPr>
            <p:cNvPr id="1480" name="Google Shape;1480;p97"/>
            <p:cNvPicPr preferRelativeResize="0"/>
            <p:nvPr/>
          </p:nvPicPr>
          <p:blipFill rotWithShape="1">
            <a:blip r:embed="rId5">
              <a:alphaModFix/>
            </a:blip>
            <a:srcRect b="0" l="0" r="0" t="0"/>
            <a:stretch/>
          </p:blipFill>
          <p:spPr>
            <a:xfrm rot="1800000">
              <a:off x="6144276" y="3834205"/>
              <a:ext cx="672682" cy="693486"/>
            </a:xfrm>
            <a:prstGeom prst="rect">
              <a:avLst/>
            </a:prstGeom>
            <a:noFill/>
            <a:ln>
              <a:noFill/>
            </a:ln>
          </p:spPr>
        </p:pic>
        <p:sp>
          <p:nvSpPr>
            <p:cNvPr id="1481" name="Google Shape;1481;p97"/>
            <p:cNvSpPr/>
            <p:nvPr/>
          </p:nvSpPr>
          <p:spPr>
            <a:xfrm>
              <a:off x="6846788" y="3932906"/>
              <a:ext cx="376247" cy="376247"/>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5</a:t>
              </a:r>
              <a:endParaRPr b="1" sz="1800">
                <a:solidFill>
                  <a:srgbClr val="F2F2F2"/>
                </a:solidFill>
                <a:latin typeface="Arial"/>
                <a:ea typeface="Arial"/>
                <a:cs typeface="Arial"/>
                <a:sym typeface="Arial"/>
              </a:endParaRPr>
            </a:p>
          </p:txBody>
        </p:sp>
        <p:sp>
          <p:nvSpPr>
            <p:cNvPr id="1482" name="Google Shape;1482;p97"/>
            <p:cNvSpPr txBox="1"/>
            <p:nvPr/>
          </p:nvSpPr>
          <p:spPr>
            <a:xfrm>
              <a:off x="6570821" y="3027287"/>
              <a:ext cx="1151736" cy="3308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Lambda</a:t>
              </a:r>
              <a:endParaRPr sz="2000">
                <a:solidFill>
                  <a:srgbClr val="000000"/>
                </a:solidFill>
                <a:latin typeface="Arial"/>
                <a:ea typeface="Arial"/>
                <a:cs typeface="Arial"/>
                <a:sym typeface="Arial"/>
              </a:endParaRPr>
            </a:p>
          </p:txBody>
        </p:sp>
        <p:cxnSp>
          <p:nvCxnSpPr>
            <p:cNvPr id="1483" name="Google Shape;1483;p97"/>
            <p:cNvCxnSpPr/>
            <p:nvPr/>
          </p:nvCxnSpPr>
          <p:spPr>
            <a:xfrm>
              <a:off x="2376126" y="2044533"/>
              <a:ext cx="2305827" cy="0"/>
            </a:xfrm>
            <a:prstGeom prst="straightConnector1">
              <a:avLst/>
            </a:prstGeom>
            <a:noFill/>
            <a:ln cap="flat" cmpd="sng" w="28575">
              <a:solidFill>
                <a:schemeClr val="dk1"/>
              </a:solidFill>
              <a:prstDash val="dot"/>
              <a:miter lim="800000"/>
              <a:headEnd len="sm" w="sm" type="none"/>
              <a:tailEnd len="med" w="med" type="triangle"/>
            </a:ln>
          </p:spPr>
        </p:cxnSp>
        <p:pic>
          <p:nvPicPr>
            <p:cNvPr id="1484" name="Google Shape;1484;p97"/>
            <p:cNvPicPr preferRelativeResize="0"/>
            <p:nvPr/>
          </p:nvPicPr>
          <p:blipFill rotWithShape="1">
            <a:blip r:embed="rId6">
              <a:alphaModFix/>
            </a:blip>
            <a:srcRect b="0" l="0" r="0" t="0"/>
            <a:stretch/>
          </p:blipFill>
          <p:spPr>
            <a:xfrm flipH="1">
              <a:off x="1225620" y="1675210"/>
              <a:ext cx="1311808" cy="912563"/>
            </a:xfrm>
            <a:prstGeom prst="rect">
              <a:avLst/>
            </a:prstGeom>
            <a:noFill/>
            <a:ln>
              <a:noFill/>
            </a:ln>
          </p:spPr>
        </p:pic>
        <p:sp>
          <p:nvSpPr>
            <p:cNvPr id="1485" name="Google Shape;1485;p97"/>
            <p:cNvSpPr/>
            <p:nvPr/>
          </p:nvSpPr>
          <p:spPr>
            <a:xfrm>
              <a:off x="7805826" y="2399223"/>
              <a:ext cx="1195621" cy="2819400"/>
            </a:xfrm>
            <a:custGeom>
              <a:rect b="b" l="l" r="r" t="t"/>
              <a:pathLst>
                <a:path extrusionOk="0" h="2819400" w="584200">
                  <a:moveTo>
                    <a:pt x="0" y="0"/>
                  </a:moveTo>
                  <a:lnTo>
                    <a:pt x="584200" y="0"/>
                  </a:lnTo>
                  <a:lnTo>
                    <a:pt x="584200" y="2819400"/>
                  </a:lnTo>
                  <a:lnTo>
                    <a:pt x="38100" y="2819400"/>
                  </a:lnTo>
                </a:path>
              </a:pathLst>
            </a:custGeom>
            <a:noFill/>
            <a:ln cap="flat" cmpd="sng" w="28575">
              <a:solidFill>
                <a:schemeClr val="dk1"/>
              </a:solidFill>
              <a:prstDash val="dot"/>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6" name="Google Shape;1486;p97"/>
            <p:cNvSpPr/>
            <p:nvPr/>
          </p:nvSpPr>
          <p:spPr>
            <a:xfrm>
              <a:off x="5680585" y="4209155"/>
              <a:ext cx="806823" cy="1387736"/>
            </a:xfrm>
            <a:custGeom>
              <a:rect b="b" l="l" r="r" t="t"/>
              <a:pathLst>
                <a:path extrusionOk="0" h="1387736" w="806823">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487" name="Google Shape;1487;p97"/>
            <p:cNvSpPr/>
            <p:nvPr/>
          </p:nvSpPr>
          <p:spPr>
            <a:xfrm>
              <a:off x="5733850" y="4291149"/>
              <a:ext cx="318770" cy="39089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1488" name="Google Shape;1488;p97"/>
            <p:cNvPicPr preferRelativeResize="0"/>
            <p:nvPr/>
          </p:nvPicPr>
          <p:blipFill rotWithShape="1">
            <a:blip r:embed="rId7">
              <a:alphaModFix/>
            </a:blip>
            <a:srcRect b="0" l="0" r="0" t="0"/>
            <a:stretch/>
          </p:blipFill>
          <p:spPr>
            <a:xfrm rot="900000">
              <a:off x="5745356" y="3743796"/>
              <a:ext cx="478970" cy="493782"/>
            </a:xfrm>
            <a:prstGeom prst="rect">
              <a:avLst/>
            </a:prstGeom>
            <a:noFill/>
            <a:ln>
              <a:noFill/>
            </a:ln>
          </p:spPr>
        </p:pic>
        <p:pic>
          <p:nvPicPr>
            <p:cNvPr id="1489" name="Google Shape;1489;p97"/>
            <p:cNvPicPr preferRelativeResize="0"/>
            <p:nvPr/>
          </p:nvPicPr>
          <p:blipFill rotWithShape="1">
            <a:blip r:embed="rId7">
              <a:alphaModFix/>
            </a:blip>
            <a:srcRect b="0" l="0" r="0" t="0"/>
            <a:stretch/>
          </p:blipFill>
          <p:spPr>
            <a:xfrm>
              <a:off x="5429649" y="3875473"/>
              <a:ext cx="304201" cy="313609"/>
            </a:xfrm>
            <a:prstGeom prst="rect">
              <a:avLst/>
            </a:prstGeom>
            <a:noFill/>
            <a:ln>
              <a:noFill/>
            </a:ln>
          </p:spPr>
        </p:pic>
        <p:pic>
          <p:nvPicPr>
            <p:cNvPr id="1490" name="Google Shape;1490;p97"/>
            <p:cNvPicPr preferRelativeResize="0"/>
            <p:nvPr/>
          </p:nvPicPr>
          <p:blipFill rotWithShape="1">
            <a:blip r:embed="rId7">
              <a:alphaModFix/>
            </a:blip>
            <a:srcRect b="0" l="0" r="0" t="0"/>
            <a:stretch/>
          </p:blipFill>
          <p:spPr>
            <a:xfrm rot="-1800000">
              <a:off x="5194879" y="4047865"/>
              <a:ext cx="220360" cy="227175"/>
            </a:xfrm>
            <a:prstGeom prst="rect">
              <a:avLst/>
            </a:prstGeom>
            <a:noFill/>
            <a:ln>
              <a:noFill/>
            </a:ln>
          </p:spPr>
        </p:pic>
        <p:sp>
          <p:nvSpPr>
            <p:cNvPr id="1491" name="Google Shape;1491;p97"/>
            <p:cNvSpPr/>
            <p:nvPr/>
          </p:nvSpPr>
          <p:spPr>
            <a:xfrm>
              <a:off x="3857358" y="1853242"/>
              <a:ext cx="376247" cy="376247"/>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2</a:t>
              </a:r>
              <a:endParaRPr b="1" sz="1800">
                <a:solidFill>
                  <a:srgbClr val="F2F2F2"/>
                </a:solidFill>
                <a:latin typeface="Arial"/>
                <a:ea typeface="Arial"/>
                <a:cs typeface="Arial"/>
                <a:sym typeface="Arial"/>
              </a:endParaRPr>
            </a:p>
          </p:txBody>
        </p:sp>
        <p:pic>
          <p:nvPicPr>
            <p:cNvPr id="1492" name="Google Shape;1492;p97"/>
            <p:cNvPicPr preferRelativeResize="0"/>
            <p:nvPr/>
          </p:nvPicPr>
          <p:blipFill rotWithShape="1">
            <a:blip r:embed="rId7">
              <a:alphaModFix/>
            </a:blip>
            <a:srcRect b="0" l="0" r="0" t="0"/>
            <a:stretch/>
          </p:blipFill>
          <p:spPr>
            <a:xfrm>
              <a:off x="2915067" y="1853242"/>
              <a:ext cx="672682" cy="693486"/>
            </a:xfrm>
            <a:prstGeom prst="rect">
              <a:avLst/>
            </a:prstGeom>
            <a:noFill/>
            <a:ln>
              <a:noFill/>
            </a:ln>
          </p:spPr>
        </p:pic>
        <p:cxnSp>
          <p:nvCxnSpPr>
            <p:cNvPr id="1493" name="Google Shape;1493;p97"/>
            <p:cNvCxnSpPr/>
            <p:nvPr/>
          </p:nvCxnSpPr>
          <p:spPr>
            <a:xfrm>
              <a:off x="5429649" y="2400639"/>
              <a:ext cx="1221747" cy="0"/>
            </a:xfrm>
            <a:prstGeom prst="straightConnector1">
              <a:avLst/>
            </a:prstGeom>
            <a:noFill/>
            <a:ln cap="flat" cmpd="sng" w="28575">
              <a:solidFill>
                <a:schemeClr val="dk1"/>
              </a:solidFill>
              <a:prstDash val="dot"/>
              <a:miter lim="800000"/>
              <a:headEnd len="sm" w="sm" type="none"/>
              <a:tailEnd len="med" w="med" type="triangle"/>
            </a:ln>
          </p:spPr>
        </p:cxnSp>
        <p:sp>
          <p:nvSpPr>
            <p:cNvPr id="1494" name="Google Shape;1494;p97"/>
            <p:cNvSpPr/>
            <p:nvPr/>
          </p:nvSpPr>
          <p:spPr>
            <a:xfrm>
              <a:off x="2653092" y="1358074"/>
              <a:ext cx="7183221" cy="4851657"/>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AWS Cloud</a:t>
              </a:r>
              <a:endParaRPr sz="1800">
                <a:solidFill>
                  <a:srgbClr val="000000"/>
                </a:solidFill>
                <a:latin typeface="Arial"/>
                <a:ea typeface="Arial"/>
                <a:cs typeface="Arial"/>
                <a:sym typeface="Arial"/>
              </a:endParaRPr>
            </a:p>
          </p:txBody>
        </p:sp>
        <p:pic>
          <p:nvPicPr>
            <p:cNvPr id="1495" name="Google Shape;1495;p97"/>
            <p:cNvPicPr preferRelativeResize="0"/>
            <p:nvPr/>
          </p:nvPicPr>
          <p:blipFill rotWithShape="1">
            <a:blip r:embed="rId8">
              <a:alphaModFix/>
            </a:blip>
            <a:srcRect b="0" l="0" r="0" t="0"/>
            <a:stretch/>
          </p:blipFill>
          <p:spPr>
            <a:xfrm>
              <a:off x="2653093" y="1358075"/>
              <a:ext cx="330200" cy="330200"/>
            </a:xfrm>
            <a:prstGeom prst="rect">
              <a:avLst/>
            </a:prstGeom>
            <a:noFill/>
            <a:ln>
              <a:noFill/>
            </a:ln>
          </p:spPr>
        </p:pic>
        <p:pic>
          <p:nvPicPr>
            <p:cNvPr id="1496" name="Google Shape;1496;p97"/>
            <p:cNvPicPr preferRelativeResize="0"/>
            <p:nvPr/>
          </p:nvPicPr>
          <p:blipFill rotWithShape="1">
            <a:blip r:embed="rId3">
              <a:alphaModFix/>
            </a:blip>
            <a:srcRect b="0" l="0" r="0" t="0"/>
            <a:stretch/>
          </p:blipFill>
          <p:spPr>
            <a:xfrm>
              <a:off x="4270885" y="1824008"/>
              <a:ext cx="1270484" cy="1270484"/>
            </a:xfrm>
            <a:prstGeom prst="rect">
              <a:avLst/>
            </a:prstGeom>
            <a:noFill/>
            <a:ln>
              <a:noFill/>
            </a:ln>
          </p:spPr>
        </p:pic>
        <p:pic>
          <p:nvPicPr>
            <p:cNvPr id="1497" name="Google Shape;1497;p97"/>
            <p:cNvPicPr preferRelativeResize="0"/>
            <p:nvPr/>
          </p:nvPicPr>
          <p:blipFill rotWithShape="1">
            <a:blip r:embed="rId9">
              <a:alphaModFix/>
            </a:blip>
            <a:srcRect b="0" l="0" r="0" t="0"/>
            <a:stretch/>
          </p:blipFill>
          <p:spPr>
            <a:xfrm>
              <a:off x="6667032" y="1907974"/>
              <a:ext cx="1030148" cy="1030148"/>
            </a:xfrm>
            <a:prstGeom prst="rect">
              <a:avLst/>
            </a:prstGeom>
            <a:noFill/>
            <a:ln>
              <a:noFill/>
            </a:ln>
          </p:spPr>
        </p:pic>
        <p:pic>
          <p:nvPicPr>
            <p:cNvPr id="1498" name="Google Shape;1498;p97"/>
            <p:cNvPicPr preferRelativeResize="0"/>
            <p:nvPr/>
          </p:nvPicPr>
          <p:blipFill rotWithShape="1">
            <a:blip r:embed="rId10">
              <a:alphaModFix/>
            </a:blip>
            <a:srcRect b="0" l="0" r="0" t="0"/>
            <a:stretch/>
          </p:blipFill>
          <p:spPr>
            <a:xfrm>
              <a:off x="6542412" y="4634279"/>
              <a:ext cx="933732" cy="933732"/>
            </a:xfrm>
            <a:prstGeom prst="rect">
              <a:avLst/>
            </a:prstGeom>
            <a:solidFill>
              <a:schemeClr val="lt1"/>
            </a:solidFill>
            <a:ln>
              <a:noFill/>
            </a:ln>
          </p:spPr>
        </p:pic>
        <p:sp>
          <p:nvSpPr>
            <p:cNvPr id="1499" name="Google Shape;1499;p97"/>
            <p:cNvSpPr/>
            <p:nvPr/>
          </p:nvSpPr>
          <p:spPr>
            <a:xfrm>
              <a:off x="8429263" y="3192709"/>
              <a:ext cx="1151736" cy="5911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00" name="Google Shape;1500;p97"/>
            <p:cNvPicPr preferRelativeResize="0"/>
            <p:nvPr/>
          </p:nvPicPr>
          <p:blipFill rotWithShape="1">
            <a:blip r:embed="rId11">
              <a:alphaModFix/>
            </a:blip>
            <a:srcRect b="0" l="0" r="0" t="0"/>
            <a:stretch/>
          </p:blipFill>
          <p:spPr>
            <a:xfrm>
              <a:off x="8459539" y="3013721"/>
              <a:ext cx="1010242" cy="1010242"/>
            </a:xfrm>
            <a:prstGeom prst="rect">
              <a:avLst/>
            </a:prstGeom>
            <a:noFill/>
            <a:ln>
              <a:noFill/>
            </a:ln>
          </p:spPr>
        </p:pic>
        <p:sp>
          <p:nvSpPr>
            <p:cNvPr id="1501" name="Google Shape;1501;p97"/>
            <p:cNvSpPr/>
            <p:nvPr/>
          </p:nvSpPr>
          <p:spPr>
            <a:xfrm>
              <a:off x="9311933" y="3072486"/>
              <a:ext cx="376247" cy="376247"/>
            </a:xfrm>
            <a:prstGeom prst="ellipse">
              <a:avLst/>
            </a:prstGeom>
            <a:solidFill>
              <a:srgbClr val="000000"/>
            </a:solidFill>
            <a:ln cap="flat" cmpd="dbl" w="635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2F2F2"/>
                  </a:solidFill>
                  <a:latin typeface="Arial"/>
                  <a:ea typeface="Arial"/>
                  <a:cs typeface="Arial"/>
                  <a:sym typeface="Arial"/>
                </a:rPr>
                <a:t>4</a:t>
              </a:r>
              <a:endParaRPr b="1" sz="1800">
                <a:solidFill>
                  <a:srgbClr val="F2F2F2"/>
                </a:solidFill>
                <a:latin typeface="Arial"/>
                <a:ea typeface="Arial"/>
                <a:cs typeface="Arial"/>
                <a:sym typeface="Arial"/>
              </a:endParaRPr>
            </a:p>
          </p:txBody>
        </p:sp>
        <p:sp>
          <p:nvSpPr>
            <p:cNvPr id="1502" name="Google Shape;1502;p97"/>
            <p:cNvSpPr txBox="1"/>
            <p:nvPr/>
          </p:nvSpPr>
          <p:spPr>
            <a:xfrm>
              <a:off x="8429263" y="3783902"/>
              <a:ext cx="1151736" cy="604670"/>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rgbClr val="000000"/>
                  </a:solidFill>
                  <a:latin typeface="Arial"/>
                  <a:ea typeface="Arial"/>
                  <a:cs typeface="Arial"/>
                  <a:sym typeface="Arial"/>
                </a:rPr>
                <a:t>Execution</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role</a:t>
              </a:r>
              <a:endParaRPr sz="2000">
                <a:solidFill>
                  <a:srgbClr val="000000"/>
                </a:solidFill>
                <a:latin typeface="Arial"/>
                <a:ea typeface="Arial"/>
                <a:cs typeface="Arial"/>
                <a:sym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Lambda quotas</a:t>
            </a:r>
            <a:endParaRPr/>
          </a:p>
        </p:txBody>
      </p:sp>
      <p:sp>
        <p:nvSpPr>
          <p:cNvPr id="1508" name="Google Shape;1508;p9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Soft limits per Region:</a:t>
            </a:r>
            <a:endParaRPr/>
          </a:p>
          <a:p>
            <a:pPr indent="-228600" lvl="0" marL="228600" rtl="0" algn="l">
              <a:lnSpc>
                <a:spcPct val="90000"/>
              </a:lnSpc>
              <a:spcBef>
                <a:spcPts val="1000"/>
              </a:spcBef>
              <a:spcAft>
                <a:spcPts val="0"/>
              </a:spcAft>
              <a:buClr>
                <a:schemeClr val="dk1"/>
              </a:buClr>
              <a:buSzPts val="2000"/>
              <a:buChar char="•"/>
            </a:pPr>
            <a:r>
              <a:rPr lang="en-US" sz="2000"/>
              <a:t>Concurrent executions = 1,000</a:t>
            </a:r>
            <a:endParaRPr/>
          </a:p>
          <a:p>
            <a:pPr indent="-228600" lvl="0" marL="228600" rtl="0" algn="l">
              <a:lnSpc>
                <a:spcPct val="90000"/>
              </a:lnSpc>
              <a:spcBef>
                <a:spcPts val="1000"/>
              </a:spcBef>
              <a:spcAft>
                <a:spcPts val="0"/>
              </a:spcAft>
              <a:buClr>
                <a:schemeClr val="dk1"/>
              </a:buClr>
              <a:buSzPts val="2000"/>
              <a:buChar char="•"/>
            </a:pPr>
            <a:r>
              <a:rPr lang="en-US" sz="2000"/>
              <a:t>Function and layer storage = 75 GB</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400"/>
              <a:buNone/>
            </a:pPr>
            <a:r>
              <a:rPr lang="en-US" sz="2400"/>
              <a:t>Hard limits for individual functions:</a:t>
            </a:r>
            <a:endParaRPr/>
          </a:p>
          <a:p>
            <a:pPr indent="-228600" lvl="0" marL="228600" rtl="0" algn="l">
              <a:lnSpc>
                <a:spcPct val="90000"/>
              </a:lnSpc>
              <a:spcBef>
                <a:spcPts val="1000"/>
              </a:spcBef>
              <a:spcAft>
                <a:spcPts val="0"/>
              </a:spcAft>
              <a:buClr>
                <a:schemeClr val="dk1"/>
              </a:buClr>
              <a:buSzPts val="2000"/>
              <a:buChar char="•"/>
            </a:pPr>
            <a:r>
              <a:rPr lang="en-US" sz="2000"/>
              <a:t>Maximum function memory allocation = 10,240 MB</a:t>
            </a:r>
            <a:endParaRPr/>
          </a:p>
          <a:p>
            <a:pPr indent="-228600" lvl="0" marL="228600" rtl="0" algn="l">
              <a:lnSpc>
                <a:spcPct val="90000"/>
              </a:lnSpc>
              <a:spcBef>
                <a:spcPts val="1000"/>
              </a:spcBef>
              <a:spcAft>
                <a:spcPts val="0"/>
              </a:spcAft>
              <a:buClr>
                <a:schemeClr val="dk1"/>
              </a:buClr>
              <a:buSzPts val="2000"/>
              <a:buChar char="•"/>
            </a:pPr>
            <a:r>
              <a:rPr lang="en-US" sz="2000"/>
              <a:t>Function timeout = 15 minutes</a:t>
            </a:r>
            <a:endParaRPr/>
          </a:p>
          <a:p>
            <a:pPr indent="-228600" lvl="0" marL="228600" rtl="0" algn="l">
              <a:lnSpc>
                <a:spcPct val="90000"/>
              </a:lnSpc>
              <a:spcBef>
                <a:spcPts val="1000"/>
              </a:spcBef>
              <a:spcAft>
                <a:spcPts val="0"/>
              </a:spcAft>
              <a:buClr>
                <a:schemeClr val="dk1"/>
              </a:buClr>
              <a:buSzPts val="2000"/>
              <a:buChar char="•"/>
            </a:pPr>
            <a:r>
              <a:rPr lang="en-US" sz="2000"/>
              <a:t>Deployment package size = 250 MB unzipped, including layers</a:t>
            </a:r>
            <a:endParaRPr/>
          </a:p>
          <a:p>
            <a:pPr indent="-228600" lvl="0" marL="228600" rtl="0" algn="l">
              <a:lnSpc>
                <a:spcPct val="90000"/>
              </a:lnSpc>
              <a:spcBef>
                <a:spcPts val="1000"/>
              </a:spcBef>
              <a:spcAft>
                <a:spcPts val="0"/>
              </a:spcAft>
              <a:buClr>
                <a:schemeClr val="dk1"/>
              </a:buClr>
              <a:buSzPts val="2000"/>
              <a:buChar char="•"/>
            </a:pPr>
            <a:r>
              <a:rPr lang="en-US" sz="2000"/>
              <a:t>Container image code package size = 10 GB</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000"/>
              <a:buNone/>
            </a:pPr>
            <a:r>
              <a:rPr lang="en-US" sz="2000"/>
              <a:t>Additional limits also exist. Details are in the </a:t>
            </a:r>
            <a:r>
              <a:rPr lang="en-US" sz="2000" u="sng">
                <a:solidFill>
                  <a:schemeClr val="hlink"/>
                </a:solidFill>
                <a:hlinkClick r:id="rId3"/>
              </a:rPr>
              <a:t>AWS Lambda quotas</a:t>
            </a:r>
            <a:r>
              <a:rPr lang="en-US" sz="2000">
                <a:solidFill>
                  <a:schemeClr val="accent4"/>
                </a:solidFill>
              </a:rPr>
              <a:t> </a:t>
            </a:r>
            <a:r>
              <a:rPr lang="en-US" sz="2000"/>
              <a:t>documentation.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1509" name="Google Shape;1509;p9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0" name="Google Shape;1510;p9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chemeClr val="lt1"/>
                </a:solidFill>
                <a:latin typeface="Arial"/>
                <a:ea typeface="Arial"/>
                <a:cs typeface="Arial"/>
                <a:sym typeface="Arial"/>
              </a:rPr>
              <a:t>© 2019 Amazon Web Services, Inc. or its Affiliates. All rights reserved.</a:t>
            </a:r>
            <a:endParaRPr/>
          </a:p>
        </p:txBody>
      </p:sp>
      <p:sp>
        <p:nvSpPr>
          <p:cNvPr id="1511" name="Google Shape;1511;p98"/>
          <p:cNvSpPr txBox="1"/>
          <p:nvPr/>
        </p:nvSpPr>
        <p:spPr>
          <a:xfrm>
            <a:off x="571500" y="6508750"/>
            <a:ext cx="3735457"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a:solidFill>
                  <a:srgbClr val="888888"/>
                </a:solidFill>
                <a:latin typeface="Arial"/>
                <a:ea typeface="Arial"/>
                <a:cs typeface="Arial"/>
                <a:sym typeface="Arial"/>
              </a:rPr>
              <a:t>© 2019 </a:t>
            </a:r>
            <a:r>
              <a:rPr b="0" i="0" lang="en-US" sz="900">
                <a:solidFill>
                  <a:srgbClr val="898989"/>
                </a:solidFill>
                <a:latin typeface="Arial"/>
                <a:ea typeface="Arial"/>
                <a:cs typeface="Arial"/>
                <a:sym typeface="Arial"/>
              </a:rPr>
              <a:t>Amazon Web Services</a:t>
            </a:r>
            <a:r>
              <a:rPr b="0" i="0" lang="en-US" sz="900">
                <a:solidFill>
                  <a:srgbClr val="888888"/>
                </a:solidFill>
                <a:latin typeface="Arial"/>
                <a:ea typeface="Arial"/>
                <a:cs typeface="Arial"/>
                <a:sym typeface="Arial"/>
              </a:rPr>
              <a:t>, Inc. or its Affiliates. </a:t>
            </a:r>
            <a:r>
              <a:rPr b="0" i="0" lang="en-US" sz="900">
                <a:solidFill>
                  <a:srgbClr val="898989"/>
                </a:solidFill>
                <a:latin typeface="Arial"/>
                <a:ea typeface="Arial"/>
                <a:cs typeface="Arial"/>
                <a:sym typeface="Arial"/>
              </a:rPr>
              <a:t>All</a:t>
            </a:r>
            <a:r>
              <a:rPr b="0" i="0" lang="en-US" sz="900">
                <a:solidFill>
                  <a:srgbClr val="888888"/>
                </a:solidFill>
                <a:latin typeface="Arial"/>
                <a:ea typeface="Arial"/>
                <a:cs typeface="Arial"/>
                <a:sym typeface="Arial"/>
              </a:rPr>
              <a:t> rights </a:t>
            </a:r>
            <a:r>
              <a:rPr b="0" i="0" lang="en-US" sz="900">
                <a:solidFill>
                  <a:srgbClr val="898989"/>
                </a:solidFill>
                <a:latin typeface="Arial"/>
                <a:ea typeface="Arial"/>
                <a:cs typeface="Arial"/>
                <a:sym typeface="Arial"/>
              </a:rPr>
              <a:t>reserved</a:t>
            </a:r>
            <a:r>
              <a:rPr b="0" i="0" lang="en-US" sz="900">
                <a:solidFill>
                  <a:srgbClr val="888888"/>
                </a:solidFill>
                <a:latin typeface="Arial"/>
                <a:ea typeface="Arial"/>
                <a:cs typeface="Arial"/>
                <a:sym typeface="Arial"/>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9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517" name="Google Shape;1517;p9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5 key takeaways</a:t>
            </a:r>
            <a:endParaRPr/>
          </a:p>
        </p:txBody>
      </p:sp>
      <p:sp>
        <p:nvSpPr>
          <p:cNvPr id="1518" name="Google Shape;1518;p9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19" name="Google Shape;1519;p9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accent5"/>
              </a:buClr>
              <a:buSzPts val="2000"/>
              <a:buChar char="•"/>
            </a:pPr>
            <a:r>
              <a:rPr b="1" lang="en-US" sz="2000">
                <a:solidFill>
                  <a:schemeClr val="accent5"/>
                </a:solidFill>
              </a:rPr>
              <a:t>Serverless computing</a:t>
            </a:r>
            <a:r>
              <a:rPr lang="en-US" sz="2000"/>
              <a:t> enables you to build and run applications and services without provisioning or managing servers. </a:t>
            </a:r>
            <a:endParaRPr/>
          </a:p>
          <a:p>
            <a:pPr indent="-228600" lvl="0" marL="228600" rtl="0" algn="l">
              <a:lnSpc>
                <a:spcPct val="100000"/>
              </a:lnSpc>
              <a:spcBef>
                <a:spcPts val="2400"/>
              </a:spcBef>
              <a:spcAft>
                <a:spcPts val="0"/>
              </a:spcAft>
              <a:buClr>
                <a:schemeClr val="accent5"/>
              </a:buClr>
              <a:buSzPts val="2000"/>
              <a:buChar char="•"/>
            </a:pPr>
            <a:r>
              <a:rPr b="1" lang="en-US" sz="2000">
                <a:solidFill>
                  <a:schemeClr val="accent5"/>
                </a:solidFill>
              </a:rPr>
              <a:t>AWS Lambda is a serverless compute service</a:t>
            </a:r>
            <a:r>
              <a:rPr lang="en-US" sz="2000"/>
              <a:t> that provides built-in fault tolerance and automatic scaling.</a:t>
            </a:r>
            <a:endParaRPr/>
          </a:p>
          <a:p>
            <a:pPr indent="-228600" lvl="0" marL="228600" rtl="0" algn="l">
              <a:lnSpc>
                <a:spcPct val="100000"/>
              </a:lnSpc>
              <a:spcBef>
                <a:spcPts val="2400"/>
              </a:spcBef>
              <a:spcAft>
                <a:spcPts val="0"/>
              </a:spcAft>
              <a:buClr>
                <a:schemeClr val="dk1"/>
              </a:buClr>
              <a:buSzPts val="2000"/>
              <a:buChar char="•"/>
            </a:pPr>
            <a:r>
              <a:rPr lang="en-US" sz="2000"/>
              <a:t>An </a:t>
            </a:r>
            <a:r>
              <a:rPr b="1" lang="en-US" sz="2000">
                <a:solidFill>
                  <a:schemeClr val="accent5"/>
                </a:solidFill>
              </a:rPr>
              <a:t>event source</a:t>
            </a:r>
            <a:r>
              <a:rPr b="1" lang="en-US" sz="2000"/>
              <a:t> </a:t>
            </a:r>
            <a:r>
              <a:rPr lang="en-US" sz="2000"/>
              <a:t>is an AWS service or developer-created application that triggers a Lambda function to run. </a:t>
            </a:r>
            <a:endParaRPr/>
          </a:p>
          <a:p>
            <a:pPr indent="-228600" lvl="0" marL="228600" rtl="0" algn="l">
              <a:lnSpc>
                <a:spcPct val="100000"/>
              </a:lnSpc>
              <a:spcBef>
                <a:spcPts val="2400"/>
              </a:spcBef>
              <a:spcAft>
                <a:spcPts val="0"/>
              </a:spcAft>
              <a:buClr>
                <a:schemeClr val="dk1"/>
              </a:buClr>
              <a:buSzPts val="2000"/>
              <a:buChar char="•"/>
            </a:pPr>
            <a:r>
              <a:rPr lang="en-US" sz="2000"/>
              <a:t>The maximum memory allocation for a single Lambda function is 10,240 MB. </a:t>
            </a:r>
            <a:endParaRPr/>
          </a:p>
          <a:p>
            <a:pPr indent="-228600" lvl="0" marL="228600" rtl="0" algn="l">
              <a:lnSpc>
                <a:spcPct val="100000"/>
              </a:lnSpc>
              <a:spcBef>
                <a:spcPts val="2400"/>
              </a:spcBef>
              <a:spcAft>
                <a:spcPts val="0"/>
              </a:spcAft>
              <a:buClr>
                <a:schemeClr val="dk1"/>
              </a:buClr>
              <a:buSzPts val="2000"/>
              <a:buChar char="•"/>
            </a:pPr>
            <a:r>
              <a:rPr lang="en-US" sz="2000"/>
              <a:t>The maximum run time for a Lambda function is 15 minutes.</a:t>
            </a:r>
            <a:endParaRPr/>
          </a:p>
          <a:p>
            <a:pPr indent="-101600" lvl="0" marL="228600" rtl="0" algn="l">
              <a:lnSpc>
                <a:spcPct val="90000"/>
              </a:lnSpc>
              <a:spcBef>
                <a:spcPts val="22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pic>
        <p:nvPicPr>
          <p:cNvPr id="1520" name="Google Shape;1520;p9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0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526" name="Google Shape;1526;p10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Activity: Create an AWS Lambda Stopinator Function</a:t>
            </a:r>
            <a:endParaRPr/>
          </a:p>
        </p:txBody>
      </p:sp>
      <p:sp>
        <p:nvSpPr>
          <p:cNvPr id="1527" name="Google Shape;1527;p10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28" name="Google Shape;1528;p100"/>
          <p:cNvSpPr txBox="1"/>
          <p:nvPr/>
        </p:nvSpPr>
        <p:spPr>
          <a:xfrm>
            <a:off x="5595257" y="5427435"/>
            <a:ext cx="1491344"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700">
                <a:solidFill>
                  <a:srgbClr val="888888"/>
                </a:solidFill>
                <a:latin typeface="Arial"/>
                <a:ea typeface="Arial"/>
                <a:cs typeface="Arial"/>
                <a:sym typeface="Arial"/>
              </a:rPr>
              <a:t>Photo by Pixabay from Pexels.</a:t>
            </a:r>
            <a:endParaRPr/>
          </a:p>
        </p:txBody>
      </p:sp>
      <p:sp>
        <p:nvSpPr>
          <p:cNvPr id="1529" name="Google Shape;1529;p100"/>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800"/>
              <a:buNone/>
            </a:pPr>
            <a:r>
              <a:rPr b="1" lang="en-US">
                <a:solidFill>
                  <a:schemeClr val="accent5"/>
                </a:solidFill>
              </a:rPr>
              <a:t>To complete this activity:</a:t>
            </a:r>
            <a:endParaRPr/>
          </a:p>
          <a:p>
            <a:pPr indent="0" lvl="0" marL="0" rtl="0" algn="l">
              <a:lnSpc>
                <a:spcPct val="90000"/>
              </a:lnSpc>
              <a:spcBef>
                <a:spcPts val="1000"/>
              </a:spcBef>
              <a:spcAft>
                <a:spcPts val="0"/>
              </a:spcAft>
              <a:buClr>
                <a:schemeClr val="dk1"/>
              </a:buClr>
              <a:buSzPts val="2800"/>
              <a:buNone/>
            </a:pPr>
            <a:r>
              <a:t/>
            </a:r>
            <a:endParaRPr b="1">
              <a:solidFill>
                <a:schemeClr val="accent5"/>
              </a:solidFill>
            </a:endParaRPr>
          </a:p>
          <a:p>
            <a:pPr indent="-228600" lvl="0" marL="228600" rtl="0" algn="l">
              <a:lnSpc>
                <a:spcPct val="90000"/>
              </a:lnSpc>
              <a:spcBef>
                <a:spcPts val="1000"/>
              </a:spcBef>
              <a:spcAft>
                <a:spcPts val="0"/>
              </a:spcAft>
              <a:buClr>
                <a:schemeClr val="dk1"/>
              </a:buClr>
              <a:buSzPts val="2400"/>
              <a:buChar char="•"/>
            </a:pPr>
            <a:r>
              <a:rPr lang="en-US" sz="2400"/>
              <a:t>Go to the hands-on lab environment and launch the AWS Lambda activity.</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Follow the instructions that are provided in the hands-on lab environment.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01"/>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Activity debrief: </a:t>
            </a:r>
            <a:br>
              <a:rPr lang="en-US" sz="4000">
                <a:latin typeface="Arial"/>
                <a:ea typeface="Arial"/>
                <a:cs typeface="Arial"/>
                <a:sym typeface="Arial"/>
              </a:rPr>
            </a:br>
            <a:r>
              <a:rPr lang="en-US" sz="4000">
                <a:latin typeface="Arial"/>
                <a:ea typeface="Arial"/>
                <a:cs typeface="Arial"/>
                <a:sym typeface="Arial"/>
              </a:rPr>
              <a:t>key takeaways</a:t>
            </a:r>
            <a:endParaRPr/>
          </a:p>
        </p:txBody>
      </p:sp>
      <p:sp>
        <p:nvSpPr>
          <p:cNvPr id="1535" name="Google Shape;1535;p10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36" name="Google Shape;1536;p101"/>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1537" name="Google Shape;1537;p10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0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6: Introduction to AWS Elastic Beanstalk</a:t>
            </a:r>
            <a:endParaRPr/>
          </a:p>
        </p:txBody>
      </p:sp>
      <p:sp>
        <p:nvSpPr>
          <p:cNvPr id="1543" name="Google Shape;1543;p10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p:txBody>
      </p:sp>
      <p:sp>
        <p:nvSpPr>
          <p:cNvPr id="1544" name="Google Shape;1544;p10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0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Elastic Beanstalk</a:t>
            </a:r>
            <a:endParaRPr/>
          </a:p>
        </p:txBody>
      </p:sp>
      <p:sp>
        <p:nvSpPr>
          <p:cNvPr id="1550" name="Google Shape;1550;p103"/>
          <p:cNvSpPr txBox="1"/>
          <p:nvPr>
            <p:ph idx="1" type="body"/>
          </p:nvPr>
        </p:nvSpPr>
        <p:spPr>
          <a:xfrm>
            <a:off x="3697941" y="1575590"/>
            <a:ext cx="7859806"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An easy way to get </a:t>
            </a:r>
            <a:r>
              <a:rPr b="1" lang="en-US" sz="2400">
                <a:solidFill>
                  <a:schemeClr val="accent5"/>
                </a:solidFill>
              </a:rPr>
              <a:t>web applications </a:t>
            </a:r>
            <a:r>
              <a:rPr lang="en-US" sz="2400"/>
              <a:t>up and running</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400"/>
              <a:buChar char="•"/>
            </a:pPr>
            <a:r>
              <a:rPr lang="en-US" sz="2400"/>
              <a:t>A </a:t>
            </a:r>
            <a:r>
              <a:rPr b="1" lang="en-US" sz="2400">
                <a:solidFill>
                  <a:schemeClr val="accent5"/>
                </a:solidFill>
              </a:rPr>
              <a:t>managed service </a:t>
            </a:r>
            <a:r>
              <a:rPr lang="en-US" sz="2400"/>
              <a:t>that automatically handles – </a:t>
            </a:r>
            <a:endParaRPr/>
          </a:p>
          <a:p>
            <a:pPr indent="-228600" lvl="1" marL="685800" rtl="0" algn="l">
              <a:lnSpc>
                <a:spcPct val="90000"/>
              </a:lnSpc>
              <a:spcBef>
                <a:spcPts val="500"/>
              </a:spcBef>
              <a:spcAft>
                <a:spcPts val="0"/>
              </a:spcAft>
              <a:buClr>
                <a:schemeClr val="dk1"/>
              </a:buClr>
              <a:buSzPts val="2000"/>
              <a:buChar char="•"/>
            </a:pPr>
            <a:r>
              <a:rPr lang="en-US" sz="2000"/>
              <a:t>Infrastructure provisioning and configuration</a:t>
            </a:r>
            <a:endParaRPr/>
          </a:p>
          <a:p>
            <a:pPr indent="-228600" lvl="1" marL="685800" rtl="0" algn="l">
              <a:lnSpc>
                <a:spcPct val="90000"/>
              </a:lnSpc>
              <a:spcBef>
                <a:spcPts val="500"/>
              </a:spcBef>
              <a:spcAft>
                <a:spcPts val="0"/>
              </a:spcAft>
              <a:buClr>
                <a:schemeClr val="dk1"/>
              </a:buClr>
              <a:buSzPts val="2000"/>
              <a:buChar char="•"/>
            </a:pPr>
            <a:r>
              <a:rPr lang="en-US" sz="2000"/>
              <a:t>Deployment</a:t>
            </a:r>
            <a:endParaRPr/>
          </a:p>
          <a:p>
            <a:pPr indent="-228600" lvl="1" marL="685800" rtl="0" algn="l">
              <a:lnSpc>
                <a:spcPct val="90000"/>
              </a:lnSpc>
              <a:spcBef>
                <a:spcPts val="500"/>
              </a:spcBef>
              <a:spcAft>
                <a:spcPts val="0"/>
              </a:spcAft>
              <a:buClr>
                <a:schemeClr val="dk1"/>
              </a:buClr>
              <a:buSzPts val="2000"/>
              <a:buChar char="•"/>
            </a:pPr>
            <a:r>
              <a:rPr lang="en-US" sz="2000"/>
              <a:t>Load balancing</a:t>
            </a:r>
            <a:endParaRPr/>
          </a:p>
          <a:p>
            <a:pPr indent="-228600" lvl="1" marL="685800" rtl="0" algn="l">
              <a:lnSpc>
                <a:spcPct val="90000"/>
              </a:lnSpc>
              <a:spcBef>
                <a:spcPts val="500"/>
              </a:spcBef>
              <a:spcAft>
                <a:spcPts val="0"/>
              </a:spcAft>
              <a:buClr>
                <a:schemeClr val="dk1"/>
              </a:buClr>
              <a:buSzPts val="2000"/>
              <a:buChar char="•"/>
            </a:pPr>
            <a:r>
              <a:rPr lang="en-US" sz="2000"/>
              <a:t>Automatic scaling</a:t>
            </a:r>
            <a:endParaRPr/>
          </a:p>
          <a:p>
            <a:pPr indent="-228600" lvl="1" marL="685800" rtl="0" algn="l">
              <a:lnSpc>
                <a:spcPct val="90000"/>
              </a:lnSpc>
              <a:spcBef>
                <a:spcPts val="500"/>
              </a:spcBef>
              <a:spcAft>
                <a:spcPts val="0"/>
              </a:spcAft>
              <a:buClr>
                <a:schemeClr val="dk1"/>
              </a:buClr>
              <a:buSzPts val="2000"/>
              <a:buChar char="•"/>
            </a:pPr>
            <a:r>
              <a:rPr lang="en-US" sz="2000"/>
              <a:t>Health monitoring</a:t>
            </a:r>
            <a:endParaRPr/>
          </a:p>
          <a:p>
            <a:pPr indent="-228600" lvl="1" marL="685800" rtl="0" algn="l">
              <a:lnSpc>
                <a:spcPct val="90000"/>
              </a:lnSpc>
              <a:spcBef>
                <a:spcPts val="500"/>
              </a:spcBef>
              <a:spcAft>
                <a:spcPts val="0"/>
              </a:spcAft>
              <a:buClr>
                <a:schemeClr val="dk1"/>
              </a:buClr>
              <a:buSzPts val="2000"/>
              <a:buChar char="•"/>
            </a:pPr>
            <a:r>
              <a:rPr lang="en-US" sz="2000"/>
              <a:t>Analysis and debugging</a:t>
            </a:r>
            <a:endParaRPr/>
          </a:p>
          <a:p>
            <a:pPr indent="-228600" lvl="1" marL="685800" rtl="0" algn="l">
              <a:lnSpc>
                <a:spcPct val="90000"/>
              </a:lnSpc>
              <a:spcBef>
                <a:spcPts val="500"/>
              </a:spcBef>
              <a:spcAft>
                <a:spcPts val="0"/>
              </a:spcAft>
              <a:buClr>
                <a:schemeClr val="dk1"/>
              </a:buClr>
              <a:buSzPts val="2000"/>
              <a:buChar char="•"/>
            </a:pPr>
            <a:r>
              <a:rPr lang="en-US" sz="2000"/>
              <a:t>Logging</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400"/>
              <a:buChar char="•"/>
            </a:pPr>
            <a:r>
              <a:rPr lang="en-US" sz="2400"/>
              <a:t>No additional charge for Elastic Beanstalk</a:t>
            </a:r>
            <a:endParaRPr/>
          </a:p>
          <a:p>
            <a:pPr indent="-228600" lvl="1" marL="685800" rtl="0" algn="l">
              <a:lnSpc>
                <a:spcPct val="90000"/>
              </a:lnSpc>
              <a:spcBef>
                <a:spcPts val="500"/>
              </a:spcBef>
              <a:spcAft>
                <a:spcPts val="0"/>
              </a:spcAft>
              <a:buClr>
                <a:schemeClr val="dk1"/>
              </a:buClr>
              <a:buSzPts val="2000"/>
              <a:buChar char="•"/>
            </a:pPr>
            <a:r>
              <a:rPr lang="en-US" sz="2000"/>
              <a:t>Pay only for the underlying resources that are used</a:t>
            </a:r>
            <a:endParaRPr/>
          </a:p>
        </p:txBody>
      </p:sp>
      <p:sp>
        <p:nvSpPr>
          <p:cNvPr id="1551" name="Google Shape;1551;p10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10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553" name="Google Shape;1553;p103"/>
          <p:cNvSpPr txBox="1"/>
          <p:nvPr/>
        </p:nvSpPr>
        <p:spPr>
          <a:xfrm>
            <a:off x="847754" y="3952203"/>
            <a:ext cx="2215020" cy="33885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AWS Elastic </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Beanstalk</a:t>
            </a:r>
            <a:endParaRPr/>
          </a:p>
        </p:txBody>
      </p:sp>
      <p:pic>
        <p:nvPicPr>
          <p:cNvPr id="1554" name="Google Shape;1554;p103"/>
          <p:cNvPicPr preferRelativeResize="0"/>
          <p:nvPr/>
        </p:nvPicPr>
        <p:blipFill rotWithShape="1">
          <a:blip r:embed="rId3">
            <a:alphaModFix/>
          </a:blip>
          <a:srcRect b="0" l="0" r="0" t="0"/>
          <a:stretch/>
        </p:blipFill>
        <p:spPr>
          <a:xfrm>
            <a:off x="1302158" y="2467257"/>
            <a:ext cx="1298034" cy="12980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2: Amazon EC2</a:t>
            </a:r>
            <a:endParaRPr/>
          </a:p>
        </p:txBody>
      </p:sp>
      <p:sp>
        <p:nvSpPr>
          <p:cNvPr id="301" name="Google Shape;301;p3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p:txBody>
      </p:sp>
      <p:sp>
        <p:nvSpPr>
          <p:cNvPr id="302" name="Google Shape;302;p3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Elastic Beanstalk deployments</a:t>
            </a:r>
            <a:endParaRPr/>
          </a:p>
        </p:txBody>
      </p:sp>
      <p:sp>
        <p:nvSpPr>
          <p:cNvPr id="1560" name="Google Shape;1560;p104"/>
          <p:cNvSpPr txBox="1"/>
          <p:nvPr>
            <p:ph idx="1" type="body"/>
          </p:nvPr>
        </p:nvSpPr>
        <p:spPr>
          <a:xfrm>
            <a:off x="419100" y="1469164"/>
            <a:ext cx="5411857"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It supports web applications written for common platforms </a:t>
            </a:r>
            <a:endParaRPr/>
          </a:p>
          <a:p>
            <a:pPr indent="-228600" lvl="1" marL="685800" rtl="0" algn="l">
              <a:lnSpc>
                <a:spcPct val="90000"/>
              </a:lnSpc>
              <a:spcBef>
                <a:spcPts val="500"/>
              </a:spcBef>
              <a:spcAft>
                <a:spcPts val="0"/>
              </a:spcAft>
              <a:buClr>
                <a:schemeClr val="accent5"/>
              </a:buClr>
              <a:buSzPts val="2400"/>
              <a:buChar char="•"/>
            </a:pPr>
            <a:r>
              <a:rPr b="1" lang="en-US">
                <a:solidFill>
                  <a:schemeClr val="accent5"/>
                </a:solidFill>
              </a:rPr>
              <a:t>Java</a:t>
            </a:r>
            <a:r>
              <a:rPr lang="en-US"/>
              <a:t>, </a:t>
            </a:r>
            <a:r>
              <a:rPr b="1" lang="en-US">
                <a:solidFill>
                  <a:schemeClr val="accent5"/>
                </a:solidFill>
              </a:rPr>
              <a:t>.NET</a:t>
            </a:r>
            <a:r>
              <a:rPr lang="en-US"/>
              <a:t>, </a:t>
            </a:r>
            <a:r>
              <a:rPr b="1" lang="en-US">
                <a:solidFill>
                  <a:schemeClr val="accent5"/>
                </a:solidFill>
              </a:rPr>
              <a:t>PHP</a:t>
            </a:r>
            <a:r>
              <a:rPr lang="en-US"/>
              <a:t>, </a:t>
            </a:r>
            <a:r>
              <a:rPr b="1" lang="en-US">
                <a:solidFill>
                  <a:schemeClr val="accent5"/>
                </a:solidFill>
              </a:rPr>
              <a:t>Node.js</a:t>
            </a:r>
            <a:r>
              <a:rPr lang="en-US"/>
              <a:t>, </a:t>
            </a:r>
            <a:r>
              <a:rPr b="1" lang="en-US">
                <a:solidFill>
                  <a:schemeClr val="accent5"/>
                </a:solidFill>
              </a:rPr>
              <a:t>Python</a:t>
            </a:r>
            <a:r>
              <a:rPr lang="en-US"/>
              <a:t>, </a:t>
            </a:r>
            <a:r>
              <a:rPr b="1" lang="en-US">
                <a:solidFill>
                  <a:schemeClr val="accent5"/>
                </a:solidFill>
              </a:rPr>
              <a:t>Ruby</a:t>
            </a:r>
            <a:r>
              <a:rPr lang="en-US"/>
              <a:t>, </a:t>
            </a:r>
            <a:r>
              <a:rPr b="1" lang="en-US">
                <a:solidFill>
                  <a:schemeClr val="accent5"/>
                </a:solidFill>
              </a:rPr>
              <a:t>Go</a:t>
            </a:r>
            <a:r>
              <a:rPr lang="en-US"/>
              <a:t>, and </a:t>
            </a:r>
            <a:r>
              <a:rPr b="1" lang="en-US">
                <a:solidFill>
                  <a:schemeClr val="accent5"/>
                </a:solidFill>
              </a:rPr>
              <a:t>Docker</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You upload your code</a:t>
            </a:r>
            <a:endParaRPr/>
          </a:p>
          <a:p>
            <a:pPr indent="-228600" lvl="1" marL="685800" rtl="0" algn="l">
              <a:lnSpc>
                <a:spcPct val="90000"/>
              </a:lnSpc>
              <a:spcBef>
                <a:spcPts val="500"/>
              </a:spcBef>
              <a:spcAft>
                <a:spcPts val="0"/>
              </a:spcAft>
              <a:buClr>
                <a:schemeClr val="dk1"/>
              </a:buClr>
              <a:buSzPts val="2400"/>
              <a:buChar char="•"/>
            </a:pPr>
            <a:r>
              <a:rPr lang="en-US"/>
              <a:t>Elastic Beanstalk automatically handles the deployment</a:t>
            </a:r>
            <a:endParaRPr/>
          </a:p>
          <a:p>
            <a:pPr indent="-228600" lvl="1" marL="685800" rtl="0" algn="l">
              <a:lnSpc>
                <a:spcPct val="90000"/>
              </a:lnSpc>
              <a:spcBef>
                <a:spcPts val="500"/>
              </a:spcBef>
              <a:spcAft>
                <a:spcPts val="0"/>
              </a:spcAft>
              <a:buClr>
                <a:schemeClr val="dk1"/>
              </a:buClr>
              <a:buSzPts val="2400"/>
              <a:buChar char="•"/>
            </a:pPr>
            <a:r>
              <a:rPr lang="en-US"/>
              <a:t>Deploys on servers such as Apache, NGINX, Passenger, Puma, and Microsoft Internet Information Services (IIS)</a:t>
            </a:r>
            <a:endParaRPr/>
          </a:p>
        </p:txBody>
      </p:sp>
      <p:sp>
        <p:nvSpPr>
          <p:cNvPr id="1561" name="Google Shape;1561;p10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2" name="Google Shape;1562;p10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grpSp>
        <p:nvGrpSpPr>
          <p:cNvPr descr="diagram shows that aws manages the host, OS, language interpreter, app server, and http server. At the top the diagram shows that &quot;your code&quot; is managed by you." id="1563" name="Google Shape;1563;p104"/>
          <p:cNvGrpSpPr/>
          <p:nvPr/>
        </p:nvGrpSpPr>
        <p:grpSpPr>
          <a:xfrm>
            <a:off x="5771199" y="2471552"/>
            <a:ext cx="5791323" cy="2644013"/>
            <a:chOff x="3133469" y="3048623"/>
            <a:chExt cx="5791323" cy="2644013"/>
          </a:xfrm>
        </p:grpSpPr>
        <p:pic>
          <p:nvPicPr>
            <p:cNvPr id="1564" name="Google Shape;1564;p104"/>
            <p:cNvPicPr preferRelativeResize="0"/>
            <p:nvPr/>
          </p:nvPicPr>
          <p:blipFill rotWithShape="1">
            <a:blip r:embed="rId3">
              <a:alphaModFix/>
            </a:blip>
            <a:srcRect b="0" l="0" r="0" t="0"/>
            <a:stretch/>
          </p:blipFill>
          <p:spPr>
            <a:xfrm>
              <a:off x="6462643" y="3048623"/>
              <a:ext cx="2462149" cy="2644013"/>
            </a:xfrm>
            <a:prstGeom prst="rect">
              <a:avLst/>
            </a:prstGeom>
            <a:noFill/>
            <a:ln>
              <a:noFill/>
            </a:ln>
          </p:spPr>
        </p:pic>
        <p:sp>
          <p:nvSpPr>
            <p:cNvPr id="1565" name="Google Shape;1565;p104"/>
            <p:cNvSpPr txBox="1"/>
            <p:nvPr/>
          </p:nvSpPr>
          <p:spPr>
            <a:xfrm>
              <a:off x="5331735" y="3146519"/>
              <a:ext cx="109196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5"/>
                  </a:solidFill>
                  <a:latin typeface="Arial"/>
                  <a:ea typeface="Arial"/>
                  <a:cs typeface="Arial"/>
                  <a:sym typeface="Arial"/>
                </a:rPr>
                <a:t>Your code</a:t>
              </a:r>
              <a:endParaRPr/>
            </a:p>
          </p:txBody>
        </p:sp>
        <p:sp>
          <p:nvSpPr>
            <p:cNvPr id="1566" name="Google Shape;1566;p104"/>
            <p:cNvSpPr txBox="1"/>
            <p:nvPr/>
          </p:nvSpPr>
          <p:spPr>
            <a:xfrm>
              <a:off x="5192744" y="3637660"/>
              <a:ext cx="126989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HTTP server</a:t>
              </a:r>
              <a:endParaRPr/>
            </a:p>
          </p:txBody>
        </p:sp>
        <p:sp>
          <p:nvSpPr>
            <p:cNvPr id="1567" name="Google Shape;1567;p104"/>
            <p:cNvSpPr txBox="1"/>
            <p:nvPr/>
          </p:nvSpPr>
          <p:spPr>
            <a:xfrm>
              <a:off x="4679783" y="4035099"/>
              <a:ext cx="178606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Application server</a:t>
              </a:r>
              <a:endParaRPr/>
            </a:p>
          </p:txBody>
        </p:sp>
        <p:sp>
          <p:nvSpPr>
            <p:cNvPr id="1568" name="Google Shape;1568;p104"/>
            <p:cNvSpPr txBox="1"/>
            <p:nvPr/>
          </p:nvSpPr>
          <p:spPr>
            <a:xfrm>
              <a:off x="4404985" y="4437071"/>
              <a:ext cx="207781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Language interpreter</a:t>
              </a:r>
              <a:endParaRPr/>
            </a:p>
          </p:txBody>
        </p:sp>
        <p:sp>
          <p:nvSpPr>
            <p:cNvPr id="1569" name="Google Shape;1569;p104"/>
            <p:cNvSpPr txBox="1"/>
            <p:nvPr/>
          </p:nvSpPr>
          <p:spPr>
            <a:xfrm>
              <a:off x="4682989" y="4877103"/>
              <a:ext cx="177965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Operating system</a:t>
              </a:r>
              <a:endParaRPr/>
            </a:p>
          </p:txBody>
        </p:sp>
        <p:sp>
          <p:nvSpPr>
            <p:cNvPr id="1570" name="Google Shape;1570;p104"/>
            <p:cNvSpPr txBox="1"/>
            <p:nvPr/>
          </p:nvSpPr>
          <p:spPr>
            <a:xfrm>
              <a:off x="5817445" y="5219219"/>
              <a:ext cx="606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Host</a:t>
              </a:r>
              <a:endParaRPr/>
            </a:p>
          </p:txBody>
        </p:sp>
        <p:sp>
          <p:nvSpPr>
            <p:cNvPr id="1571" name="Google Shape;1571;p104"/>
            <p:cNvSpPr/>
            <p:nvPr/>
          </p:nvSpPr>
          <p:spPr>
            <a:xfrm>
              <a:off x="4023800" y="3726293"/>
              <a:ext cx="655983" cy="1761076"/>
            </a:xfrm>
            <a:prstGeom prst="lef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2" name="Google Shape;1572;p104"/>
            <p:cNvSpPr/>
            <p:nvPr/>
          </p:nvSpPr>
          <p:spPr>
            <a:xfrm>
              <a:off x="4028542" y="3136813"/>
              <a:ext cx="655983" cy="526062"/>
            </a:xfrm>
            <a:prstGeom prst="leftBrace">
              <a:avLst>
                <a:gd fmla="val 8333" name="adj1"/>
                <a:gd fmla="val 50000" name="adj2"/>
              </a:avLst>
            </a:prstGeom>
            <a:no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5"/>
                </a:solidFill>
                <a:latin typeface="Arial"/>
                <a:ea typeface="Arial"/>
                <a:cs typeface="Arial"/>
                <a:sym typeface="Arial"/>
              </a:endParaRPr>
            </a:p>
          </p:txBody>
        </p:sp>
        <p:sp>
          <p:nvSpPr>
            <p:cNvPr id="1573" name="Google Shape;1573;p104"/>
            <p:cNvSpPr txBox="1"/>
            <p:nvPr/>
          </p:nvSpPr>
          <p:spPr>
            <a:xfrm>
              <a:off x="3133469" y="4388897"/>
              <a:ext cx="99899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AWS </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manages</a:t>
              </a:r>
              <a:endParaRPr/>
            </a:p>
          </p:txBody>
        </p:sp>
        <p:sp>
          <p:nvSpPr>
            <p:cNvPr id="1574" name="Google Shape;1574;p104"/>
            <p:cNvSpPr txBox="1"/>
            <p:nvPr/>
          </p:nvSpPr>
          <p:spPr>
            <a:xfrm>
              <a:off x="3242128" y="3149979"/>
              <a:ext cx="91242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accent5"/>
                  </a:solidFill>
                  <a:latin typeface="Arial"/>
                  <a:ea typeface="Arial"/>
                  <a:cs typeface="Arial"/>
                  <a:sym typeface="Arial"/>
                </a:rPr>
                <a:t>You </a:t>
              </a:r>
              <a:endParaRPr/>
            </a:p>
            <a:p>
              <a:pPr indent="0" lvl="0" marL="0" marR="0" rtl="0" algn="ctr">
                <a:spcBef>
                  <a:spcPts val="0"/>
                </a:spcBef>
                <a:spcAft>
                  <a:spcPts val="0"/>
                </a:spcAft>
                <a:buNone/>
              </a:pPr>
              <a:r>
                <a:rPr b="1" lang="en-US" sz="1600">
                  <a:solidFill>
                    <a:schemeClr val="accent5"/>
                  </a:solidFill>
                  <a:latin typeface="Arial"/>
                  <a:ea typeface="Arial"/>
                  <a:cs typeface="Arial"/>
                  <a:sym typeface="Arial"/>
                </a:rPr>
                <a:t>manage</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0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Benefits of Elastic Beanstalk</a:t>
            </a:r>
            <a:endParaRPr/>
          </a:p>
        </p:txBody>
      </p:sp>
      <p:sp>
        <p:nvSpPr>
          <p:cNvPr id="1580" name="Google Shape;1580;p105"/>
          <p:cNvSpPr txBox="1"/>
          <p:nvPr/>
        </p:nvSpPr>
        <p:spPr>
          <a:xfrm>
            <a:off x="595423" y="4083906"/>
            <a:ext cx="269033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Fast and simple to start using</a:t>
            </a:r>
            <a:endParaRPr/>
          </a:p>
        </p:txBody>
      </p:sp>
      <p:sp>
        <p:nvSpPr>
          <p:cNvPr id="1581" name="Google Shape;1581;p105"/>
          <p:cNvSpPr txBox="1"/>
          <p:nvPr/>
        </p:nvSpPr>
        <p:spPr>
          <a:xfrm>
            <a:off x="3494098" y="4083906"/>
            <a:ext cx="23041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Developer productivity</a:t>
            </a:r>
            <a:endParaRPr/>
          </a:p>
        </p:txBody>
      </p:sp>
      <p:sp>
        <p:nvSpPr>
          <p:cNvPr id="1582" name="Google Shape;1582;p105"/>
          <p:cNvSpPr txBox="1"/>
          <p:nvPr/>
        </p:nvSpPr>
        <p:spPr>
          <a:xfrm>
            <a:off x="6014172" y="4083906"/>
            <a:ext cx="23041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Difficult to outgrow</a:t>
            </a:r>
            <a:endParaRPr/>
          </a:p>
        </p:txBody>
      </p:sp>
      <p:sp>
        <p:nvSpPr>
          <p:cNvPr id="1583" name="Google Shape;1583;p105"/>
          <p:cNvSpPr txBox="1"/>
          <p:nvPr/>
        </p:nvSpPr>
        <p:spPr>
          <a:xfrm>
            <a:off x="8651693" y="4083905"/>
            <a:ext cx="283462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Complete resource control</a:t>
            </a:r>
            <a:endParaRPr/>
          </a:p>
        </p:txBody>
      </p:sp>
      <p:pic>
        <p:nvPicPr>
          <p:cNvPr id="1584" name="Google Shape;1584;p105"/>
          <p:cNvPicPr preferRelativeResize="0"/>
          <p:nvPr/>
        </p:nvPicPr>
        <p:blipFill rotWithShape="1">
          <a:blip r:embed="rId3">
            <a:alphaModFix/>
          </a:blip>
          <a:srcRect b="0" l="0" r="0" t="0"/>
          <a:stretch/>
        </p:blipFill>
        <p:spPr>
          <a:xfrm>
            <a:off x="9052858" y="2370620"/>
            <a:ext cx="1767254" cy="1371600"/>
          </a:xfrm>
          <a:prstGeom prst="rect">
            <a:avLst/>
          </a:prstGeom>
          <a:noFill/>
          <a:ln>
            <a:noFill/>
          </a:ln>
        </p:spPr>
      </p:pic>
      <p:pic>
        <p:nvPicPr>
          <p:cNvPr id="1585" name="Google Shape;1585;p105"/>
          <p:cNvPicPr preferRelativeResize="0"/>
          <p:nvPr/>
        </p:nvPicPr>
        <p:blipFill rotWithShape="1">
          <a:blip r:embed="rId4">
            <a:alphaModFix/>
          </a:blip>
          <a:srcRect b="0" l="0" r="0" t="0"/>
          <a:stretch/>
        </p:blipFill>
        <p:spPr>
          <a:xfrm>
            <a:off x="6347733" y="2370620"/>
            <a:ext cx="1637071" cy="1371600"/>
          </a:xfrm>
          <a:prstGeom prst="rect">
            <a:avLst/>
          </a:prstGeom>
          <a:noFill/>
          <a:ln>
            <a:noFill/>
          </a:ln>
        </p:spPr>
      </p:pic>
      <p:pic>
        <p:nvPicPr>
          <p:cNvPr id="1586" name="Google Shape;1586;p105"/>
          <p:cNvPicPr preferRelativeResize="0"/>
          <p:nvPr/>
        </p:nvPicPr>
        <p:blipFill rotWithShape="1">
          <a:blip r:embed="rId5">
            <a:alphaModFix/>
          </a:blip>
          <a:srcRect b="0" l="0" r="0" t="0"/>
          <a:stretch/>
        </p:blipFill>
        <p:spPr>
          <a:xfrm>
            <a:off x="3668870" y="2370620"/>
            <a:ext cx="1726322" cy="1371600"/>
          </a:xfrm>
          <a:prstGeom prst="rect">
            <a:avLst/>
          </a:prstGeom>
          <a:noFill/>
          <a:ln>
            <a:noFill/>
          </a:ln>
        </p:spPr>
      </p:pic>
      <p:pic>
        <p:nvPicPr>
          <p:cNvPr id="1587" name="Google Shape;1587;p105"/>
          <p:cNvPicPr preferRelativeResize="0"/>
          <p:nvPr/>
        </p:nvPicPr>
        <p:blipFill rotWithShape="1">
          <a:blip r:embed="rId6">
            <a:alphaModFix/>
          </a:blip>
          <a:srcRect b="0" l="0" r="0" t="0"/>
          <a:stretch/>
        </p:blipFill>
        <p:spPr>
          <a:xfrm>
            <a:off x="1164848" y="2370620"/>
            <a:ext cx="1551481" cy="1371600"/>
          </a:xfrm>
          <a:prstGeom prst="rect">
            <a:avLst/>
          </a:prstGeom>
          <a:noFill/>
          <a:ln>
            <a:noFill/>
          </a:ln>
        </p:spPr>
      </p:pic>
      <p:sp>
        <p:nvSpPr>
          <p:cNvPr id="1588" name="Google Shape;1588;p10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589" name="Google Shape;1589;p10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06"/>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595" name="Google Shape;1595;p106"/>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Activity: AWS Elastic Beanstalk</a:t>
            </a:r>
            <a:endParaRPr/>
          </a:p>
        </p:txBody>
      </p:sp>
      <p:sp>
        <p:nvSpPr>
          <p:cNvPr id="1596" name="Google Shape;1596;p10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7" name="Google Shape;1597;p106"/>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800"/>
              <a:buNone/>
            </a:pPr>
            <a:r>
              <a:rPr b="1" lang="en-US">
                <a:solidFill>
                  <a:schemeClr val="accent5"/>
                </a:solidFill>
              </a:rPr>
              <a:t>To complete this activity:</a:t>
            </a:r>
            <a:endParaRPr/>
          </a:p>
          <a:p>
            <a:pPr indent="0" lvl="0" marL="0" rtl="0" algn="l">
              <a:lnSpc>
                <a:spcPct val="90000"/>
              </a:lnSpc>
              <a:spcBef>
                <a:spcPts val="1000"/>
              </a:spcBef>
              <a:spcAft>
                <a:spcPts val="0"/>
              </a:spcAft>
              <a:buClr>
                <a:schemeClr val="dk1"/>
              </a:buClr>
              <a:buSzPts val="2800"/>
              <a:buNone/>
            </a:pPr>
            <a:r>
              <a:t/>
            </a:r>
            <a:endParaRPr b="1">
              <a:solidFill>
                <a:schemeClr val="accent5"/>
              </a:solidFill>
            </a:endParaRPr>
          </a:p>
          <a:p>
            <a:pPr indent="-228600" lvl="0" marL="228600" rtl="0" algn="l">
              <a:lnSpc>
                <a:spcPct val="90000"/>
              </a:lnSpc>
              <a:spcBef>
                <a:spcPts val="1000"/>
              </a:spcBef>
              <a:spcAft>
                <a:spcPts val="0"/>
              </a:spcAft>
              <a:buClr>
                <a:schemeClr val="dk1"/>
              </a:buClr>
              <a:buSzPts val="2400"/>
              <a:buChar char="•"/>
            </a:pPr>
            <a:r>
              <a:rPr lang="en-US" sz="2400"/>
              <a:t>Go to the hands-on lab environment and launch the AWS Elastic Beanstalk activity.</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Follow the instructions that are provided in the hands-on lab environment.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07"/>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Activity debrief:  </a:t>
            </a:r>
            <a:br>
              <a:rPr lang="en-US" sz="4000">
                <a:latin typeface="Arial"/>
                <a:ea typeface="Arial"/>
                <a:cs typeface="Arial"/>
                <a:sym typeface="Arial"/>
              </a:rPr>
            </a:br>
            <a:r>
              <a:rPr lang="en-US" sz="4000">
                <a:latin typeface="Arial"/>
                <a:ea typeface="Arial"/>
                <a:cs typeface="Arial"/>
                <a:sym typeface="Arial"/>
              </a:rPr>
              <a:t>Key takeaways</a:t>
            </a:r>
            <a:endParaRPr/>
          </a:p>
        </p:txBody>
      </p:sp>
      <p:sp>
        <p:nvSpPr>
          <p:cNvPr id="1603" name="Google Shape;1603;p10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04" name="Google Shape;1604;p107"/>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1605" name="Google Shape;1605;p10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08"/>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611" name="Google Shape;1611;p10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Section 6 key takeaways</a:t>
            </a:r>
            <a:endParaRPr/>
          </a:p>
        </p:txBody>
      </p:sp>
      <p:sp>
        <p:nvSpPr>
          <p:cNvPr id="1612" name="Google Shape;1612;p10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3" name="Google Shape;1613;p10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5"/>
              </a:buClr>
              <a:buSzPts val="2400"/>
              <a:buChar char="•"/>
            </a:pPr>
            <a:r>
              <a:rPr b="1" lang="en-US" sz="2400">
                <a:solidFill>
                  <a:schemeClr val="accent5"/>
                </a:solidFill>
              </a:rPr>
              <a:t>AWS Elastic Beanstalk</a:t>
            </a:r>
            <a:r>
              <a:rPr lang="en-US" sz="2400"/>
              <a:t> enhances developer productivity.</a:t>
            </a:r>
            <a:endParaRPr/>
          </a:p>
          <a:p>
            <a:pPr indent="-228600" lvl="1" marL="685800" rtl="0" algn="l">
              <a:lnSpc>
                <a:spcPct val="90000"/>
              </a:lnSpc>
              <a:spcBef>
                <a:spcPts val="500"/>
              </a:spcBef>
              <a:spcAft>
                <a:spcPts val="0"/>
              </a:spcAft>
              <a:buClr>
                <a:schemeClr val="dk1"/>
              </a:buClr>
              <a:buSzPts val="2000"/>
              <a:buChar char="•"/>
            </a:pPr>
            <a:r>
              <a:rPr lang="en-US" sz="2000"/>
              <a:t>Simplifies the process of deploying your application.</a:t>
            </a:r>
            <a:endParaRPr/>
          </a:p>
          <a:p>
            <a:pPr indent="-228600" lvl="1" marL="685800" rtl="0" algn="l">
              <a:lnSpc>
                <a:spcPct val="90000"/>
              </a:lnSpc>
              <a:spcBef>
                <a:spcPts val="500"/>
              </a:spcBef>
              <a:spcAft>
                <a:spcPts val="0"/>
              </a:spcAft>
              <a:buClr>
                <a:schemeClr val="dk1"/>
              </a:buClr>
              <a:buSzPts val="2000"/>
              <a:buChar char="•"/>
            </a:pPr>
            <a:r>
              <a:rPr lang="en-US" sz="2000"/>
              <a:t>Reduces management complexity.</a:t>
            </a:r>
            <a:endParaRPr/>
          </a:p>
          <a:p>
            <a:pPr indent="-76200" lvl="1" marL="685800" rtl="0" algn="l">
              <a:lnSpc>
                <a:spcPct val="90000"/>
              </a:lnSpc>
              <a:spcBef>
                <a:spcPts val="5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Elastic Beanstalk supports </a:t>
            </a:r>
            <a:r>
              <a:rPr b="1" lang="en-US" sz="2400">
                <a:solidFill>
                  <a:schemeClr val="accent5"/>
                </a:solidFill>
              </a:rPr>
              <a:t>Java</a:t>
            </a:r>
            <a:r>
              <a:rPr lang="en-US" sz="2400"/>
              <a:t>, </a:t>
            </a:r>
            <a:r>
              <a:rPr b="1" lang="en-US" sz="2400">
                <a:solidFill>
                  <a:schemeClr val="accent5"/>
                </a:solidFill>
              </a:rPr>
              <a:t>.NET</a:t>
            </a:r>
            <a:r>
              <a:rPr lang="en-US" sz="2400"/>
              <a:t>, </a:t>
            </a:r>
            <a:r>
              <a:rPr b="1" lang="en-US" sz="2400">
                <a:solidFill>
                  <a:schemeClr val="accent5"/>
                </a:solidFill>
              </a:rPr>
              <a:t>PHP</a:t>
            </a:r>
            <a:r>
              <a:rPr lang="en-US" sz="2400"/>
              <a:t>, </a:t>
            </a:r>
            <a:r>
              <a:rPr b="1" lang="en-US" sz="2400">
                <a:solidFill>
                  <a:schemeClr val="accent5"/>
                </a:solidFill>
              </a:rPr>
              <a:t>Node.js</a:t>
            </a:r>
            <a:r>
              <a:rPr lang="en-US" sz="2400"/>
              <a:t>, </a:t>
            </a:r>
            <a:r>
              <a:rPr b="1" lang="en-US" sz="2400">
                <a:solidFill>
                  <a:schemeClr val="accent5"/>
                </a:solidFill>
              </a:rPr>
              <a:t>Python</a:t>
            </a:r>
            <a:r>
              <a:rPr lang="en-US" sz="2400"/>
              <a:t>, </a:t>
            </a:r>
            <a:r>
              <a:rPr b="1" lang="en-US" sz="2400">
                <a:solidFill>
                  <a:schemeClr val="accent5"/>
                </a:solidFill>
              </a:rPr>
              <a:t>Ruby</a:t>
            </a:r>
            <a:r>
              <a:rPr lang="en-US" sz="2400"/>
              <a:t>, </a:t>
            </a:r>
            <a:r>
              <a:rPr b="1" lang="en-US" sz="2400">
                <a:solidFill>
                  <a:schemeClr val="accent5"/>
                </a:solidFill>
              </a:rPr>
              <a:t>Go</a:t>
            </a:r>
            <a:r>
              <a:rPr lang="en-US" sz="2400"/>
              <a:t>, and </a:t>
            </a:r>
            <a:r>
              <a:rPr b="1" lang="en-US" sz="2400">
                <a:solidFill>
                  <a:schemeClr val="accent5"/>
                </a:solidFill>
              </a:rPr>
              <a:t>Docker</a:t>
            </a:r>
            <a:endParaRPr/>
          </a:p>
          <a:p>
            <a:pPr indent="-76200" lvl="0" marL="228600" rtl="0" algn="l">
              <a:lnSpc>
                <a:spcPct val="90000"/>
              </a:lnSpc>
              <a:spcBef>
                <a:spcPts val="1000"/>
              </a:spcBef>
              <a:spcAft>
                <a:spcPts val="0"/>
              </a:spcAft>
              <a:buClr>
                <a:schemeClr val="dk1"/>
              </a:buClr>
              <a:buSzPts val="2400"/>
              <a:buNone/>
            </a:pPr>
            <a:r>
              <a:t/>
            </a:r>
            <a:endParaRPr b="1" sz="2400">
              <a:solidFill>
                <a:schemeClr val="accent5"/>
              </a:solidFill>
            </a:endParaRPr>
          </a:p>
          <a:p>
            <a:pPr indent="-228600" lvl="0" marL="228600" rtl="0" algn="l">
              <a:lnSpc>
                <a:spcPct val="90000"/>
              </a:lnSpc>
              <a:spcBef>
                <a:spcPts val="1000"/>
              </a:spcBef>
              <a:spcAft>
                <a:spcPts val="0"/>
              </a:spcAft>
              <a:buClr>
                <a:schemeClr val="dk1"/>
              </a:buClr>
              <a:buSzPts val="2400"/>
              <a:buChar char="•"/>
            </a:pPr>
            <a:r>
              <a:rPr lang="en-US" sz="2400"/>
              <a:t>There is no charge for Elastic Beanstalk. Pay only for the AWS resources that you use. </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pic>
        <p:nvPicPr>
          <p:cNvPr id="1614" name="Google Shape;1614;p108"/>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0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Module wrap-up</a:t>
            </a:r>
            <a:endParaRPr/>
          </a:p>
        </p:txBody>
      </p:sp>
      <p:sp>
        <p:nvSpPr>
          <p:cNvPr id="1620" name="Google Shape;1620;p109"/>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6: Compute</a:t>
            </a:r>
            <a:endParaRPr/>
          </a:p>
          <a:p>
            <a:pPr indent="0" lvl="0" marL="0" rtl="0" algn="l">
              <a:lnSpc>
                <a:spcPct val="90000"/>
              </a:lnSpc>
              <a:spcBef>
                <a:spcPts val="1000"/>
              </a:spcBef>
              <a:spcAft>
                <a:spcPts val="0"/>
              </a:spcAft>
              <a:buClr>
                <a:srgbClr val="36C2B4"/>
              </a:buClr>
              <a:buSzPts val="2000"/>
              <a:buNone/>
            </a:pPr>
            <a:r>
              <a:t/>
            </a:r>
            <a:endParaRPr/>
          </a:p>
        </p:txBody>
      </p:sp>
      <p:sp>
        <p:nvSpPr>
          <p:cNvPr id="1621" name="Google Shape;1621;p10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1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summary </a:t>
            </a:r>
            <a:endParaRPr/>
          </a:p>
        </p:txBody>
      </p:sp>
      <p:sp>
        <p:nvSpPr>
          <p:cNvPr id="1627" name="Google Shape;1627;p110"/>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In summary, in this module, you learned how to:</a:t>
            </a:r>
            <a:endParaRPr/>
          </a:p>
          <a:p>
            <a:pPr indent="-228600" lvl="0" marL="228600" rtl="0" algn="l">
              <a:lnSpc>
                <a:spcPct val="90000"/>
              </a:lnSpc>
              <a:spcBef>
                <a:spcPts val="1000"/>
              </a:spcBef>
              <a:spcAft>
                <a:spcPts val="0"/>
              </a:spcAft>
              <a:buClr>
                <a:schemeClr val="dk1"/>
              </a:buClr>
              <a:buSzPts val="2400"/>
              <a:buChar char="•"/>
            </a:pPr>
            <a:r>
              <a:rPr lang="en-US" sz="2400"/>
              <a:t>Provide an overview of different AWS compute services in the cloud</a:t>
            </a:r>
            <a:endParaRPr/>
          </a:p>
          <a:p>
            <a:pPr indent="-228600" lvl="0" marL="228600" rtl="0" algn="l">
              <a:lnSpc>
                <a:spcPct val="90000"/>
              </a:lnSpc>
              <a:spcBef>
                <a:spcPts val="1000"/>
              </a:spcBef>
              <a:spcAft>
                <a:spcPts val="0"/>
              </a:spcAft>
              <a:buClr>
                <a:schemeClr val="dk1"/>
              </a:buClr>
              <a:buSzPts val="2400"/>
              <a:buChar char="•"/>
            </a:pPr>
            <a:r>
              <a:rPr lang="en-US" sz="2400"/>
              <a:t>Demonstrate why to use Amazon Elastic Compute Cloud (Amazon EC2)</a:t>
            </a:r>
            <a:endParaRPr/>
          </a:p>
          <a:p>
            <a:pPr indent="-228600" lvl="0" marL="228600" rtl="0" algn="l">
              <a:lnSpc>
                <a:spcPct val="90000"/>
              </a:lnSpc>
              <a:spcBef>
                <a:spcPts val="1000"/>
              </a:spcBef>
              <a:spcAft>
                <a:spcPts val="0"/>
              </a:spcAft>
              <a:buClr>
                <a:schemeClr val="dk1"/>
              </a:buClr>
              <a:buSzPts val="2400"/>
              <a:buChar char="•"/>
            </a:pPr>
            <a:r>
              <a:rPr lang="en-US" sz="2400"/>
              <a:t>Identify the functionality in the Amazon EC2 console</a:t>
            </a:r>
            <a:endParaRPr/>
          </a:p>
          <a:p>
            <a:pPr indent="-228600" lvl="0" marL="228600" rtl="0" algn="l">
              <a:lnSpc>
                <a:spcPct val="90000"/>
              </a:lnSpc>
              <a:spcBef>
                <a:spcPts val="1000"/>
              </a:spcBef>
              <a:spcAft>
                <a:spcPts val="0"/>
              </a:spcAft>
              <a:buClr>
                <a:schemeClr val="dk1"/>
              </a:buClr>
              <a:buSzPts val="2400"/>
              <a:buChar char="•"/>
            </a:pPr>
            <a:r>
              <a:rPr lang="en-US" sz="2400"/>
              <a:t>Perform basic functions in Amazon EC2 to build a virtual computing environment</a:t>
            </a:r>
            <a:endParaRPr/>
          </a:p>
          <a:p>
            <a:pPr indent="-228600" lvl="0" marL="228600" rtl="0" algn="l">
              <a:lnSpc>
                <a:spcPct val="90000"/>
              </a:lnSpc>
              <a:spcBef>
                <a:spcPts val="1000"/>
              </a:spcBef>
              <a:spcAft>
                <a:spcPts val="0"/>
              </a:spcAft>
              <a:buClr>
                <a:schemeClr val="dk1"/>
              </a:buClr>
              <a:buSzPts val="2400"/>
              <a:buChar char="•"/>
            </a:pPr>
            <a:r>
              <a:rPr lang="en-US" sz="2400"/>
              <a:t>Identify Amazon EC2 cost optimization elements</a:t>
            </a:r>
            <a:endParaRPr/>
          </a:p>
          <a:p>
            <a:pPr indent="-228600" lvl="0" marL="228600" rtl="0" algn="l">
              <a:lnSpc>
                <a:spcPct val="90000"/>
              </a:lnSpc>
              <a:spcBef>
                <a:spcPts val="1000"/>
              </a:spcBef>
              <a:spcAft>
                <a:spcPts val="0"/>
              </a:spcAft>
              <a:buClr>
                <a:schemeClr val="dk1"/>
              </a:buClr>
              <a:buSzPts val="2400"/>
              <a:buChar char="•"/>
            </a:pPr>
            <a:r>
              <a:rPr lang="en-US" sz="2400"/>
              <a:t>Demonstrate when to use AWS Elastic Beanstalk</a:t>
            </a:r>
            <a:endParaRPr/>
          </a:p>
          <a:p>
            <a:pPr indent="-228600" lvl="0" marL="228600" rtl="0" algn="l">
              <a:lnSpc>
                <a:spcPct val="90000"/>
              </a:lnSpc>
              <a:spcBef>
                <a:spcPts val="1000"/>
              </a:spcBef>
              <a:spcAft>
                <a:spcPts val="0"/>
              </a:spcAft>
              <a:buClr>
                <a:schemeClr val="dk1"/>
              </a:buClr>
              <a:buSzPts val="2400"/>
              <a:buChar char="•"/>
            </a:pPr>
            <a:r>
              <a:rPr lang="en-US" sz="2400"/>
              <a:t>Demonstrate when to use AWS Lambda</a:t>
            </a:r>
            <a:endParaRPr/>
          </a:p>
          <a:p>
            <a:pPr indent="-228600" lvl="0" marL="228600" rtl="0" algn="l">
              <a:lnSpc>
                <a:spcPct val="90000"/>
              </a:lnSpc>
              <a:spcBef>
                <a:spcPts val="1000"/>
              </a:spcBef>
              <a:spcAft>
                <a:spcPts val="0"/>
              </a:spcAft>
              <a:buClr>
                <a:schemeClr val="dk1"/>
              </a:buClr>
              <a:buSzPts val="2400"/>
              <a:buChar char="•"/>
            </a:pPr>
            <a:r>
              <a:rPr lang="en-US" sz="2400"/>
              <a:t>Identify how to run containerized applications in a cluster of managed servers</a:t>
            </a:r>
            <a:endParaRPr sz="2400">
              <a:latin typeface="Arial"/>
              <a:ea typeface="Arial"/>
              <a:cs typeface="Arial"/>
              <a:sym typeface="Arial"/>
            </a:endParaRPr>
          </a:p>
        </p:txBody>
      </p:sp>
      <p:sp>
        <p:nvSpPr>
          <p:cNvPr id="1628" name="Google Shape;1628;p1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9" name="Google Shape;1629;p11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1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Complete the knowledge check</a:t>
            </a:r>
            <a:endParaRPr/>
          </a:p>
        </p:txBody>
      </p:sp>
      <p:sp>
        <p:nvSpPr>
          <p:cNvPr id="1635" name="Google Shape;1635;p1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6" name="Google Shape;1636;p11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pic>
        <p:nvPicPr>
          <p:cNvPr id="1637" name="Google Shape;1637;p111"/>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Sample exam question</a:t>
            </a:r>
            <a:endParaRPr/>
          </a:p>
        </p:txBody>
      </p:sp>
      <p:sp>
        <p:nvSpPr>
          <p:cNvPr id="1643" name="Google Shape;1643;p11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Which AWS service helps developers quickly deploy resources which can make use of different programming languages, such as .NET and Java?</a:t>
            </a:r>
            <a:endParaRPr/>
          </a:p>
          <a:p>
            <a:pPr indent="0" lvl="0" marL="0" rtl="0" algn="l">
              <a:lnSpc>
                <a:spcPct val="90000"/>
              </a:lnSpc>
              <a:spcBef>
                <a:spcPts val="1000"/>
              </a:spcBef>
              <a:spcAft>
                <a:spcPts val="0"/>
              </a:spcAft>
              <a:buClr>
                <a:schemeClr val="dk1"/>
              </a:buClr>
              <a:buSzPts val="2800"/>
              <a:buNone/>
            </a:pPr>
            <a:r>
              <a:t/>
            </a:r>
            <a:endParaRPr/>
          </a:p>
          <a:p>
            <a:pPr indent="-457200" lvl="0" marL="457200" rtl="0" algn="l">
              <a:lnSpc>
                <a:spcPct val="150000"/>
              </a:lnSpc>
              <a:spcBef>
                <a:spcPts val="1000"/>
              </a:spcBef>
              <a:spcAft>
                <a:spcPts val="0"/>
              </a:spcAft>
              <a:buClr>
                <a:schemeClr val="dk1"/>
              </a:buClr>
              <a:buSzPts val="2400"/>
              <a:buFont typeface="Arial"/>
              <a:buAutoNum type="alphaUcPeriod"/>
            </a:pPr>
            <a:r>
              <a:rPr lang="en-US" sz="2400"/>
              <a:t>AWS CloudFormation</a:t>
            </a:r>
            <a:endParaRPr/>
          </a:p>
          <a:p>
            <a:pPr indent="-457200" lvl="0" marL="457200" rtl="0" algn="l">
              <a:lnSpc>
                <a:spcPct val="150000"/>
              </a:lnSpc>
              <a:spcBef>
                <a:spcPts val="1000"/>
              </a:spcBef>
              <a:spcAft>
                <a:spcPts val="0"/>
              </a:spcAft>
              <a:buClr>
                <a:schemeClr val="dk1"/>
              </a:buClr>
              <a:buSzPts val="2400"/>
              <a:buFont typeface="Arial"/>
              <a:buAutoNum type="alphaUcPeriod"/>
            </a:pPr>
            <a:r>
              <a:rPr lang="en-US" sz="2400"/>
              <a:t>AWS SQS</a:t>
            </a:r>
            <a:endParaRPr/>
          </a:p>
          <a:p>
            <a:pPr indent="-457200" lvl="0" marL="457200" rtl="0" algn="l">
              <a:lnSpc>
                <a:spcPct val="150000"/>
              </a:lnSpc>
              <a:spcBef>
                <a:spcPts val="1000"/>
              </a:spcBef>
              <a:spcAft>
                <a:spcPts val="0"/>
              </a:spcAft>
              <a:buClr>
                <a:schemeClr val="dk1"/>
              </a:buClr>
              <a:buSzPts val="2400"/>
              <a:buFont typeface="Arial"/>
              <a:buAutoNum type="alphaUcPeriod"/>
            </a:pPr>
            <a:r>
              <a:rPr lang="en-US" sz="2400"/>
              <a:t>AWS Elastic Beanstalk</a:t>
            </a:r>
            <a:endParaRPr/>
          </a:p>
          <a:p>
            <a:pPr indent="-457200" lvl="0" marL="457200" rtl="0" algn="l">
              <a:lnSpc>
                <a:spcPct val="150000"/>
              </a:lnSpc>
              <a:spcBef>
                <a:spcPts val="1000"/>
              </a:spcBef>
              <a:spcAft>
                <a:spcPts val="0"/>
              </a:spcAft>
              <a:buClr>
                <a:schemeClr val="dk1"/>
              </a:buClr>
              <a:buSzPts val="2400"/>
              <a:buFont typeface="Arial"/>
              <a:buAutoNum type="alphaUcPeriod"/>
            </a:pPr>
            <a:r>
              <a:rPr lang="en-US" sz="2400"/>
              <a:t>Amazon Elastic Compute Cloud (Amazon EC2)</a:t>
            </a:r>
            <a:endParaRPr/>
          </a:p>
        </p:txBody>
      </p:sp>
      <p:sp>
        <p:nvSpPr>
          <p:cNvPr id="1644" name="Google Shape;1644;p1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5" name="Google Shape;1645;p112"/>
          <p:cNvSpPr txBox="1"/>
          <p:nvPr>
            <p:ph idx="11" type="ftr"/>
          </p:nvPr>
        </p:nvSpPr>
        <p:spPr>
          <a:xfrm>
            <a:off x="419100" y="6356350"/>
            <a:ext cx="39700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a:p>
        </p:txBody>
      </p:sp>
      <p:sp>
        <p:nvSpPr>
          <p:cNvPr id="1646" name="Google Shape;1646;p112"/>
          <p:cNvSpPr/>
          <p:nvPr/>
        </p:nvSpPr>
        <p:spPr>
          <a:xfrm>
            <a:off x="419100" y="4783325"/>
            <a:ext cx="3726181" cy="531259"/>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7" name="Google Shape;1647;p112"/>
          <p:cNvSpPr/>
          <p:nvPr/>
        </p:nvSpPr>
        <p:spPr>
          <a:xfrm>
            <a:off x="4425358" y="1508511"/>
            <a:ext cx="5663521" cy="442481"/>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8" name="Google Shape;1648;p112"/>
          <p:cNvSpPr/>
          <p:nvPr/>
        </p:nvSpPr>
        <p:spPr>
          <a:xfrm>
            <a:off x="3090041" y="1950992"/>
            <a:ext cx="5341578"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4" name="Google Shape;1654;p11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Amazon EC2 Documentation</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Amazon EC2 Pricing </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5"/>
              </a:rPr>
              <a:t>Amazon ECS Workshop</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6"/>
              </a:rPr>
              <a:t>Running Containers on AWS</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7"/>
              </a:rPr>
              <a:t>Amazon EKS Workshop</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8"/>
              </a:rPr>
              <a:t>AWS Lambda Documentation</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9"/>
              </a:rPr>
              <a:t>AWS Elastic Beanstalk Documentation</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10"/>
              </a:rPr>
              <a:t>Cost Optimization Playbook</a:t>
            </a:r>
            <a:br>
              <a:rPr lang="en-US"/>
            </a:br>
            <a:endParaRPr>
              <a:latin typeface="Arial"/>
              <a:ea typeface="Arial"/>
              <a:cs typeface="Arial"/>
              <a:sym typeface="Arial"/>
            </a:endParaRPr>
          </a:p>
        </p:txBody>
      </p:sp>
      <p:sp>
        <p:nvSpPr>
          <p:cNvPr id="1655" name="Google Shape;1655;p1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Additional resources</a:t>
            </a:r>
            <a:endParaRPr/>
          </a:p>
        </p:txBody>
      </p:sp>
      <p:sp>
        <p:nvSpPr>
          <p:cNvPr id="1656" name="Google Shape;1656;p11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400"/>
              <a:buFont typeface="Arial"/>
              <a:buNone/>
            </a:pPr>
            <a:r>
              <a:rPr lang="en-US" sz="3400">
                <a:latin typeface="Arial"/>
                <a:ea typeface="Arial"/>
                <a:cs typeface="Arial"/>
                <a:sym typeface="Arial"/>
              </a:rPr>
              <a:t>Amazon Elastic Compute Cloud (Amazon EC2)</a:t>
            </a:r>
            <a:endParaRPr/>
          </a:p>
        </p:txBody>
      </p:sp>
      <p:sp>
        <p:nvSpPr>
          <p:cNvPr id="308" name="Google Shape;308;p33"/>
          <p:cNvSpPr txBox="1"/>
          <p:nvPr>
            <p:ph idx="4294967295" type="body"/>
          </p:nvPr>
        </p:nvSpPr>
        <p:spPr>
          <a:xfrm>
            <a:off x="5575535" y="2204629"/>
            <a:ext cx="2456841" cy="3815171"/>
          </a:xfrm>
          <a:prstGeom prst="rect">
            <a:avLst/>
          </a:prstGeom>
          <a:solidFill>
            <a:schemeClr val="lt1"/>
          </a:solid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9AA9A9"/>
              </a:buClr>
              <a:buSzPts val="1600"/>
              <a:buFont typeface="Noto Sans Symbols"/>
              <a:buChar char="✔"/>
            </a:pPr>
            <a:r>
              <a:rPr b="1" lang="en-US" sz="1600">
                <a:latin typeface="Arial"/>
                <a:ea typeface="Arial"/>
                <a:cs typeface="Arial"/>
                <a:sym typeface="Arial"/>
              </a:rPr>
              <a:t>Application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Web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Database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Game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Mail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Media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Catalog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File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Computing server</a:t>
            </a:r>
            <a:endParaRPr/>
          </a:p>
          <a:p>
            <a:pPr indent="-342900" lvl="0" marL="342900" rtl="0" algn="l">
              <a:lnSpc>
                <a:spcPct val="100000"/>
              </a:lnSpc>
              <a:spcBef>
                <a:spcPts val="1000"/>
              </a:spcBef>
              <a:spcAft>
                <a:spcPts val="0"/>
              </a:spcAft>
              <a:buClr>
                <a:srgbClr val="9AA9A9"/>
              </a:buClr>
              <a:buSzPts val="1600"/>
              <a:buFont typeface="Noto Sans Symbols"/>
              <a:buChar char="✔"/>
            </a:pPr>
            <a:r>
              <a:rPr b="1" lang="en-US" sz="1600">
                <a:latin typeface="Arial"/>
                <a:ea typeface="Arial"/>
                <a:cs typeface="Arial"/>
                <a:sym typeface="Arial"/>
              </a:rPr>
              <a:t>Proxy server</a:t>
            </a:r>
            <a:endParaRPr/>
          </a:p>
          <a:p>
            <a:pPr indent="-241300" lvl="0" marL="342900" rtl="0" algn="l">
              <a:lnSpc>
                <a:spcPct val="100000"/>
              </a:lnSpc>
              <a:spcBef>
                <a:spcPts val="1000"/>
              </a:spcBef>
              <a:spcAft>
                <a:spcPts val="0"/>
              </a:spcAft>
              <a:buClr>
                <a:srgbClr val="9AA9A9"/>
              </a:buClr>
              <a:buSzPts val="1600"/>
              <a:buFont typeface="Noto Sans Symbols"/>
              <a:buNone/>
            </a:pPr>
            <a:r>
              <a:t/>
            </a:r>
            <a:endParaRPr b="1" sz="1600">
              <a:latin typeface="Arial"/>
              <a:ea typeface="Arial"/>
              <a:cs typeface="Arial"/>
              <a:sym typeface="Arial"/>
            </a:endParaRPr>
          </a:p>
          <a:p>
            <a:pPr indent="-127000" lvl="0" marL="228600" rtl="0" algn="l">
              <a:lnSpc>
                <a:spcPct val="100000"/>
              </a:lnSpc>
              <a:spcBef>
                <a:spcPts val="1000"/>
              </a:spcBef>
              <a:spcAft>
                <a:spcPts val="0"/>
              </a:spcAft>
              <a:buClr>
                <a:schemeClr val="dk1"/>
              </a:buClr>
              <a:buSzPts val="1600"/>
              <a:buNone/>
            </a:pPr>
            <a:r>
              <a:t/>
            </a:r>
            <a:endParaRPr b="1" sz="1600"/>
          </a:p>
        </p:txBody>
      </p:sp>
      <p:sp>
        <p:nvSpPr>
          <p:cNvPr id="309" name="Google Shape;309;p33"/>
          <p:cNvSpPr txBox="1"/>
          <p:nvPr/>
        </p:nvSpPr>
        <p:spPr>
          <a:xfrm>
            <a:off x="1135415" y="5147881"/>
            <a:ext cx="3363741" cy="6278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On-premises servers</a:t>
            </a:r>
            <a:endParaRPr/>
          </a:p>
        </p:txBody>
      </p:sp>
      <p:sp>
        <p:nvSpPr>
          <p:cNvPr id="310" name="Google Shape;310;p3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11" name="Google Shape;311;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33"/>
          <p:cNvSpPr txBox="1"/>
          <p:nvPr/>
        </p:nvSpPr>
        <p:spPr>
          <a:xfrm>
            <a:off x="8603837" y="4328383"/>
            <a:ext cx="3276603" cy="369332"/>
          </a:xfrm>
          <a:prstGeom prst="rect">
            <a:avLst/>
          </a:prstGeom>
          <a:solidFill>
            <a:schemeClr val="lt1"/>
          </a:solidFill>
          <a:ln>
            <a:noFill/>
          </a:ln>
        </p:spPr>
        <p:txBody>
          <a:bodyPr anchorCtr="0" anchor="t" bIns="18275" lIns="18275" spcFirstLastPara="1" rIns="18275" wrap="square" tIns="18275">
            <a:spAutoFit/>
          </a:bodyPr>
          <a:lstStyle/>
          <a:p>
            <a:pPr indent="0" lvl="0" marL="0" marR="0" rtl="0" algn="l">
              <a:lnSpc>
                <a:spcPct val="90000"/>
              </a:lnSpc>
              <a:spcBef>
                <a:spcPts val="0"/>
              </a:spcBef>
              <a:spcAft>
                <a:spcPts val="0"/>
              </a:spcAft>
              <a:buNone/>
            </a:pPr>
            <a:r>
              <a:rPr b="1" lang="en-US" sz="2400">
                <a:solidFill>
                  <a:schemeClr val="dk1"/>
                </a:solidFill>
                <a:latin typeface="Arial"/>
                <a:ea typeface="Arial"/>
                <a:cs typeface="Arial"/>
                <a:sym typeface="Arial"/>
              </a:rPr>
              <a:t> Amazon EC2 instances</a:t>
            </a:r>
            <a:endParaRPr/>
          </a:p>
        </p:txBody>
      </p:sp>
      <p:grpSp>
        <p:nvGrpSpPr>
          <p:cNvPr descr="graphic shows 16 icons representing EC2 instances inside a box labeled AWS." id="313" name="Google Shape;313;p33"/>
          <p:cNvGrpSpPr/>
          <p:nvPr/>
        </p:nvGrpSpPr>
        <p:grpSpPr>
          <a:xfrm>
            <a:off x="8953105" y="1743255"/>
            <a:ext cx="2578068" cy="2462172"/>
            <a:chOff x="8953105" y="1743255"/>
            <a:chExt cx="2578068" cy="2462172"/>
          </a:xfrm>
        </p:grpSpPr>
        <p:grpSp>
          <p:nvGrpSpPr>
            <p:cNvPr id="314" name="Google Shape;314;p33"/>
            <p:cNvGrpSpPr/>
            <p:nvPr/>
          </p:nvGrpSpPr>
          <p:grpSpPr>
            <a:xfrm>
              <a:off x="9162380" y="2611905"/>
              <a:ext cx="2155590" cy="434103"/>
              <a:chOff x="9162380" y="2702712"/>
              <a:chExt cx="2155590" cy="434103"/>
            </a:xfrm>
          </p:grpSpPr>
          <p:pic>
            <p:nvPicPr>
              <p:cNvPr id="315" name="Google Shape;315;p33"/>
              <p:cNvPicPr preferRelativeResize="0"/>
              <p:nvPr/>
            </p:nvPicPr>
            <p:blipFill rotWithShape="1">
              <a:blip r:embed="rId3">
                <a:alphaModFix/>
              </a:blip>
              <a:srcRect b="0" l="0" r="0" t="0"/>
              <a:stretch/>
            </p:blipFill>
            <p:spPr>
              <a:xfrm>
                <a:off x="9162380" y="2717301"/>
                <a:ext cx="419514" cy="419514"/>
              </a:xfrm>
              <a:prstGeom prst="rect">
                <a:avLst/>
              </a:prstGeom>
              <a:noFill/>
              <a:ln>
                <a:noFill/>
              </a:ln>
            </p:spPr>
          </p:pic>
          <p:pic>
            <p:nvPicPr>
              <p:cNvPr id="316" name="Google Shape;316;p33"/>
              <p:cNvPicPr preferRelativeResize="0"/>
              <p:nvPr/>
            </p:nvPicPr>
            <p:blipFill rotWithShape="1">
              <a:blip r:embed="rId4">
                <a:alphaModFix/>
              </a:blip>
              <a:srcRect b="0" l="0" r="0" t="0"/>
              <a:stretch/>
            </p:blipFill>
            <p:spPr>
              <a:xfrm>
                <a:off x="9741072" y="2702712"/>
                <a:ext cx="419514" cy="419514"/>
              </a:xfrm>
              <a:prstGeom prst="rect">
                <a:avLst/>
              </a:prstGeom>
              <a:noFill/>
              <a:ln>
                <a:noFill/>
              </a:ln>
            </p:spPr>
          </p:pic>
          <p:pic>
            <p:nvPicPr>
              <p:cNvPr id="317" name="Google Shape;317;p33"/>
              <p:cNvPicPr preferRelativeResize="0"/>
              <p:nvPr/>
            </p:nvPicPr>
            <p:blipFill rotWithShape="1">
              <a:blip r:embed="rId5">
                <a:alphaModFix/>
              </a:blip>
              <a:srcRect b="0" l="0" r="0" t="0"/>
              <a:stretch/>
            </p:blipFill>
            <p:spPr>
              <a:xfrm>
                <a:off x="10319020" y="2717301"/>
                <a:ext cx="419514" cy="419514"/>
              </a:xfrm>
              <a:prstGeom prst="rect">
                <a:avLst/>
              </a:prstGeom>
              <a:noFill/>
              <a:ln>
                <a:noFill/>
              </a:ln>
            </p:spPr>
          </p:pic>
          <p:pic>
            <p:nvPicPr>
              <p:cNvPr id="318" name="Google Shape;318;p33"/>
              <p:cNvPicPr preferRelativeResize="0"/>
              <p:nvPr/>
            </p:nvPicPr>
            <p:blipFill rotWithShape="1">
              <a:blip r:embed="rId6">
                <a:alphaModFix/>
              </a:blip>
              <a:srcRect b="0" l="0" r="0" t="0"/>
              <a:stretch/>
            </p:blipFill>
            <p:spPr>
              <a:xfrm>
                <a:off x="10898456" y="2717301"/>
                <a:ext cx="419514" cy="419514"/>
              </a:xfrm>
              <a:prstGeom prst="rect">
                <a:avLst/>
              </a:prstGeom>
              <a:noFill/>
              <a:ln>
                <a:noFill/>
              </a:ln>
            </p:spPr>
          </p:pic>
        </p:grpSp>
        <p:grpSp>
          <p:nvGrpSpPr>
            <p:cNvPr id="319" name="Google Shape;319;p33"/>
            <p:cNvGrpSpPr/>
            <p:nvPr/>
          </p:nvGrpSpPr>
          <p:grpSpPr>
            <a:xfrm>
              <a:off x="9162380" y="2113609"/>
              <a:ext cx="2155590" cy="434103"/>
              <a:chOff x="9162380" y="2702712"/>
              <a:chExt cx="2155590" cy="434103"/>
            </a:xfrm>
          </p:grpSpPr>
          <p:pic>
            <p:nvPicPr>
              <p:cNvPr id="320" name="Google Shape;320;p33"/>
              <p:cNvPicPr preferRelativeResize="0"/>
              <p:nvPr/>
            </p:nvPicPr>
            <p:blipFill rotWithShape="1">
              <a:blip r:embed="rId6">
                <a:alphaModFix/>
              </a:blip>
              <a:srcRect b="0" l="0" r="0" t="0"/>
              <a:stretch/>
            </p:blipFill>
            <p:spPr>
              <a:xfrm>
                <a:off x="9162380" y="2717301"/>
                <a:ext cx="419514" cy="419514"/>
              </a:xfrm>
              <a:prstGeom prst="rect">
                <a:avLst/>
              </a:prstGeom>
              <a:noFill/>
              <a:ln>
                <a:noFill/>
              </a:ln>
            </p:spPr>
          </p:pic>
          <p:pic>
            <p:nvPicPr>
              <p:cNvPr id="321" name="Google Shape;321;p33"/>
              <p:cNvPicPr preferRelativeResize="0"/>
              <p:nvPr/>
            </p:nvPicPr>
            <p:blipFill rotWithShape="1">
              <a:blip r:embed="rId6">
                <a:alphaModFix/>
              </a:blip>
              <a:srcRect b="0" l="0" r="0" t="0"/>
              <a:stretch/>
            </p:blipFill>
            <p:spPr>
              <a:xfrm>
                <a:off x="9741072" y="2702712"/>
                <a:ext cx="419514" cy="419514"/>
              </a:xfrm>
              <a:prstGeom prst="rect">
                <a:avLst/>
              </a:prstGeom>
              <a:noFill/>
              <a:ln>
                <a:noFill/>
              </a:ln>
            </p:spPr>
          </p:pic>
          <p:pic>
            <p:nvPicPr>
              <p:cNvPr id="322" name="Google Shape;322;p33"/>
              <p:cNvPicPr preferRelativeResize="0"/>
              <p:nvPr/>
            </p:nvPicPr>
            <p:blipFill rotWithShape="1">
              <a:blip r:embed="rId6">
                <a:alphaModFix/>
              </a:blip>
              <a:srcRect b="0" l="0" r="0" t="0"/>
              <a:stretch/>
            </p:blipFill>
            <p:spPr>
              <a:xfrm>
                <a:off x="10319020" y="2717301"/>
                <a:ext cx="419514" cy="419514"/>
              </a:xfrm>
              <a:prstGeom prst="rect">
                <a:avLst/>
              </a:prstGeom>
              <a:noFill/>
              <a:ln>
                <a:noFill/>
              </a:ln>
            </p:spPr>
          </p:pic>
          <p:pic>
            <p:nvPicPr>
              <p:cNvPr id="323" name="Google Shape;323;p33"/>
              <p:cNvPicPr preferRelativeResize="0"/>
              <p:nvPr/>
            </p:nvPicPr>
            <p:blipFill rotWithShape="1">
              <a:blip r:embed="rId6">
                <a:alphaModFix/>
              </a:blip>
              <a:srcRect b="0" l="0" r="0" t="0"/>
              <a:stretch/>
            </p:blipFill>
            <p:spPr>
              <a:xfrm>
                <a:off x="10898456" y="2717301"/>
                <a:ext cx="419514" cy="419514"/>
              </a:xfrm>
              <a:prstGeom prst="rect">
                <a:avLst/>
              </a:prstGeom>
              <a:noFill/>
              <a:ln>
                <a:noFill/>
              </a:ln>
            </p:spPr>
          </p:pic>
        </p:grpSp>
        <p:grpSp>
          <p:nvGrpSpPr>
            <p:cNvPr id="324" name="Google Shape;324;p33"/>
            <p:cNvGrpSpPr/>
            <p:nvPr/>
          </p:nvGrpSpPr>
          <p:grpSpPr>
            <a:xfrm>
              <a:off x="9168686" y="3117699"/>
              <a:ext cx="2155590" cy="434103"/>
              <a:chOff x="9162380" y="2702712"/>
              <a:chExt cx="2155590" cy="434103"/>
            </a:xfrm>
          </p:grpSpPr>
          <p:pic>
            <p:nvPicPr>
              <p:cNvPr id="325" name="Google Shape;325;p33"/>
              <p:cNvPicPr preferRelativeResize="0"/>
              <p:nvPr/>
            </p:nvPicPr>
            <p:blipFill rotWithShape="1">
              <a:blip r:embed="rId6">
                <a:alphaModFix/>
              </a:blip>
              <a:srcRect b="0" l="0" r="0" t="0"/>
              <a:stretch/>
            </p:blipFill>
            <p:spPr>
              <a:xfrm>
                <a:off x="9162380" y="2717301"/>
                <a:ext cx="419514" cy="419514"/>
              </a:xfrm>
              <a:prstGeom prst="rect">
                <a:avLst/>
              </a:prstGeom>
              <a:noFill/>
              <a:ln>
                <a:noFill/>
              </a:ln>
            </p:spPr>
          </p:pic>
          <p:pic>
            <p:nvPicPr>
              <p:cNvPr id="326" name="Google Shape;326;p33"/>
              <p:cNvPicPr preferRelativeResize="0"/>
              <p:nvPr/>
            </p:nvPicPr>
            <p:blipFill rotWithShape="1">
              <a:blip r:embed="rId6">
                <a:alphaModFix/>
              </a:blip>
              <a:srcRect b="0" l="0" r="0" t="0"/>
              <a:stretch/>
            </p:blipFill>
            <p:spPr>
              <a:xfrm>
                <a:off x="9741072" y="2702712"/>
                <a:ext cx="419514" cy="419514"/>
              </a:xfrm>
              <a:prstGeom prst="rect">
                <a:avLst/>
              </a:prstGeom>
              <a:noFill/>
              <a:ln>
                <a:noFill/>
              </a:ln>
            </p:spPr>
          </p:pic>
          <p:pic>
            <p:nvPicPr>
              <p:cNvPr id="327" name="Google Shape;327;p33"/>
              <p:cNvPicPr preferRelativeResize="0"/>
              <p:nvPr/>
            </p:nvPicPr>
            <p:blipFill rotWithShape="1">
              <a:blip r:embed="rId6">
                <a:alphaModFix/>
              </a:blip>
              <a:srcRect b="0" l="0" r="0" t="0"/>
              <a:stretch/>
            </p:blipFill>
            <p:spPr>
              <a:xfrm>
                <a:off x="10319020" y="2717301"/>
                <a:ext cx="419514" cy="419514"/>
              </a:xfrm>
              <a:prstGeom prst="rect">
                <a:avLst/>
              </a:prstGeom>
              <a:noFill/>
              <a:ln>
                <a:noFill/>
              </a:ln>
            </p:spPr>
          </p:pic>
          <p:pic>
            <p:nvPicPr>
              <p:cNvPr id="328" name="Google Shape;328;p33"/>
              <p:cNvPicPr preferRelativeResize="0"/>
              <p:nvPr/>
            </p:nvPicPr>
            <p:blipFill rotWithShape="1">
              <a:blip r:embed="rId6">
                <a:alphaModFix/>
              </a:blip>
              <a:srcRect b="0" l="0" r="0" t="0"/>
              <a:stretch/>
            </p:blipFill>
            <p:spPr>
              <a:xfrm>
                <a:off x="10898456" y="2717301"/>
                <a:ext cx="419514" cy="419514"/>
              </a:xfrm>
              <a:prstGeom prst="rect">
                <a:avLst/>
              </a:prstGeom>
              <a:noFill/>
              <a:ln>
                <a:noFill/>
              </a:ln>
            </p:spPr>
          </p:pic>
        </p:grpSp>
        <p:grpSp>
          <p:nvGrpSpPr>
            <p:cNvPr id="329" name="Google Shape;329;p33"/>
            <p:cNvGrpSpPr/>
            <p:nvPr/>
          </p:nvGrpSpPr>
          <p:grpSpPr>
            <a:xfrm>
              <a:off x="9168686" y="3616227"/>
              <a:ext cx="2155590" cy="434103"/>
              <a:chOff x="9162380" y="2702712"/>
              <a:chExt cx="2155590" cy="434103"/>
            </a:xfrm>
          </p:grpSpPr>
          <p:pic>
            <p:nvPicPr>
              <p:cNvPr id="330" name="Google Shape;330;p33"/>
              <p:cNvPicPr preferRelativeResize="0"/>
              <p:nvPr/>
            </p:nvPicPr>
            <p:blipFill rotWithShape="1">
              <a:blip r:embed="rId6">
                <a:alphaModFix/>
              </a:blip>
              <a:srcRect b="0" l="0" r="0" t="0"/>
              <a:stretch/>
            </p:blipFill>
            <p:spPr>
              <a:xfrm>
                <a:off x="9162380" y="2717301"/>
                <a:ext cx="419514" cy="419514"/>
              </a:xfrm>
              <a:prstGeom prst="rect">
                <a:avLst/>
              </a:prstGeom>
              <a:noFill/>
              <a:ln>
                <a:noFill/>
              </a:ln>
            </p:spPr>
          </p:pic>
          <p:pic>
            <p:nvPicPr>
              <p:cNvPr id="331" name="Google Shape;331;p33"/>
              <p:cNvPicPr preferRelativeResize="0"/>
              <p:nvPr/>
            </p:nvPicPr>
            <p:blipFill rotWithShape="1">
              <a:blip r:embed="rId6">
                <a:alphaModFix/>
              </a:blip>
              <a:srcRect b="0" l="0" r="0" t="0"/>
              <a:stretch/>
            </p:blipFill>
            <p:spPr>
              <a:xfrm>
                <a:off x="9741072" y="2702712"/>
                <a:ext cx="419514" cy="419514"/>
              </a:xfrm>
              <a:prstGeom prst="rect">
                <a:avLst/>
              </a:prstGeom>
              <a:noFill/>
              <a:ln>
                <a:noFill/>
              </a:ln>
            </p:spPr>
          </p:pic>
          <p:pic>
            <p:nvPicPr>
              <p:cNvPr id="332" name="Google Shape;332;p33"/>
              <p:cNvPicPr preferRelativeResize="0"/>
              <p:nvPr/>
            </p:nvPicPr>
            <p:blipFill rotWithShape="1">
              <a:blip r:embed="rId6">
                <a:alphaModFix/>
              </a:blip>
              <a:srcRect b="0" l="0" r="0" t="0"/>
              <a:stretch/>
            </p:blipFill>
            <p:spPr>
              <a:xfrm>
                <a:off x="10319020" y="2717301"/>
                <a:ext cx="419514" cy="419514"/>
              </a:xfrm>
              <a:prstGeom prst="rect">
                <a:avLst/>
              </a:prstGeom>
              <a:noFill/>
              <a:ln>
                <a:noFill/>
              </a:ln>
            </p:spPr>
          </p:pic>
          <p:pic>
            <p:nvPicPr>
              <p:cNvPr id="333" name="Google Shape;333;p33"/>
              <p:cNvPicPr preferRelativeResize="0"/>
              <p:nvPr/>
            </p:nvPicPr>
            <p:blipFill rotWithShape="1">
              <a:blip r:embed="rId6">
                <a:alphaModFix/>
              </a:blip>
              <a:srcRect b="0" l="0" r="0" t="0"/>
              <a:stretch/>
            </p:blipFill>
            <p:spPr>
              <a:xfrm>
                <a:off x="10898456" y="2717301"/>
                <a:ext cx="419514" cy="419514"/>
              </a:xfrm>
              <a:prstGeom prst="rect">
                <a:avLst/>
              </a:prstGeom>
              <a:noFill/>
              <a:ln>
                <a:noFill/>
              </a:ln>
            </p:spPr>
          </p:pic>
        </p:grpSp>
        <p:sp>
          <p:nvSpPr>
            <p:cNvPr id="334" name="Google Shape;334;p33"/>
            <p:cNvSpPr/>
            <p:nvPr/>
          </p:nvSpPr>
          <p:spPr>
            <a:xfrm>
              <a:off x="8953105" y="1743255"/>
              <a:ext cx="2578068" cy="2462172"/>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pic>
          <p:nvPicPr>
            <p:cNvPr id="335" name="Google Shape;335;p33"/>
            <p:cNvPicPr preferRelativeResize="0"/>
            <p:nvPr/>
          </p:nvPicPr>
          <p:blipFill rotWithShape="1">
            <a:blip r:embed="rId7">
              <a:alphaModFix/>
            </a:blip>
            <a:srcRect b="0" l="0" r="0" t="0"/>
            <a:stretch/>
          </p:blipFill>
          <p:spPr>
            <a:xfrm>
              <a:off x="8953105" y="1743255"/>
              <a:ext cx="330200" cy="330200"/>
            </a:xfrm>
            <a:prstGeom prst="rect">
              <a:avLst/>
            </a:prstGeom>
            <a:noFill/>
            <a:ln>
              <a:noFill/>
            </a:ln>
          </p:spPr>
        </p:pic>
      </p:grpSp>
      <p:sp>
        <p:nvSpPr>
          <p:cNvPr id="336" name="Google Shape;336;p33"/>
          <p:cNvSpPr/>
          <p:nvPr/>
        </p:nvSpPr>
        <p:spPr>
          <a:xfrm>
            <a:off x="5499464" y="1420088"/>
            <a:ext cx="2605148"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accent5"/>
                </a:solidFill>
                <a:latin typeface="Arial"/>
                <a:ea typeface="Arial"/>
                <a:cs typeface="Arial"/>
                <a:sym typeface="Arial"/>
              </a:rPr>
              <a:t>Example uses of Amazon EC2 instances</a:t>
            </a:r>
            <a:endParaRPr/>
          </a:p>
        </p:txBody>
      </p:sp>
      <p:pic>
        <p:nvPicPr>
          <p:cNvPr id="337" name="Google Shape;337;p33"/>
          <p:cNvPicPr preferRelativeResize="0"/>
          <p:nvPr/>
        </p:nvPicPr>
        <p:blipFill rotWithShape="1">
          <a:blip r:embed="rId8">
            <a:alphaModFix/>
          </a:blip>
          <a:srcRect b="0" l="0" r="0" t="0"/>
          <a:stretch/>
        </p:blipFill>
        <p:spPr>
          <a:xfrm>
            <a:off x="447999" y="2242722"/>
            <a:ext cx="4634330" cy="2600660"/>
          </a:xfrm>
          <a:prstGeom prst="rect">
            <a:avLst/>
          </a:prstGeom>
          <a:noFill/>
          <a:ln>
            <a:noFill/>
          </a:ln>
        </p:spPr>
      </p:pic>
      <p:sp>
        <p:nvSpPr>
          <p:cNvPr id="338" name="Google Shape;338;p33"/>
          <p:cNvSpPr txBox="1"/>
          <p:nvPr/>
        </p:nvSpPr>
        <p:spPr>
          <a:xfrm>
            <a:off x="419100" y="4856586"/>
            <a:ext cx="206017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BFBFBF"/>
                </a:solidFill>
                <a:latin typeface="Arial"/>
                <a:ea typeface="Arial"/>
                <a:cs typeface="Arial"/>
                <a:sym typeface="Arial"/>
              </a:rPr>
              <a:t>Photo by Taylor Vick on Unsplash</a:t>
            </a:r>
            <a:endParaRPr b="1" sz="1000">
              <a:solidFill>
                <a:srgbClr val="BFBFBF"/>
              </a:solidFill>
              <a:latin typeface="Arial"/>
              <a:ea typeface="Arial"/>
              <a:cs typeface="Arial"/>
              <a:sym typeface="Arial"/>
            </a:endParaRPr>
          </a:p>
        </p:txBody>
      </p:sp>
      <p:pic>
        <p:nvPicPr>
          <p:cNvPr id="339" name="Google Shape;339;p33"/>
          <p:cNvPicPr preferRelativeResize="0"/>
          <p:nvPr/>
        </p:nvPicPr>
        <p:blipFill rotWithShape="1">
          <a:blip r:embed="rId9">
            <a:alphaModFix/>
          </a:blip>
          <a:srcRect b="0" l="0" r="0" t="0"/>
          <a:stretch/>
        </p:blipFill>
        <p:spPr>
          <a:xfrm>
            <a:off x="9184332" y="4776661"/>
            <a:ext cx="2269374" cy="1514928"/>
          </a:xfrm>
          <a:prstGeom prst="rect">
            <a:avLst/>
          </a:prstGeom>
          <a:noFill/>
          <a:ln>
            <a:noFill/>
          </a:ln>
        </p:spPr>
      </p:pic>
      <p:sp>
        <p:nvSpPr>
          <p:cNvPr id="340" name="Google Shape;340;p33"/>
          <p:cNvSpPr txBox="1"/>
          <p:nvPr/>
        </p:nvSpPr>
        <p:spPr>
          <a:xfrm>
            <a:off x="9153599" y="6289726"/>
            <a:ext cx="261481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BFBFBF"/>
                </a:solidFill>
                <a:latin typeface="Arial"/>
                <a:ea typeface="Arial"/>
                <a:cs typeface="Arial"/>
                <a:sym typeface="Arial"/>
              </a:rPr>
              <a:t>Photo by panumas nikhomkhai from Pexels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1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Thank you</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